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96" r:id="rId4"/>
    <p:sldId id="259" r:id="rId5"/>
    <p:sldId id="295" r:id="rId6"/>
    <p:sldId id="297" r:id="rId7"/>
    <p:sldId id="300" r:id="rId8"/>
    <p:sldId id="301" r:id="rId9"/>
    <p:sldId id="261" r:id="rId10"/>
    <p:sldId id="298" r:id="rId11"/>
    <p:sldId id="299" r:id="rId12"/>
    <p:sldId id="263" r:id="rId13"/>
    <p:sldId id="264" r:id="rId14"/>
    <p:sldId id="266" r:id="rId15"/>
    <p:sldId id="268" r:id="rId16"/>
    <p:sldId id="302" r:id="rId17"/>
    <p:sldId id="269" r:id="rId18"/>
    <p:sldId id="271" r:id="rId19"/>
    <p:sldId id="303" r:id="rId20"/>
    <p:sldId id="304" r:id="rId21"/>
    <p:sldId id="305" r:id="rId22"/>
    <p:sldId id="276" r:id="rId23"/>
    <p:sldId id="310" r:id="rId24"/>
    <p:sldId id="311" r:id="rId25"/>
    <p:sldId id="307" r:id="rId26"/>
    <p:sldId id="308" r:id="rId27"/>
    <p:sldId id="309" r:id="rId28"/>
    <p:sldId id="277" r:id="rId29"/>
    <p:sldId id="306" r:id="rId30"/>
    <p:sldId id="312" r:id="rId31"/>
    <p:sldId id="313" r:id="rId32"/>
    <p:sldId id="314" r:id="rId33"/>
    <p:sldId id="291" r:id="rId34"/>
    <p:sldId id="315" r:id="rId35"/>
    <p:sldId id="292" r:id="rId36"/>
    <p:sldId id="316" r:id="rId37"/>
    <p:sldId id="317" r:id="rId38"/>
    <p:sldId id="318" r:id="rId39"/>
    <p:sldId id="319" r:id="rId40"/>
    <p:sldId id="320" r:id="rId41"/>
    <p:sldId id="294" r:id="rId4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09"/>
    <a:srgbClr val="090DB7"/>
    <a:srgbClr val="15CD2B"/>
    <a:srgbClr val="1DFF33"/>
    <a:srgbClr val="A021FF"/>
    <a:srgbClr val="06BAFA"/>
    <a:srgbClr val="00FFCC"/>
    <a:srgbClr val="3333FF"/>
    <a:srgbClr val="5E8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0" tIns="91420" rIns="91420" bIns="91420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0024835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0024835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0024835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0024835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1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0024835e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0024835e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0024835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0024835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0024835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0024835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579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0024835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0024835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93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0024835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0024835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08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0024835e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0024835e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0024835e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0024835e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66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0024835e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0024835e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71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dece361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dece361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0024835e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0024835e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386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0024835e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0024835e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516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0024835e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0024835e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571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0024835e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0024835e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d0024835e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d0024835e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d0024835e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d0024835e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23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d0024835e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d0024835e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d0024835e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d0024835e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dece361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dece361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0024835e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0024835e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0024835e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0024835e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05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0024835e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0024835e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43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0024835e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0024835e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0024835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0024835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0024835e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0024835e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0" tIns="91420" rIns="91420" bIns="9142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26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75725"/>
            <a:ext cx="8123100" cy="15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Multi-Agent Formation Control</a:t>
            </a:r>
            <a:endParaRPr sz="47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Implementation of Group </a:t>
            </a:r>
            <a:r>
              <a:rPr lang="en-US" dirty="0"/>
              <a:t>Tasks</a:t>
            </a:r>
            <a:r>
              <a:rPr lang="en" dirty="0"/>
              <a:t> </a:t>
            </a: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6401925" y="4371875"/>
            <a:ext cx="25437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Aubrey Hormel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Mentor: Dr. </a:t>
            </a:r>
            <a:r>
              <a:rPr lang="en-US" dirty="0" err="1">
                <a:solidFill>
                  <a:schemeClr val="lt1"/>
                </a:solidFill>
              </a:rPr>
              <a:t>Jingjin</a:t>
            </a:r>
            <a:r>
              <a:rPr lang="en-US" dirty="0">
                <a:solidFill>
                  <a:schemeClr val="lt1"/>
                </a:solidFill>
              </a:rPr>
              <a:t> Yu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Distance-Optimal Pairing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471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Perform a Breadth-First Search (BFS) to construct a distance matrix between each initial/goal node pair.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Linear Sum Assignment 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Hungarian/</a:t>
            </a:r>
            <a:r>
              <a:rPr lang="en-US" sz="1600" dirty="0" err="1"/>
              <a:t>Munkres</a:t>
            </a:r>
            <a:r>
              <a:rPr lang="en-US" sz="1600" dirty="0"/>
              <a:t> Algorithm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F520332-B017-4011-838E-BA664409E8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587880"/>
                  </p:ext>
                </p:extLst>
              </p:nvPr>
            </p:nvGraphicFramePr>
            <p:xfrm>
              <a:off x="4700566" y="2754488"/>
              <a:ext cx="38451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9025">
                      <a:extLst>
                        <a:ext uri="{9D8B030D-6E8A-4147-A177-3AD203B41FA5}">
                          <a16:colId xmlns:a16="http://schemas.microsoft.com/office/drawing/2014/main" val="2202752790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3786664519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731252788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842263493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04307588"/>
                        </a:ext>
                      </a:extLst>
                    </a:gridCol>
                  </a:tblGrid>
                  <a:tr h="26825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121964"/>
                      </a:ext>
                    </a:extLst>
                  </a:tr>
                  <a:tr h="268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982519"/>
                      </a:ext>
                    </a:extLst>
                  </a:tr>
                  <a:tr h="268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661893"/>
                      </a:ext>
                    </a:extLst>
                  </a:tr>
                  <a:tr h="268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255782"/>
                      </a:ext>
                    </a:extLst>
                  </a:tr>
                  <a:tr h="268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0221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F520332-B017-4011-838E-BA664409E8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587880"/>
                  </p:ext>
                </p:extLst>
              </p:nvPr>
            </p:nvGraphicFramePr>
            <p:xfrm>
              <a:off x="4700566" y="2754488"/>
              <a:ext cx="38451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9025">
                      <a:extLst>
                        <a:ext uri="{9D8B030D-6E8A-4147-A177-3AD203B41FA5}">
                          <a16:colId xmlns:a16="http://schemas.microsoft.com/office/drawing/2014/main" val="2202752790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3786664519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731252788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842263493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0430758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94" t="-2000" r="-30238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213" t="-2000" r="-200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87" t="-2000" r="-101587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587" t="-2000" r="-1587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121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" t="-102000" r="-40238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98251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" t="-198039" r="-40238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6618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" t="-304000" r="-40238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2557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" t="-404000" r="-40238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02219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F288A0C-4320-41EE-A3AA-89186603275C}"/>
              </a:ext>
            </a:extLst>
          </p:cNvPr>
          <p:cNvSpPr txBox="1"/>
          <p:nvPr/>
        </p:nvSpPr>
        <p:spPr>
          <a:xfrm>
            <a:off x="4114800" y="211666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79642-79ED-4B67-AD4C-878ADB92C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219" y="445025"/>
            <a:ext cx="2381081" cy="20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Distance-Optimal Pairing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471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Perform a Breadth-First Search (BFS) to construct a distance matrix between each initial/goal node pair.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Linear Sum Assignment 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Hungarian/</a:t>
            </a:r>
            <a:r>
              <a:rPr lang="en-US" sz="1600" dirty="0" err="1"/>
              <a:t>Munkres</a:t>
            </a:r>
            <a:r>
              <a:rPr lang="en-US" sz="1600" dirty="0"/>
              <a:t> Algorithm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F520332-B017-4011-838E-BA664409E8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501327"/>
                  </p:ext>
                </p:extLst>
              </p:nvPr>
            </p:nvGraphicFramePr>
            <p:xfrm>
              <a:off x="4700566" y="2754488"/>
              <a:ext cx="38451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9025">
                      <a:extLst>
                        <a:ext uri="{9D8B030D-6E8A-4147-A177-3AD203B41FA5}">
                          <a16:colId xmlns:a16="http://schemas.microsoft.com/office/drawing/2014/main" val="2202752790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3786664519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731252788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842263493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04307588"/>
                        </a:ext>
                      </a:extLst>
                    </a:gridCol>
                  </a:tblGrid>
                  <a:tr h="26825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121964"/>
                      </a:ext>
                    </a:extLst>
                  </a:tr>
                  <a:tr h="268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6</a:t>
                          </a: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982519"/>
                      </a:ext>
                    </a:extLst>
                  </a:tr>
                  <a:tr h="268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661893"/>
                      </a:ext>
                    </a:extLst>
                  </a:tr>
                  <a:tr h="268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255782"/>
                      </a:ext>
                    </a:extLst>
                  </a:tr>
                  <a:tr h="2682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0221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F520332-B017-4011-838E-BA664409E8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501327"/>
                  </p:ext>
                </p:extLst>
              </p:nvPr>
            </p:nvGraphicFramePr>
            <p:xfrm>
              <a:off x="4700566" y="2754488"/>
              <a:ext cx="38451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9025">
                      <a:extLst>
                        <a:ext uri="{9D8B030D-6E8A-4147-A177-3AD203B41FA5}">
                          <a16:colId xmlns:a16="http://schemas.microsoft.com/office/drawing/2014/main" val="2202752790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3786664519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731252788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842263493"/>
                        </a:ext>
                      </a:extLst>
                    </a:gridCol>
                    <a:gridCol w="769025">
                      <a:extLst>
                        <a:ext uri="{9D8B030D-6E8A-4147-A177-3AD203B41FA5}">
                          <a16:colId xmlns:a16="http://schemas.microsoft.com/office/drawing/2014/main" val="10430758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94" t="-2000" r="-30238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213" t="-2000" r="-200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87" t="-2000" r="-101587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587" t="-2000" r="-1587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121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" t="-102000" r="-40238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6</a:t>
                          </a: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98251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" t="-198039" r="-40238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6618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" t="-304000" r="-40238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2557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" t="-404000" r="-40238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02219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F288A0C-4320-41EE-A3AA-89186603275C}"/>
              </a:ext>
            </a:extLst>
          </p:cNvPr>
          <p:cNvSpPr txBox="1"/>
          <p:nvPr/>
        </p:nvSpPr>
        <p:spPr>
          <a:xfrm>
            <a:off x="4114800" y="211666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79642-79ED-4B67-AD4C-878ADB92C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219" y="445025"/>
            <a:ext cx="2381081" cy="20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DAG Construction</a:t>
            </a:r>
            <a:endParaRPr dirty="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471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Creates a shortest- yet unscheduled- path set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180A54-FBA3-40D8-9C97-694DC55B965A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3608A1-CBB5-47F8-A05C-02856518AC6B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053DC3-6359-4646-9383-D760A542AFFC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BE6699-193A-4C15-B76A-DACC3A92A2B3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5A4A34-93C2-4A59-99FB-51C42D17FCCB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72AEED-CBA8-499E-8476-E7F93C021928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3D693E-73B3-4483-8203-191E1E0CD890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83FA7A-1368-406A-8571-D4616EDE412E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82927-5408-4AAB-97D4-97AD0A4EA3EB}"/>
              </a:ext>
            </a:extLst>
          </p:cNvPr>
          <p:cNvCxnSpPr>
            <a:cxnSpLocks/>
          </p:cNvCxnSpPr>
          <p:nvPr/>
        </p:nvCxnSpPr>
        <p:spPr>
          <a:xfrm flipH="1">
            <a:off x="6560142" y="3209095"/>
            <a:ext cx="461547" cy="37772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056E8-E384-4381-81C4-B5A35B4514DF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75EB79-B15B-4407-A795-438FF39628BC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0C00024-8101-4377-BF35-A8A7A562495C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480B7F-E961-450D-B2B4-CB6DEB9B0DB9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73DEDA-F467-45F6-AC00-B0B313254DAD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2BF4F9-4D5F-4A0C-9268-79F9C9E4F402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AB06BA-7BD7-4CE4-BBB5-4690C6642AE9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4D7A9A-C264-4CE5-9260-3A34D65FF30F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15C3F4-1263-468A-9683-72065D180475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B8FEA2-935A-4368-8C01-41BEE20472B1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EA8126-D1D6-4AF2-AD6E-6F14487DE39C}"/>
              </a:ext>
            </a:extLst>
          </p:cNvPr>
          <p:cNvSpPr/>
          <p:nvPr/>
        </p:nvSpPr>
        <p:spPr>
          <a:xfrm>
            <a:off x="6537282" y="3572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950BAC-7E1F-412D-BFDF-EC5DC668B7CA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6C0849-3D74-4CDB-A053-CAFF3EE1970E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A90B40-F160-4CAC-BAEA-4608CB2CBB1C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1DEF39-13A5-4EB8-8BF3-FE8D54586479}"/>
              </a:ext>
            </a:extLst>
          </p:cNvPr>
          <p:cNvSpPr/>
          <p:nvPr/>
        </p:nvSpPr>
        <p:spPr>
          <a:xfrm flipH="1">
            <a:off x="5225202" y="1322367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358DD-18DC-4F53-8F7A-ED8F95FCCD18}"/>
              </a:ext>
            </a:extLst>
          </p:cNvPr>
          <p:cNvSpPr/>
          <p:nvPr/>
        </p:nvSpPr>
        <p:spPr>
          <a:xfrm flipH="1">
            <a:off x="5253284" y="2479770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4F8A2D-B4E0-4070-9B84-4844C4413AB8}"/>
              </a:ext>
            </a:extLst>
          </p:cNvPr>
          <p:cNvSpPr/>
          <p:nvPr/>
        </p:nvSpPr>
        <p:spPr>
          <a:xfrm flipH="1">
            <a:off x="6028719" y="2583964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D68770-EE55-4E32-BF64-D852B7D56C48}"/>
              </a:ext>
            </a:extLst>
          </p:cNvPr>
          <p:cNvSpPr/>
          <p:nvPr/>
        </p:nvSpPr>
        <p:spPr>
          <a:xfrm flipH="1">
            <a:off x="6140309" y="1597791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8024CB-CC1A-4FE5-AE2B-4D7AD2E19105}"/>
              </a:ext>
            </a:extLst>
          </p:cNvPr>
          <p:cNvSpPr/>
          <p:nvPr/>
        </p:nvSpPr>
        <p:spPr>
          <a:xfrm flipH="1">
            <a:off x="6927836" y="314875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56E125-20C3-4492-A265-22E234D41B07}"/>
              </a:ext>
            </a:extLst>
          </p:cNvPr>
          <p:cNvSpPr/>
          <p:nvPr/>
        </p:nvSpPr>
        <p:spPr>
          <a:xfrm flipH="1">
            <a:off x="7473311" y="314051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0BC8D2-B198-4453-BB95-5F2DBD6EF1B7}"/>
              </a:ext>
            </a:extLst>
          </p:cNvPr>
          <p:cNvSpPr/>
          <p:nvPr/>
        </p:nvSpPr>
        <p:spPr>
          <a:xfrm flipH="1">
            <a:off x="6433015" y="3509998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B6D6BA-5F96-4DEB-A42A-045B8FF582FA}"/>
              </a:ext>
            </a:extLst>
          </p:cNvPr>
          <p:cNvSpPr/>
          <p:nvPr/>
        </p:nvSpPr>
        <p:spPr>
          <a:xfrm flipH="1">
            <a:off x="7111153" y="2263716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F464D8-49C5-4A11-9F87-5F7F09AED0E8}"/>
              </a:ext>
            </a:extLst>
          </p:cNvPr>
          <p:cNvCxnSpPr>
            <a:cxnSpLocks/>
          </p:cNvCxnSpPr>
          <p:nvPr/>
        </p:nvCxnSpPr>
        <p:spPr>
          <a:xfrm>
            <a:off x="5242565" y="1506730"/>
            <a:ext cx="156388" cy="384970"/>
          </a:xfrm>
          <a:prstGeom prst="straightConnector1">
            <a:avLst/>
          </a:prstGeom>
          <a:ln>
            <a:solidFill>
              <a:srgbClr val="FF8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988038-333C-4763-B42E-3602AC5FD4A1}"/>
              </a:ext>
            </a:extLst>
          </p:cNvPr>
          <p:cNvCxnSpPr>
            <a:cxnSpLocks/>
          </p:cNvCxnSpPr>
          <p:nvPr/>
        </p:nvCxnSpPr>
        <p:spPr>
          <a:xfrm>
            <a:off x="5473358" y="1906103"/>
            <a:ext cx="372890" cy="277781"/>
          </a:xfrm>
          <a:prstGeom prst="straightConnector1">
            <a:avLst/>
          </a:prstGeom>
          <a:ln>
            <a:solidFill>
              <a:srgbClr val="FF8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ABBB81-5C83-41E4-A9CD-6B819F3235EA}"/>
              </a:ext>
            </a:extLst>
          </p:cNvPr>
          <p:cNvCxnSpPr>
            <a:cxnSpLocks/>
          </p:cNvCxnSpPr>
          <p:nvPr/>
        </p:nvCxnSpPr>
        <p:spPr>
          <a:xfrm>
            <a:off x="5848767" y="2217739"/>
            <a:ext cx="156388" cy="384970"/>
          </a:xfrm>
          <a:prstGeom prst="straightConnector1">
            <a:avLst/>
          </a:prstGeom>
          <a:ln>
            <a:solidFill>
              <a:srgbClr val="FF8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4F8174-B813-4EEB-818A-537AB1DD7F6B}"/>
              </a:ext>
            </a:extLst>
          </p:cNvPr>
          <p:cNvCxnSpPr>
            <a:cxnSpLocks/>
          </p:cNvCxnSpPr>
          <p:nvPr/>
        </p:nvCxnSpPr>
        <p:spPr>
          <a:xfrm>
            <a:off x="6201427" y="2682907"/>
            <a:ext cx="550760" cy="38799"/>
          </a:xfrm>
          <a:prstGeom prst="straightConnector1">
            <a:avLst/>
          </a:prstGeom>
          <a:ln>
            <a:solidFill>
              <a:srgbClr val="FF8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CF62E5-A735-4603-B256-9D1BFF6FA69B}"/>
              </a:ext>
            </a:extLst>
          </p:cNvPr>
          <p:cNvCxnSpPr>
            <a:cxnSpLocks/>
          </p:cNvCxnSpPr>
          <p:nvPr/>
        </p:nvCxnSpPr>
        <p:spPr>
          <a:xfrm>
            <a:off x="6740791" y="2760033"/>
            <a:ext cx="195736" cy="419376"/>
          </a:xfrm>
          <a:prstGeom prst="straightConnector1">
            <a:avLst/>
          </a:prstGeom>
          <a:ln>
            <a:solidFill>
              <a:srgbClr val="FF8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FB034A-E8D1-4510-8731-7F07EAA8796A}"/>
              </a:ext>
            </a:extLst>
          </p:cNvPr>
          <p:cNvCxnSpPr>
            <a:cxnSpLocks/>
          </p:cNvCxnSpPr>
          <p:nvPr/>
        </p:nvCxnSpPr>
        <p:spPr>
          <a:xfrm>
            <a:off x="7095128" y="3261350"/>
            <a:ext cx="343770" cy="16173"/>
          </a:xfrm>
          <a:prstGeom prst="straightConnector1">
            <a:avLst/>
          </a:prstGeom>
          <a:ln>
            <a:solidFill>
              <a:srgbClr val="FF8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E0F66-159A-4839-ABB1-3ABCE39D17D9}"/>
              </a:ext>
            </a:extLst>
          </p:cNvPr>
          <p:cNvCxnSpPr>
            <a:cxnSpLocks/>
          </p:cNvCxnSpPr>
          <p:nvPr/>
        </p:nvCxnSpPr>
        <p:spPr>
          <a:xfrm flipH="1">
            <a:off x="5983692" y="1806636"/>
            <a:ext cx="182187" cy="284774"/>
          </a:xfrm>
          <a:prstGeom prst="straightConnector1">
            <a:avLst/>
          </a:prstGeom>
          <a:ln>
            <a:solidFill>
              <a:srgbClr val="06BA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5F4FEF-5F3E-4362-8E39-069FC0AC289F}"/>
              </a:ext>
            </a:extLst>
          </p:cNvPr>
          <p:cNvCxnSpPr>
            <a:cxnSpLocks/>
          </p:cNvCxnSpPr>
          <p:nvPr/>
        </p:nvCxnSpPr>
        <p:spPr>
          <a:xfrm>
            <a:off x="5969039" y="2127181"/>
            <a:ext cx="180491" cy="378076"/>
          </a:xfrm>
          <a:prstGeom prst="straightConnector1">
            <a:avLst/>
          </a:prstGeom>
          <a:ln>
            <a:solidFill>
              <a:srgbClr val="06BA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38A21C-C1EF-47C2-A855-8782145FD172}"/>
              </a:ext>
            </a:extLst>
          </p:cNvPr>
          <p:cNvCxnSpPr>
            <a:cxnSpLocks/>
          </p:cNvCxnSpPr>
          <p:nvPr/>
        </p:nvCxnSpPr>
        <p:spPr>
          <a:xfrm>
            <a:off x="6159525" y="2557296"/>
            <a:ext cx="520379" cy="29341"/>
          </a:xfrm>
          <a:prstGeom prst="straightConnector1">
            <a:avLst/>
          </a:prstGeom>
          <a:ln>
            <a:solidFill>
              <a:srgbClr val="06BA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2F510D-944F-43C7-85D2-BF42BD450FD6}"/>
              </a:ext>
            </a:extLst>
          </p:cNvPr>
          <p:cNvCxnSpPr>
            <a:cxnSpLocks/>
          </p:cNvCxnSpPr>
          <p:nvPr/>
        </p:nvCxnSpPr>
        <p:spPr>
          <a:xfrm flipV="1">
            <a:off x="6703342" y="2337876"/>
            <a:ext cx="361624" cy="263710"/>
          </a:xfrm>
          <a:prstGeom prst="straightConnector1">
            <a:avLst/>
          </a:prstGeom>
          <a:ln>
            <a:solidFill>
              <a:srgbClr val="06BA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05E244-CDCF-497C-AE21-9D2CEC00D202}"/>
              </a:ext>
            </a:extLst>
          </p:cNvPr>
          <p:cNvCxnSpPr>
            <a:cxnSpLocks/>
          </p:cNvCxnSpPr>
          <p:nvPr/>
        </p:nvCxnSpPr>
        <p:spPr>
          <a:xfrm>
            <a:off x="5303261" y="2689936"/>
            <a:ext cx="297098" cy="285225"/>
          </a:xfrm>
          <a:prstGeom prst="straightConnector1">
            <a:avLst/>
          </a:prstGeom>
          <a:ln>
            <a:solidFill>
              <a:srgbClr val="A02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08F65B-2185-4B9C-8385-4CB555CF2838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5645457" y="2721124"/>
            <a:ext cx="451842" cy="283582"/>
          </a:xfrm>
          <a:prstGeom prst="straightConnector1">
            <a:avLst/>
          </a:prstGeom>
          <a:ln>
            <a:solidFill>
              <a:srgbClr val="A02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BD4A94C-3F7A-42D6-A81A-94D0911378CC}"/>
              </a:ext>
            </a:extLst>
          </p:cNvPr>
          <p:cNvCxnSpPr>
            <a:cxnSpLocks/>
          </p:cNvCxnSpPr>
          <p:nvPr/>
        </p:nvCxnSpPr>
        <p:spPr>
          <a:xfrm>
            <a:off x="6142675" y="2760597"/>
            <a:ext cx="541143" cy="14980"/>
          </a:xfrm>
          <a:prstGeom prst="straightConnector1">
            <a:avLst/>
          </a:prstGeom>
          <a:ln>
            <a:solidFill>
              <a:srgbClr val="A02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D6D8F6-E7CE-4533-AE8F-980AE7D81A8A}"/>
              </a:ext>
            </a:extLst>
          </p:cNvPr>
          <p:cNvCxnSpPr>
            <a:cxnSpLocks/>
          </p:cNvCxnSpPr>
          <p:nvPr/>
        </p:nvCxnSpPr>
        <p:spPr>
          <a:xfrm>
            <a:off x="6707968" y="2815851"/>
            <a:ext cx="135416" cy="307603"/>
          </a:xfrm>
          <a:prstGeom prst="straightConnector1">
            <a:avLst/>
          </a:prstGeom>
          <a:ln>
            <a:solidFill>
              <a:srgbClr val="A02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CA7BD6-81F9-4C68-B8E2-5F27A7658D63}"/>
              </a:ext>
            </a:extLst>
          </p:cNvPr>
          <p:cNvCxnSpPr>
            <a:cxnSpLocks/>
          </p:cNvCxnSpPr>
          <p:nvPr/>
        </p:nvCxnSpPr>
        <p:spPr>
          <a:xfrm flipH="1">
            <a:off x="6569979" y="3225740"/>
            <a:ext cx="264018" cy="244265"/>
          </a:xfrm>
          <a:prstGeom prst="straightConnector1">
            <a:avLst/>
          </a:prstGeom>
          <a:ln>
            <a:solidFill>
              <a:srgbClr val="A02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D40A84-5F43-457E-9A70-5C9F6CBC2DCB}"/>
              </a:ext>
            </a:extLst>
          </p:cNvPr>
          <p:cNvCxnSpPr>
            <a:cxnSpLocks/>
          </p:cNvCxnSpPr>
          <p:nvPr/>
        </p:nvCxnSpPr>
        <p:spPr>
          <a:xfrm>
            <a:off x="6245037" y="2501975"/>
            <a:ext cx="434867" cy="11931"/>
          </a:xfrm>
          <a:prstGeom prst="straightConnector1">
            <a:avLst/>
          </a:prstGeom>
          <a:ln>
            <a:solidFill>
              <a:srgbClr val="15C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5D30DF4-34DC-4A25-B779-6A841D547371}"/>
              </a:ext>
            </a:extLst>
          </p:cNvPr>
          <p:cNvCxnSpPr>
            <a:cxnSpLocks/>
          </p:cNvCxnSpPr>
          <p:nvPr/>
        </p:nvCxnSpPr>
        <p:spPr>
          <a:xfrm>
            <a:off x="6859684" y="2699829"/>
            <a:ext cx="206433" cy="383463"/>
          </a:xfrm>
          <a:prstGeom prst="straightConnector1">
            <a:avLst/>
          </a:prstGeom>
          <a:ln>
            <a:solidFill>
              <a:srgbClr val="15C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62A099C-0CCE-4C54-BA35-D00749F83354}"/>
              </a:ext>
            </a:extLst>
          </p:cNvPr>
          <p:cNvCxnSpPr>
            <a:cxnSpLocks/>
          </p:cNvCxnSpPr>
          <p:nvPr/>
        </p:nvCxnSpPr>
        <p:spPr>
          <a:xfrm>
            <a:off x="7041926" y="3128586"/>
            <a:ext cx="434867" cy="11931"/>
          </a:xfrm>
          <a:prstGeom prst="straightConnector1">
            <a:avLst/>
          </a:prstGeom>
          <a:ln>
            <a:solidFill>
              <a:srgbClr val="15C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DAG Construction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Creates a shortest- yet unscheduled- path set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Path set induces a directed acyclic graph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135371-4933-47E4-8F02-2BF2C75D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25" y="731375"/>
            <a:ext cx="1780114" cy="1735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E3B20-FAB7-496A-966C-0D3EABB39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025" y="2782375"/>
            <a:ext cx="1780114" cy="17268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Agent </a:t>
            </a:r>
            <a:r>
              <a:rPr lang="en" dirty="0"/>
              <a:t>Path </a:t>
            </a:r>
            <a:r>
              <a:rPr lang="en-US" dirty="0"/>
              <a:t>Scheduling</a:t>
            </a:r>
            <a:r>
              <a:rPr lang="en" dirty="0"/>
              <a:t> Process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Sink Nodes</a:t>
            </a:r>
            <a:endParaRPr dirty="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Sink Nodes:</a:t>
            </a:r>
          </a:p>
          <a:p>
            <a:pPr marL="285750" indent="-285750"/>
            <a:r>
              <a:rPr lang="en-US" dirty="0"/>
              <a:t>Nodes that have no outward-directed edges </a:t>
            </a:r>
          </a:p>
          <a:p>
            <a:pPr marL="285750" indent="-285750"/>
            <a:r>
              <a:rPr lang="en-US" dirty="0"/>
              <a:t>Lie in only one path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DDFF9-3D6D-41B3-BAD4-5A9A9F8E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69" y="1469856"/>
            <a:ext cx="2542755" cy="2466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ED6F5E-9E33-48CC-A644-ACE5375397C0}"/>
                  </a:ext>
                </a:extLst>
              </p:cNvPr>
              <p:cNvSpPr txBox="1"/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ED6F5E-9E33-48CC-A644-ACE53753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76ABCD-81BF-4999-B1CA-0B1A2B4C033B}"/>
                  </a:ext>
                </a:extLst>
              </p:cNvPr>
              <p:cNvSpPr txBox="1"/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76ABCD-81BF-4999-B1CA-0B1A2B4C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90845F-76AB-4B15-B13A-045DD139FAF3}"/>
                  </a:ext>
                </a:extLst>
              </p:cNvPr>
              <p:cNvSpPr txBox="1"/>
              <p:nvPr/>
            </p:nvSpPr>
            <p:spPr>
              <a:xfrm>
                <a:off x="6895146" y="3971831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90845F-76AB-4B15-B13A-045DD139F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146" y="3971831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9E7DAB-963B-43BC-AB23-8C3A481B88E4}"/>
                  </a:ext>
                </a:extLst>
              </p:cNvPr>
              <p:cNvSpPr txBox="1"/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9E7DAB-963B-43BC-AB23-8C3A481B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9E2DB2-D2C0-40CE-9B79-5499AFAB5B0E}"/>
                  </a:ext>
                </a:extLst>
              </p:cNvPr>
              <p:cNvSpPr txBox="1"/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9E2DB2-D2C0-40CE-9B79-5499AFAB5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00EFA-043A-499E-86FB-024A7707EFF7}"/>
                  </a:ext>
                </a:extLst>
              </p:cNvPr>
              <p:cNvSpPr txBox="1"/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00EFA-043A-499E-86FB-024A7707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CACB-77D2-4344-B148-5A26901FDFF5}"/>
                  </a:ext>
                </a:extLst>
              </p:cNvPr>
              <p:cNvSpPr txBox="1"/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CACB-77D2-4344-B148-5A26901FD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2A30FA-D2E0-4AFD-9B5F-59A6C0EE8204}"/>
                  </a:ext>
                </a:extLst>
              </p:cNvPr>
              <p:cNvSpPr txBox="1"/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2A30FA-D2E0-4AFD-9B5F-59A6C0EE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Sink Nodes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Google Shape;143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Identify Sink Nodes:</a:t>
                </a:r>
              </a:p>
              <a:p>
                <a:pPr marL="285750" indent="-285750"/>
                <a:r>
                  <a:rPr lang="en-US" dirty="0"/>
                  <a:t>Nodes that have no outward-directed edges </a:t>
                </a:r>
              </a:p>
              <a:p>
                <a:pPr marL="285750" indent="-285750"/>
                <a:r>
                  <a:rPr lang="en-US" dirty="0"/>
                  <a:t>Lie in only one path</a:t>
                </a:r>
              </a:p>
              <a:p>
                <a:pPr marL="285750" indent="-285750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𝑠𝑖𝑛𝑘𝑠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3" name="Google Shape;143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prstGeom prst="rect">
                <a:avLst/>
              </a:prstGeom>
              <a:blipFill>
                <a:blip r:embed="rId3"/>
                <a:stretch>
                  <a:fillRect l="-1144" r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A97B6B1-ECE8-4A02-BEB7-E6568E6C1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69" y="1469856"/>
            <a:ext cx="2542755" cy="24666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D0BA8C4-41CF-430C-A239-060DAB601C0A}"/>
              </a:ext>
            </a:extLst>
          </p:cNvPr>
          <p:cNvSpPr/>
          <p:nvPr/>
        </p:nvSpPr>
        <p:spPr>
          <a:xfrm>
            <a:off x="7507111" y="2229131"/>
            <a:ext cx="453920" cy="4740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20A4D7-79E2-4976-8850-4582CE0E4B67}"/>
              </a:ext>
            </a:extLst>
          </p:cNvPr>
          <p:cNvSpPr/>
          <p:nvPr/>
        </p:nvSpPr>
        <p:spPr>
          <a:xfrm>
            <a:off x="6714524" y="3578724"/>
            <a:ext cx="453920" cy="4740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389D54-5A91-4C19-A87D-1F22B9878C7C}"/>
              </a:ext>
            </a:extLst>
          </p:cNvPr>
          <p:cNvSpPr/>
          <p:nvPr/>
        </p:nvSpPr>
        <p:spPr>
          <a:xfrm>
            <a:off x="7805279" y="3248461"/>
            <a:ext cx="453920" cy="4740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B30E3-6B57-4992-98FF-D73525AE81DA}"/>
                  </a:ext>
                </a:extLst>
              </p:cNvPr>
              <p:cNvSpPr txBox="1"/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B30E3-6B57-4992-98FF-D73525AE8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4D3D97-6231-4DCA-98A9-A50293DDD41E}"/>
                  </a:ext>
                </a:extLst>
              </p:cNvPr>
              <p:cNvSpPr txBox="1"/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4D3D97-6231-4DCA-98A9-A50293DD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DB1CC1-C6AF-4E4D-8031-E7DB121E6C08}"/>
                  </a:ext>
                </a:extLst>
              </p:cNvPr>
              <p:cNvSpPr txBox="1"/>
              <p:nvPr/>
            </p:nvSpPr>
            <p:spPr>
              <a:xfrm>
                <a:off x="6895146" y="3971831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DB1CC1-C6AF-4E4D-8031-E7DB121E6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146" y="3971831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BEFC72-4D75-44E6-BB5C-A5732D32E40B}"/>
                  </a:ext>
                </a:extLst>
              </p:cNvPr>
              <p:cNvSpPr txBox="1"/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BEFC72-4D75-44E6-BB5C-A5732D32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C2EB14-65A9-485B-B23D-09C271C33B6E}"/>
                  </a:ext>
                </a:extLst>
              </p:cNvPr>
              <p:cNvSpPr txBox="1"/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C2EB14-65A9-485B-B23D-09C271C3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5557F0-D0D6-4C94-9964-F0F224F8282A}"/>
                  </a:ext>
                </a:extLst>
              </p:cNvPr>
              <p:cNvSpPr txBox="1"/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5557F0-D0D6-4C94-9964-F0F224F8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CBDAE9-107C-4F7B-AF19-3983C6A3195B}"/>
                  </a:ext>
                </a:extLst>
              </p:cNvPr>
              <p:cNvSpPr txBox="1"/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CBDAE9-107C-4F7B-AF19-3983C6A3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2F0215-5BE0-4562-84C4-A43A54FCA78F}"/>
                  </a:ext>
                </a:extLst>
              </p:cNvPr>
              <p:cNvSpPr txBox="1"/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2F0215-5BE0-4562-84C4-A43A54FCA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1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 </a:t>
            </a:r>
            <a:r>
              <a:rPr lang="en-US" dirty="0"/>
              <a:t>Assignment</a:t>
            </a:r>
            <a:endParaRPr dirty="0"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WLOG, choose a standalone goal node to schedule an agent to.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6763710" y="3674158"/>
            <a:ext cx="332700" cy="332700"/>
          </a:xfrm>
          <a:prstGeom prst="flowChartConnector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14E95-F3B1-4815-818B-7626DA3A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69" y="1469856"/>
            <a:ext cx="2542755" cy="2466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916FA8-A206-42AA-99B7-DFCCB7890087}"/>
                  </a:ext>
                </a:extLst>
              </p:cNvPr>
              <p:cNvSpPr txBox="1"/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916FA8-A206-42AA-99B7-DFCCB7890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5888F6-047E-4F13-98BC-82DE12530BBE}"/>
                  </a:ext>
                </a:extLst>
              </p:cNvPr>
              <p:cNvSpPr txBox="1"/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5888F6-047E-4F13-98BC-82DE12530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6A4BBB-D031-4D78-9C95-59638C05EF34}"/>
                  </a:ext>
                </a:extLst>
              </p:cNvPr>
              <p:cNvSpPr txBox="1"/>
              <p:nvPr/>
            </p:nvSpPr>
            <p:spPr>
              <a:xfrm>
                <a:off x="6895146" y="3971831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6A4BBB-D031-4D78-9C95-59638C05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146" y="3971831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78A68-6AE2-444F-866D-4E27A8CB96CE}"/>
                  </a:ext>
                </a:extLst>
              </p:cNvPr>
              <p:cNvSpPr txBox="1"/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78A68-6AE2-444F-866D-4E27A8CB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2AD601-7C83-447F-85F7-67F0B171FB6F}"/>
                  </a:ext>
                </a:extLst>
              </p:cNvPr>
              <p:cNvSpPr txBox="1"/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2AD601-7C83-447F-85F7-67F0B171F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AFD21F-B1F6-4045-958D-DA6FDEF8016E}"/>
                  </a:ext>
                </a:extLst>
              </p:cNvPr>
              <p:cNvSpPr txBox="1"/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AFD21F-B1F6-4045-958D-DA6FDEF8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1FA880-71EE-408A-AAB8-EF040D308824}"/>
                  </a:ext>
                </a:extLst>
              </p:cNvPr>
              <p:cNvSpPr txBox="1"/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1FA880-71EE-408A-AAB8-EF040D308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7B0FC-CCB9-4CFF-B789-B7FAC82C30E6}"/>
                  </a:ext>
                </a:extLst>
              </p:cNvPr>
              <p:cNvSpPr txBox="1"/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7B0FC-CCB9-4CFF-B789-B7FAC82C3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3CF169-6B53-44BC-9A7C-A33FFF84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69" y="1469856"/>
            <a:ext cx="2542755" cy="2466663"/>
          </a:xfrm>
          <a:prstGeom prst="rect">
            <a:avLst/>
          </a:prstGeom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 </a:t>
            </a:r>
            <a:r>
              <a:rPr lang="en-US" dirty="0"/>
              <a:t>Assignment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 “reverse” BFS on directed edges until first initial node is found.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67F8EF-816C-4BC9-966E-E4E20B4E3805}"/>
              </a:ext>
            </a:extLst>
          </p:cNvPr>
          <p:cNvCxnSpPr>
            <a:cxnSpLocks/>
          </p:cNvCxnSpPr>
          <p:nvPr/>
        </p:nvCxnSpPr>
        <p:spPr>
          <a:xfrm flipV="1">
            <a:off x="7016567" y="3473510"/>
            <a:ext cx="437874" cy="342559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A7E18-F409-4940-B055-33E49204479A}"/>
                  </a:ext>
                </a:extLst>
              </p:cNvPr>
              <p:cNvSpPr txBox="1"/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A7E18-F409-4940-B055-33E492044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08B01F-3801-45AD-82AC-A924C45BCF69}"/>
                  </a:ext>
                </a:extLst>
              </p:cNvPr>
              <p:cNvSpPr txBox="1"/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08B01F-3801-45AD-82AC-A924C45B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72F77-88C3-4FCC-B1BF-B1BA412E5182}"/>
                  </a:ext>
                </a:extLst>
              </p:cNvPr>
              <p:cNvSpPr txBox="1"/>
              <p:nvPr/>
            </p:nvSpPr>
            <p:spPr>
              <a:xfrm>
                <a:off x="6823467" y="385996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72F77-88C3-4FCC-B1BF-B1BA412E5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67" y="3859963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95149A-D3E1-494D-8D3E-0B1CCB61DCA9}"/>
                  </a:ext>
                </a:extLst>
              </p:cNvPr>
              <p:cNvSpPr txBox="1"/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95149A-D3E1-494D-8D3E-0B1CCB61D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EA039-1696-47FA-961F-3B9032F27076}"/>
                  </a:ext>
                </a:extLst>
              </p:cNvPr>
              <p:cNvSpPr txBox="1"/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EA039-1696-47FA-961F-3B9032F2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1AA98-FD15-422D-B179-08879BF7481E}"/>
                  </a:ext>
                </a:extLst>
              </p:cNvPr>
              <p:cNvSpPr txBox="1"/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1AA98-FD15-422D-B179-08879BF74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AB803-9258-4F8A-BFBD-E4B274662C7A}"/>
                  </a:ext>
                </a:extLst>
              </p:cNvPr>
              <p:cNvSpPr txBox="1"/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AB803-9258-4F8A-BFBD-E4B27466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CA1952-7060-4D33-8745-D4F6953A733B}"/>
                  </a:ext>
                </a:extLst>
              </p:cNvPr>
              <p:cNvSpPr txBox="1"/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CA1952-7060-4D33-8745-D4F6953A7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3CF169-6B53-44BC-9A7C-A33FFF84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69" y="1469856"/>
            <a:ext cx="2542755" cy="2466663"/>
          </a:xfrm>
          <a:prstGeom prst="rect">
            <a:avLst/>
          </a:prstGeom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 </a:t>
            </a:r>
            <a:r>
              <a:rPr lang="en-US" dirty="0"/>
              <a:t>Assignment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 “reverse” BFS on directed edges until first initial node is found.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67F8EF-816C-4BC9-966E-E4E20B4E3805}"/>
              </a:ext>
            </a:extLst>
          </p:cNvPr>
          <p:cNvCxnSpPr>
            <a:cxnSpLocks/>
          </p:cNvCxnSpPr>
          <p:nvPr/>
        </p:nvCxnSpPr>
        <p:spPr>
          <a:xfrm flipV="1">
            <a:off x="7016567" y="3473510"/>
            <a:ext cx="437874" cy="342559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A7E18-F409-4940-B055-33E49204479A}"/>
                  </a:ext>
                </a:extLst>
              </p:cNvPr>
              <p:cNvSpPr txBox="1"/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A7E18-F409-4940-B055-33E492044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08B01F-3801-45AD-82AC-A924C45BCF69}"/>
                  </a:ext>
                </a:extLst>
              </p:cNvPr>
              <p:cNvSpPr txBox="1"/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08B01F-3801-45AD-82AC-A924C45B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72F77-88C3-4FCC-B1BF-B1BA412E5182}"/>
                  </a:ext>
                </a:extLst>
              </p:cNvPr>
              <p:cNvSpPr txBox="1"/>
              <p:nvPr/>
            </p:nvSpPr>
            <p:spPr>
              <a:xfrm>
                <a:off x="6823467" y="385996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72F77-88C3-4FCC-B1BF-B1BA412E5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67" y="3859963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95149A-D3E1-494D-8D3E-0B1CCB61DCA9}"/>
                  </a:ext>
                </a:extLst>
              </p:cNvPr>
              <p:cNvSpPr txBox="1"/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95149A-D3E1-494D-8D3E-0B1CCB61D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EA039-1696-47FA-961F-3B9032F27076}"/>
                  </a:ext>
                </a:extLst>
              </p:cNvPr>
              <p:cNvSpPr txBox="1"/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EA039-1696-47FA-961F-3B9032F2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1AA98-FD15-422D-B179-08879BF7481E}"/>
                  </a:ext>
                </a:extLst>
              </p:cNvPr>
              <p:cNvSpPr txBox="1"/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1AA98-FD15-422D-B179-08879BF74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AB803-9258-4F8A-BFBD-E4B274662C7A}"/>
                  </a:ext>
                </a:extLst>
              </p:cNvPr>
              <p:cNvSpPr txBox="1"/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AB803-9258-4F8A-BFBD-E4B27466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CA1952-7060-4D33-8745-D4F6953A733B}"/>
                  </a:ext>
                </a:extLst>
              </p:cNvPr>
              <p:cNvSpPr txBox="1"/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CA1952-7060-4D33-8745-D4F6953A7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CA9D8-20A3-431E-A3B9-7AB2BDF4D784}"/>
              </a:ext>
            </a:extLst>
          </p:cNvPr>
          <p:cNvCxnSpPr>
            <a:cxnSpLocks/>
          </p:cNvCxnSpPr>
          <p:nvPr/>
        </p:nvCxnSpPr>
        <p:spPr>
          <a:xfrm flipH="1" flipV="1">
            <a:off x="7171691" y="2854256"/>
            <a:ext cx="278898" cy="532052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6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Distance-Optimal Formation Control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Algorithm Overview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Group Tasks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Demo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Goals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Acknowledgements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3CF169-6B53-44BC-9A7C-A33FFF84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69" y="1469856"/>
            <a:ext cx="2542755" cy="2466663"/>
          </a:xfrm>
          <a:prstGeom prst="rect">
            <a:avLst/>
          </a:prstGeom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 </a:t>
            </a:r>
            <a:r>
              <a:rPr lang="en-US" dirty="0"/>
              <a:t>Assignment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Google Shape;170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Perform “reverse” BFS on directed edges until first initial node is found.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Agent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assigned to move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, with start time  t = 0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70" name="Google Shape;17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prstGeom prst="rect">
                <a:avLst/>
              </a:prstGeom>
              <a:blipFill>
                <a:blip r:embed="rId4"/>
                <a:stretch>
                  <a:fillRect l="-1144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67F8EF-816C-4BC9-966E-E4E20B4E3805}"/>
              </a:ext>
            </a:extLst>
          </p:cNvPr>
          <p:cNvCxnSpPr>
            <a:cxnSpLocks/>
          </p:cNvCxnSpPr>
          <p:nvPr/>
        </p:nvCxnSpPr>
        <p:spPr>
          <a:xfrm flipV="1">
            <a:off x="7016567" y="3473510"/>
            <a:ext cx="437874" cy="342559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A7E18-F409-4940-B055-33E49204479A}"/>
                  </a:ext>
                </a:extLst>
              </p:cNvPr>
              <p:cNvSpPr txBox="1"/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A7E18-F409-4940-B055-33E492044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08B01F-3801-45AD-82AC-A924C45BCF69}"/>
                  </a:ext>
                </a:extLst>
              </p:cNvPr>
              <p:cNvSpPr txBox="1"/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08B01F-3801-45AD-82AC-A924C45B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72F77-88C3-4FCC-B1BF-B1BA412E5182}"/>
                  </a:ext>
                </a:extLst>
              </p:cNvPr>
              <p:cNvSpPr txBox="1"/>
              <p:nvPr/>
            </p:nvSpPr>
            <p:spPr>
              <a:xfrm>
                <a:off x="6823467" y="385996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72F77-88C3-4FCC-B1BF-B1BA412E5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67" y="3859963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95149A-D3E1-494D-8D3E-0B1CCB61DCA9}"/>
                  </a:ext>
                </a:extLst>
              </p:cNvPr>
              <p:cNvSpPr txBox="1"/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95149A-D3E1-494D-8D3E-0B1CCB61D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EA039-1696-47FA-961F-3B9032F27076}"/>
                  </a:ext>
                </a:extLst>
              </p:cNvPr>
              <p:cNvSpPr txBox="1"/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EA039-1696-47FA-961F-3B9032F2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1AA98-FD15-422D-B179-08879BF7481E}"/>
                  </a:ext>
                </a:extLst>
              </p:cNvPr>
              <p:cNvSpPr txBox="1"/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1AA98-FD15-422D-B179-08879BF74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AB803-9258-4F8A-BFBD-E4B274662C7A}"/>
                  </a:ext>
                </a:extLst>
              </p:cNvPr>
              <p:cNvSpPr txBox="1"/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AB803-9258-4F8A-BFBD-E4B27466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CA1952-7060-4D33-8745-D4F6953A733B}"/>
                  </a:ext>
                </a:extLst>
              </p:cNvPr>
              <p:cNvSpPr txBox="1"/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CA1952-7060-4D33-8745-D4F6953A7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CA9D8-20A3-431E-A3B9-7AB2BDF4D784}"/>
              </a:ext>
            </a:extLst>
          </p:cNvPr>
          <p:cNvCxnSpPr>
            <a:cxnSpLocks/>
          </p:cNvCxnSpPr>
          <p:nvPr/>
        </p:nvCxnSpPr>
        <p:spPr>
          <a:xfrm flipH="1" flipV="1">
            <a:off x="7171691" y="2854256"/>
            <a:ext cx="278898" cy="532052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7EEBCB-8763-46CA-8239-86C17FFA1B00}"/>
              </a:ext>
            </a:extLst>
          </p:cNvPr>
          <p:cNvCxnSpPr>
            <a:cxnSpLocks/>
          </p:cNvCxnSpPr>
          <p:nvPr/>
        </p:nvCxnSpPr>
        <p:spPr>
          <a:xfrm flipH="1" flipV="1">
            <a:off x="6603854" y="2895345"/>
            <a:ext cx="601519" cy="8393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468A4D-A053-4954-A1F0-AA59C831C19D}"/>
              </a:ext>
            </a:extLst>
          </p:cNvPr>
          <p:cNvSpPr/>
          <p:nvPr/>
        </p:nvSpPr>
        <p:spPr>
          <a:xfrm>
            <a:off x="6294173" y="2591885"/>
            <a:ext cx="558140" cy="52322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3CF169-6B53-44BC-9A7C-A33FFF84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69" y="1469856"/>
            <a:ext cx="2542755" cy="2466663"/>
          </a:xfrm>
          <a:prstGeom prst="rect">
            <a:avLst/>
          </a:prstGeom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 </a:t>
            </a:r>
            <a:r>
              <a:rPr lang="en-US" dirty="0"/>
              <a:t>Assignment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Recall: </a:t>
            </a:r>
            <a:r>
              <a:rPr lang="en-US" dirty="0"/>
              <a:t> Cost Matrix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67F8EF-816C-4BC9-966E-E4E20B4E3805}"/>
              </a:ext>
            </a:extLst>
          </p:cNvPr>
          <p:cNvCxnSpPr>
            <a:cxnSpLocks/>
          </p:cNvCxnSpPr>
          <p:nvPr/>
        </p:nvCxnSpPr>
        <p:spPr>
          <a:xfrm flipV="1">
            <a:off x="7016567" y="3473510"/>
            <a:ext cx="437874" cy="342559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A7E18-F409-4940-B055-33E49204479A}"/>
                  </a:ext>
                </a:extLst>
              </p:cNvPr>
              <p:cNvSpPr txBox="1"/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A7E18-F409-4940-B055-33E492044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226" y="3306300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08B01F-3801-45AD-82AC-A924C45BCF69}"/>
                  </a:ext>
                </a:extLst>
              </p:cNvPr>
              <p:cNvSpPr txBox="1"/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08B01F-3801-45AD-82AC-A924C45B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36" y="2296234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72F77-88C3-4FCC-B1BF-B1BA412E5182}"/>
                  </a:ext>
                </a:extLst>
              </p:cNvPr>
              <p:cNvSpPr txBox="1"/>
              <p:nvPr/>
            </p:nvSpPr>
            <p:spPr>
              <a:xfrm>
                <a:off x="6823467" y="385996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72F77-88C3-4FCC-B1BF-B1BA412E5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67" y="3859963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95149A-D3E1-494D-8D3E-0B1CCB61DCA9}"/>
                  </a:ext>
                </a:extLst>
              </p:cNvPr>
              <p:cNvSpPr txBox="1"/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95149A-D3E1-494D-8D3E-0B1CCB61D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92" y="1609873"/>
                <a:ext cx="56133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EA039-1696-47FA-961F-3B9032F27076}"/>
                  </a:ext>
                </a:extLst>
              </p:cNvPr>
              <p:cNvSpPr txBox="1"/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EA039-1696-47FA-961F-3B9032F2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20" y="2939239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1AA98-FD15-422D-B179-08879BF7481E}"/>
                  </a:ext>
                </a:extLst>
              </p:cNvPr>
              <p:cNvSpPr txBox="1"/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1AA98-FD15-422D-B179-08879BF74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53" y="2761344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AB803-9258-4F8A-BFBD-E4B274662C7A}"/>
                  </a:ext>
                </a:extLst>
              </p:cNvPr>
              <p:cNvSpPr txBox="1"/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AB803-9258-4F8A-BFBD-E4B27466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688" y="1377182"/>
                <a:ext cx="5613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CA1952-7060-4D33-8745-D4F6953A733B}"/>
                  </a:ext>
                </a:extLst>
              </p:cNvPr>
              <p:cNvSpPr txBox="1"/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CA1952-7060-4D33-8745-D4F6953A7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73" y="3553977"/>
                <a:ext cx="56133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CA9D8-20A3-431E-A3B9-7AB2BDF4D784}"/>
              </a:ext>
            </a:extLst>
          </p:cNvPr>
          <p:cNvCxnSpPr>
            <a:cxnSpLocks/>
          </p:cNvCxnSpPr>
          <p:nvPr/>
        </p:nvCxnSpPr>
        <p:spPr>
          <a:xfrm flipH="1" flipV="1">
            <a:off x="7171691" y="2854256"/>
            <a:ext cx="278898" cy="532052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7EEBCB-8763-46CA-8239-86C17FFA1B00}"/>
              </a:ext>
            </a:extLst>
          </p:cNvPr>
          <p:cNvCxnSpPr>
            <a:cxnSpLocks/>
          </p:cNvCxnSpPr>
          <p:nvPr/>
        </p:nvCxnSpPr>
        <p:spPr>
          <a:xfrm flipH="1" flipV="1">
            <a:off x="6603854" y="2895345"/>
            <a:ext cx="601519" cy="8393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468A4D-A053-4954-A1F0-AA59C831C19D}"/>
              </a:ext>
            </a:extLst>
          </p:cNvPr>
          <p:cNvSpPr/>
          <p:nvPr/>
        </p:nvSpPr>
        <p:spPr>
          <a:xfrm>
            <a:off x="6294173" y="2591885"/>
            <a:ext cx="558140" cy="52322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FBBA0-6AF6-4EC8-AFDA-AA9FC482D2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9169" y="2098833"/>
            <a:ext cx="3772483" cy="18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0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DAG Maintenance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Google Shape;216;p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Prune the DAG so that the previously scheduled initial and goal nodes are now ignored.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dirty="0">
                    <a:latin typeface="Proxima Nova" panose="020B0604020202020204" charset="0"/>
                  </a:rPr>
                  <a:t>This </a:t>
                </a:r>
                <a:r>
                  <a:rPr lang="en-US" dirty="0">
                    <a:latin typeface="Proxima Nova" panose="020B0604020202020204" charset="0"/>
                  </a:rPr>
                  <a:t>is guaranteed to create at least one more sink node: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16" name="Google Shape;216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prstGeom prst="rect">
                <a:avLst/>
              </a:prstGeom>
              <a:blipFill>
                <a:blip r:embed="rId3"/>
                <a:stretch>
                  <a:fillRect l="-1144" r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DF10FD-389F-4D87-9C34-B1D72603BE36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27D3C3-13AE-46DD-8516-FC5B92CDB53B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CBB58-4D49-4C36-B5DA-09BD28537E20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1AB069-4283-4370-87FD-DA0B6458693C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6382C-9D6E-492D-80DE-D4E6E4476A98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FFC289-3556-405F-A1DD-E327DBB53BFC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FB34F3-378D-446A-8289-F33B398EFFC2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2DD5C-03F2-445B-AE5B-E61E78AD753A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6BCAD5-4A6E-4477-9E15-804D4266C012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ADCD5D-B5E3-4870-9CE6-03E5D552718E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9441D9A-6C27-4C2B-8087-B2ED439D34AE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66EEF1-1BEA-48A0-A637-2F7D0FA8C9AC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5FE0B0-59D9-4653-A7E5-AC3097ABCA75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A6423C-2726-4B50-A9D6-D745694E2BAF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62E361-C89C-463C-ADA8-041D818E0C4C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F4A3E3-34C4-4684-BAD3-B0033909EF59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2A4CD9-446A-4E8F-A2DA-CBCBDBC5FF72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6BC8E3-D49C-45A6-9D15-2BB2AE716220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29F907-67DF-48AA-9D9E-51D3CE986B59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6E2B9A-92AF-4958-8585-E710D6388DE9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C9AC02-32AE-47D8-95AD-70A6EA967DFF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021B3A-BBB3-4AEB-A17C-B5B92F763B2E}"/>
              </a:ext>
            </a:extLst>
          </p:cNvPr>
          <p:cNvSpPr/>
          <p:nvPr/>
        </p:nvSpPr>
        <p:spPr>
          <a:xfrm flipH="1">
            <a:off x="5225202" y="1322367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EFD954-A7A1-4B21-BC0D-4C51634C9AF8}"/>
              </a:ext>
            </a:extLst>
          </p:cNvPr>
          <p:cNvSpPr/>
          <p:nvPr/>
        </p:nvSpPr>
        <p:spPr>
          <a:xfrm flipH="1">
            <a:off x="5253284" y="2479770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A8129A-E31F-4326-B2BB-7BAE114C6DDB}"/>
              </a:ext>
            </a:extLst>
          </p:cNvPr>
          <p:cNvSpPr/>
          <p:nvPr/>
        </p:nvSpPr>
        <p:spPr>
          <a:xfrm flipH="1">
            <a:off x="6140309" y="1597791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81D205-1BBD-48FA-91E8-4A62C0AEF82D}"/>
              </a:ext>
            </a:extLst>
          </p:cNvPr>
          <p:cNvSpPr/>
          <p:nvPr/>
        </p:nvSpPr>
        <p:spPr>
          <a:xfrm flipH="1">
            <a:off x="6927836" y="314875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737982-733A-43AA-B6EE-196F95453320}"/>
              </a:ext>
            </a:extLst>
          </p:cNvPr>
          <p:cNvSpPr/>
          <p:nvPr/>
        </p:nvSpPr>
        <p:spPr>
          <a:xfrm flipH="1">
            <a:off x="7473311" y="314051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8AE7DE-C4CB-49E8-AD92-8D8A01384DDE}"/>
              </a:ext>
            </a:extLst>
          </p:cNvPr>
          <p:cNvSpPr/>
          <p:nvPr/>
        </p:nvSpPr>
        <p:spPr>
          <a:xfrm flipH="1">
            <a:off x="7111153" y="2263716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40A797-7946-495A-ADC2-4C6FA48D541A}"/>
                  </a:ext>
                </a:extLst>
              </p:cNvPr>
              <p:cNvSpPr txBox="1"/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40A797-7946-495A-ADC2-4C6FA48D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5ABBB2-72C3-46E7-9C23-0F5EFBC3D800}"/>
                  </a:ext>
                </a:extLst>
              </p:cNvPr>
              <p:cNvSpPr txBox="1"/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5ABBB2-72C3-46E7-9C23-0F5EFBC3D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AC89F8-7481-4840-8E2F-83A271446DA3}"/>
                  </a:ext>
                </a:extLst>
              </p:cNvPr>
              <p:cNvSpPr txBox="1"/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AC89F8-7481-4840-8E2F-83A271446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A2F618-F6DD-4AA0-94F8-F1150802329B}"/>
                  </a:ext>
                </a:extLst>
              </p:cNvPr>
              <p:cNvSpPr txBox="1"/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A2F618-F6DD-4AA0-94F8-F11508023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EB8904-BEC6-49E9-A78C-18E9BAD4E1EE}"/>
                  </a:ext>
                </a:extLst>
              </p:cNvPr>
              <p:cNvSpPr txBox="1"/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EB8904-BEC6-49E9-A78C-18E9BAD4E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2A288B-040F-4EFA-9A3E-118A020D5C82}"/>
                  </a:ext>
                </a:extLst>
              </p:cNvPr>
              <p:cNvSpPr txBox="1"/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2A288B-040F-4EFA-9A3E-118A020D5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Scheduling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Repeat: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DFC272-0BA6-4919-89A4-CA57EDEBD01E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37E297-D700-461B-A522-10402CDD8A91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9DE29-2AA6-4DAC-8782-9FD644AB5BFF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EB7148-22D4-45BF-A474-3267E131F8FD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6150C-6C24-4327-BF15-D660315915DB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BAFC97-B0F9-4278-9108-D927EB2C81BA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02EA5-EB7C-4E1A-99F0-292FECC11411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C2C2CD-5705-4A62-81FA-B005842AAB00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A8CCC-1657-49E9-A47D-08E97B9B747C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4EA2B-7D00-46E4-B7B5-7C6D18BAEF0E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394DBB6-8661-4C72-B9BD-45C178203EE0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14B9E7-DFAF-41F8-84B5-58FF9165DF7F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442F3F-6D11-442E-BD45-C55041CBA7CA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0B26F0-9703-410C-B3CE-8C60925D1F0D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428546-397C-4638-B767-8C5E7CD2973C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858CB-AE16-4B21-8CA4-CA0FB743FA31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9D143-5C21-4255-BF55-2CBF408AE5A8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908BB-0E7A-44E7-986F-D19B587F0009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F609E6-4E5C-4D3F-8E18-1AFE267FEB5B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0D0FF8-5F32-4ACA-8DD5-569F150CE992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3568D-431D-46E8-929A-E26AC38B9353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8EAEAA-447E-4EBD-A69D-54B49F937366}"/>
              </a:ext>
            </a:extLst>
          </p:cNvPr>
          <p:cNvSpPr/>
          <p:nvPr/>
        </p:nvSpPr>
        <p:spPr>
          <a:xfrm flipH="1">
            <a:off x="5225202" y="1322367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EA7FF6-CF25-4104-AE1D-07570CE13128}"/>
              </a:ext>
            </a:extLst>
          </p:cNvPr>
          <p:cNvSpPr/>
          <p:nvPr/>
        </p:nvSpPr>
        <p:spPr>
          <a:xfrm flipH="1">
            <a:off x="5253284" y="2479770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F34ECF-8143-44D0-AD1B-654469159C6D}"/>
              </a:ext>
            </a:extLst>
          </p:cNvPr>
          <p:cNvSpPr/>
          <p:nvPr/>
        </p:nvSpPr>
        <p:spPr>
          <a:xfrm flipH="1">
            <a:off x="6140309" y="1597791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9961A8-A173-4315-88C7-CF149B18099D}"/>
              </a:ext>
            </a:extLst>
          </p:cNvPr>
          <p:cNvSpPr/>
          <p:nvPr/>
        </p:nvSpPr>
        <p:spPr>
          <a:xfrm flipH="1">
            <a:off x="6927836" y="314875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B23069-B01B-4ACE-B075-75F019BEE983}"/>
              </a:ext>
            </a:extLst>
          </p:cNvPr>
          <p:cNvSpPr/>
          <p:nvPr/>
        </p:nvSpPr>
        <p:spPr>
          <a:xfrm flipH="1">
            <a:off x="7473311" y="314051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5492A8-32A8-462D-80DB-C09928D07F28}"/>
              </a:ext>
            </a:extLst>
          </p:cNvPr>
          <p:cNvSpPr/>
          <p:nvPr/>
        </p:nvSpPr>
        <p:spPr>
          <a:xfrm flipH="1">
            <a:off x="7111153" y="2263716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/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/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/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/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/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/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58798D-0CC3-4290-BC4B-9D835C204BA0}"/>
              </a:ext>
            </a:extLst>
          </p:cNvPr>
          <p:cNvCxnSpPr>
            <a:cxnSpLocks/>
          </p:cNvCxnSpPr>
          <p:nvPr/>
        </p:nvCxnSpPr>
        <p:spPr>
          <a:xfrm flipH="1" flipV="1">
            <a:off x="6986758" y="3216056"/>
            <a:ext cx="505420" cy="17144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1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Scheduling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Repeat: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DFC272-0BA6-4919-89A4-CA57EDEBD01E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37E297-D700-461B-A522-10402CDD8A91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9DE29-2AA6-4DAC-8782-9FD644AB5BFF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EB7148-22D4-45BF-A474-3267E131F8FD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6150C-6C24-4327-BF15-D660315915DB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BAFC97-B0F9-4278-9108-D927EB2C81BA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02EA5-EB7C-4E1A-99F0-292FECC11411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C2C2CD-5705-4A62-81FA-B005842AAB00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A8CCC-1657-49E9-A47D-08E97B9B747C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4EA2B-7D00-46E4-B7B5-7C6D18BAEF0E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394DBB6-8661-4C72-B9BD-45C178203EE0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14B9E7-DFAF-41F8-84B5-58FF9165DF7F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442F3F-6D11-442E-BD45-C55041CBA7CA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0B26F0-9703-410C-B3CE-8C60925D1F0D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428546-397C-4638-B767-8C5E7CD2973C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858CB-AE16-4B21-8CA4-CA0FB743FA31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9D143-5C21-4255-BF55-2CBF408AE5A8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908BB-0E7A-44E7-986F-D19B587F0009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F609E6-4E5C-4D3F-8E18-1AFE267FEB5B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0D0FF8-5F32-4ACA-8DD5-569F150CE992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3568D-431D-46E8-929A-E26AC38B9353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8EAEAA-447E-4EBD-A69D-54B49F937366}"/>
              </a:ext>
            </a:extLst>
          </p:cNvPr>
          <p:cNvSpPr/>
          <p:nvPr/>
        </p:nvSpPr>
        <p:spPr>
          <a:xfrm flipH="1">
            <a:off x="5225202" y="1322367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EA7FF6-CF25-4104-AE1D-07570CE13128}"/>
              </a:ext>
            </a:extLst>
          </p:cNvPr>
          <p:cNvSpPr/>
          <p:nvPr/>
        </p:nvSpPr>
        <p:spPr>
          <a:xfrm flipH="1">
            <a:off x="5253284" y="2479770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F34ECF-8143-44D0-AD1B-654469159C6D}"/>
              </a:ext>
            </a:extLst>
          </p:cNvPr>
          <p:cNvSpPr/>
          <p:nvPr/>
        </p:nvSpPr>
        <p:spPr>
          <a:xfrm flipH="1">
            <a:off x="6140309" y="1597791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9961A8-A173-4315-88C7-CF149B18099D}"/>
              </a:ext>
            </a:extLst>
          </p:cNvPr>
          <p:cNvSpPr/>
          <p:nvPr/>
        </p:nvSpPr>
        <p:spPr>
          <a:xfrm flipH="1">
            <a:off x="6927836" y="314875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B23069-B01B-4ACE-B075-75F019BEE983}"/>
              </a:ext>
            </a:extLst>
          </p:cNvPr>
          <p:cNvSpPr/>
          <p:nvPr/>
        </p:nvSpPr>
        <p:spPr>
          <a:xfrm flipH="1">
            <a:off x="7473311" y="314051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5492A8-32A8-462D-80DB-C09928D07F28}"/>
              </a:ext>
            </a:extLst>
          </p:cNvPr>
          <p:cNvSpPr/>
          <p:nvPr/>
        </p:nvSpPr>
        <p:spPr>
          <a:xfrm flipH="1">
            <a:off x="7111153" y="2263716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/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/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/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/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/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/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58798D-0CC3-4290-BC4B-9D835C204BA0}"/>
              </a:ext>
            </a:extLst>
          </p:cNvPr>
          <p:cNvCxnSpPr>
            <a:cxnSpLocks/>
          </p:cNvCxnSpPr>
          <p:nvPr/>
        </p:nvCxnSpPr>
        <p:spPr>
          <a:xfrm flipH="1" flipV="1">
            <a:off x="6986758" y="3216056"/>
            <a:ext cx="505420" cy="17144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22E299-AE6C-4A9C-B96B-7F0E7F6CB176}"/>
              </a:ext>
            </a:extLst>
          </p:cNvPr>
          <p:cNvCxnSpPr>
            <a:cxnSpLocks/>
          </p:cNvCxnSpPr>
          <p:nvPr/>
        </p:nvCxnSpPr>
        <p:spPr>
          <a:xfrm flipH="1" flipV="1">
            <a:off x="6717994" y="2585062"/>
            <a:ext cx="224979" cy="513676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8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Scheduling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Repeat: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DFC272-0BA6-4919-89A4-CA57EDEBD01E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37E297-D700-461B-A522-10402CDD8A91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9DE29-2AA6-4DAC-8782-9FD644AB5BFF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EB7148-22D4-45BF-A474-3267E131F8FD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6150C-6C24-4327-BF15-D660315915DB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BAFC97-B0F9-4278-9108-D927EB2C81BA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02EA5-EB7C-4E1A-99F0-292FECC11411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C2C2CD-5705-4A62-81FA-B005842AAB00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A8CCC-1657-49E9-A47D-08E97B9B747C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4EA2B-7D00-46E4-B7B5-7C6D18BAEF0E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394DBB6-8661-4C72-B9BD-45C178203EE0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14B9E7-DFAF-41F8-84B5-58FF9165DF7F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442F3F-6D11-442E-BD45-C55041CBA7CA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0B26F0-9703-410C-B3CE-8C60925D1F0D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428546-397C-4638-B767-8C5E7CD2973C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858CB-AE16-4B21-8CA4-CA0FB743FA31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9D143-5C21-4255-BF55-2CBF408AE5A8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908BB-0E7A-44E7-986F-D19B587F0009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F609E6-4E5C-4D3F-8E18-1AFE267FEB5B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0D0FF8-5F32-4ACA-8DD5-569F150CE992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3568D-431D-46E8-929A-E26AC38B9353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8EAEAA-447E-4EBD-A69D-54B49F937366}"/>
              </a:ext>
            </a:extLst>
          </p:cNvPr>
          <p:cNvSpPr/>
          <p:nvPr/>
        </p:nvSpPr>
        <p:spPr>
          <a:xfrm flipH="1">
            <a:off x="5225202" y="1322367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EA7FF6-CF25-4104-AE1D-07570CE13128}"/>
              </a:ext>
            </a:extLst>
          </p:cNvPr>
          <p:cNvSpPr/>
          <p:nvPr/>
        </p:nvSpPr>
        <p:spPr>
          <a:xfrm flipH="1">
            <a:off x="5253284" y="2479770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F34ECF-8143-44D0-AD1B-654469159C6D}"/>
              </a:ext>
            </a:extLst>
          </p:cNvPr>
          <p:cNvSpPr/>
          <p:nvPr/>
        </p:nvSpPr>
        <p:spPr>
          <a:xfrm flipH="1">
            <a:off x="6140309" y="1597791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9961A8-A173-4315-88C7-CF149B18099D}"/>
              </a:ext>
            </a:extLst>
          </p:cNvPr>
          <p:cNvSpPr/>
          <p:nvPr/>
        </p:nvSpPr>
        <p:spPr>
          <a:xfrm flipH="1">
            <a:off x="6927836" y="314875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B23069-B01B-4ACE-B075-75F019BEE983}"/>
              </a:ext>
            </a:extLst>
          </p:cNvPr>
          <p:cNvSpPr/>
          <p:nvPr/>
        </p:nvSpPr>
        <p:spPr>
          <a:xfrm flipH="1">
            <a:off x="7473311" y="314051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5492A8-32A8-462D-80DB-C09928D07F28}"/>
              </a:ext>
            </a:extLst>
          </p:cNvPr>
          <p:cNvSpPr/>
          <p:nvPr/>
        </p:nvSpPr>
        <p:spPr>
          <a:xfrm flipH="1">
            <a:off x="7111153" y="2263716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/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/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/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/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/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/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58798D-0CC3-4290-BC4B-9D835C204BA0}"/>
              </a:ext>
            </a:extLst>
          </p:cNvPr>
          <p:cNvCxnSpPr>
            <a:cxnSpLocks/>
          </p:cNvCxnSpPr>
          <p:nvPr/>
        </p:nvCxnSpPr>
        <p:spPr>
          <a:xfrm flipH="1" flipV="1">
            <a:off x="6986758" y="3216056"/>
            <a:ext cx="505420" cy="17144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22E299-AE6C-4A9C-B96B-7F0E7F6CB176}"/>
              </a:ext>
            </a:extLst>
          </p:cNvPr>
          <p:cNvCxnSpPr>
            <a:cxnSpLocks/>
          </p:cNvCxnSpPr>
          <p:nvPr/>
        </p:nvCxnSpPr>
        <p:spPr>
          <a:xfrm flipH="1" flipV="1">
            <a:off x="6717994" y="2585062"/>
            <a:ext cx="224979" cy="513676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A3AE77-6F88-4096-B43A-BFCD9F02AD0A}"/>
              </a:ext>
            </a:extLst>
          </p:cNvPr>
          <p:cNvCxnSpPr>
            <a:cxnSpLocks/>
          </p:cNvCxnSpPr>
          <p:nvPr/>
        </p:nvCxnSpPr>
        <p:spPr>
          <a:xfrm flipH="1" flipV="1">
            <a:off x="6131654" y="2635745"/>
            <a:ext cx="505420" cy="17144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4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Scheduling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Repeat: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DFC272-0BA6-4919-89A4-CA57EDEBD01E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37E297-D700-461B-A522-10402CDD8A91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9DE29-2AA6-4DAC-8782-9FD644AB5BFF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EB7148-22D4-45BF-A474-3267E131F8FD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6150C-6C24-4327-BF15-D660315915DB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BAFC97-B0F9-4278-9108-D927EB2C81BA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02EA5-EB7C-4E1A-99F0-292FECC11411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C2C2CD-5705-4A62-81FA-B005842AAB00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A8CCC-1657-49E9-A47D-08E97B9B747C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4EA2B-7D00-46E4-B7B5-7C6D18BAEF0E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394DBB6-8661-4C72-B9BD-45C178203EE0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14B9E7-DFAF-41F8-84B5-58FF9165DF7F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442F3F-6D11-442E-BD45-C55041CBA7CA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0B26F0-9703-410C-B3CE-8C60925D1F0D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428546-397C-4638-B767-8C5E7CD2973C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858CB-AE16-4B21-8CA4-CA0FB743FA31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9D143-5C21-4255-BF55-2CBF408AE5A8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908BB-0E7A-44E7-986F-D19B587F0009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F609E6-4E5C-4D3F-8E18-1AFE267FEB5B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0D0FF8-5F32-4ACA-8DD5-569F150CE992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3568D-431D-46E8-929A-E26AC38B9353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8EAEAA-447E-4EBD-A69D-54B49F937366}"/>
              </a:ext>
            </a:extLst>
          </p:cNvPr>
          <p:cNvSpPr/>
          <p:nvPr/>
        </p:nvSpPr>
        <p:spPr>
          <a:xfrm flipH="1">
            <a:off x="5225202" y="1322367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EA7FF6-CF25-4104-AE1D-07570CE13128}"/>
              </a:ext>
            </a:extLst>
          </p:cNvPr>
          <p:cNvSpPr/>
          <p:nvPr/>
        </p:nvSpPr>
        <p:spPr>
          <a:xfrm flipH="1">
            <a:off x="5253284" y="2479770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F34ECF-8143-44D0-AD1B-654469159C6D}"/>
              </a:ext>
            </a:extLst>
          </p:cNvPr>
          <p:cNvSpPr/>
          <p:nvPr/>
        </p:nvSpPr>
        <p:spPr>
          <a:xfrm flipH="1">
            <a:off x="6140309" y="1597791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9961A8-A173-4315-88C7-CF149B18099D}"/>
              </a:ext>
            </a:extLst>
          </p:cNvPr>
          <p:cNvSpPr/>
          <p:nvPr/>
        </p:nvSpPr>
        <p:spPr>
          <a:xfrm flipH="1">
            <a:off x="6927836" y="314875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B23069-B01B-4ACE-B075-75F019BEE983}"/>
              </a:ext>
            </a:extLst>
          </p:cNvPr>
          <p:cNvSpPr/>
          <p:nvPr/>
        </p:nvSpPr>
        <p:spPr>
          <a:xfrm flipH="1">
            <a:off x="7473311" y="314051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5492A8-32A8-462D-80DB-C09928D07F28}"/>
              </a:ext>
            </a:extLst>
          </p:cNvPr>
          <p:cNvSpPr/>
          <p:nvPr/>
        </p:nvSpPr>
        <p:spPr>
          <a:xfrm flipH="1">
            <a:off x="7111153" y="2263716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/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/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/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/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/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/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58798D-0CC3-4290-BC4B-9D835C204BA0}"/>
              </a:ext>
            </a:extLst>
          </p:cNvPr>
          <p:cNvCxnSpPr>
            <a:cxnSpLocks/>
          </p:cNvCxnSpPr>
          <p:nvPr/>
        </p:nvCxnSpPr>
        <p:spPr>
          <a:xfrm flipH="1" flipV="1">
            <a:off x="6986758" y="3216056"/>
            <a:ext cx="505420" cy="17144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22E299-AE6C-4A9C-B96B-7F0E7F6CB176}"/>
              </a:ext>
            </a:extLst>
          </p:cNvPr>
          <p:cNvCxnSpPr>
            <a:cxnSpLocks/>
          </p:cNvCxnSpPr>
          <p:nvPr/>
        </p:nvCxnSpPr>
        <p:spPr>
          <a:xfrm flipH="1" flipV="1">
            <a:off x="6717994" y="2585062"/>
            <a:ext cx="224979" cy="513676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A3AE77-6F88-4096-B43A-BFCD9F02AD0A}"/>
              </a:ext>
            </a:extLst>
          </p:cNvPr>
          <p:cNvCxnSpPr>
            <a:cxnSpLocks/>
          </p:cNvCxnSpPr>
          <p:nvPr/>
        </p:nvCxnSpPr>
        <p:spPr>
          <a:xfrm flipH="1" flipV="1">
            <a:off x="6131654" y="2635745"/>
            <a:ext cx="505420" cy="17144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743575-9198-43B5-BB8C-6CD0FF5885AD}"/>
              </a:ext>
            </a:extLst>
          </p:cNvPr>
          <p:cNvCxnSpPr>
            <a:cxnSpLocks/>
          </p:cNvCxnSpPr>
          <p:nvPr/>
        </p:nvCxnSpPr>
        <p:spPr>
          <a:xfrm flipH="1">
            <a:off x="5643922" y="2626429"/>
            <a:ext cx="465474" cy="301912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76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Scheduling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Repeat: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DFC272-0BA6-4919-89A4-CA57EDEBD01E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37E297-D700-461B-A522-10402CDD8A91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9DE29-2AA6-4DAC-8782-9FD644AB5BFF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EB7148-22D4-45BF-A474-3267E131F8FD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6150C-6C24-4327-BF15-D660315915DB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BAFC97-B0F9-4278-9108-D927EB2C81BA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02EA5-EB7C-4E1A-99F0-292FECC11411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C2C2CD-5705-4A62-81FA-B005842AAB00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A8CCC-1657-49E9-A47D-08E97B9B747C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4EA2B-7D00-46E4-B7B5-7C6D18BAEF0E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394DBB6-8661-4C72-B9BD-45C178203EE0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14B9E7-DFAF-41F8-84B5-58FF9165DF7F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442F3F-6D11-442E-BD45-C55041CBA7CA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0B26F0-9703-410C-B3CE-8C60925D1F0D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428546-397C-4638-B767-8C5E7CD2973C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858CB-AE16-4B21-8CA4-CA0FB743FA31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9D143-5C21-4255-BF55-2CBF408AE5A8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908BB-0E7A-44E7-986F-D19B587F0009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F609E6-4E5C-4D3F-8E18-1AFE267FEB5B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0D0FF8-5F32-4ACA-8DD5-569F150CE992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3568D-431D-46E8-929A-E26AC38B9353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8EAEAA-447E-4EBD-A69D-54B49F937366}"/>
              </a:ext>
            </a:extLst>
          </p:cNvPr>
          <p:cNvSpPr/>
          <p:nvPr/>
        </p:nvSpPr>
        <p:spPr>
          <a:xfrm flipH="1">
            <a:off x="5225202" y="1322367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EA7FF6-CF25-4104-AE1D-07570CE13128}"/>
              </a:ext>
            </a:extLst>
          </p:cNvPr>
          <p:cNvSpPr/>
          <p:nvPr/>
        </p:nvSpPr>
        <p:spPr>
          <a:xfrm flipH="1">
            <a:off x="5253284" y="2479770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F34ECF-8143-44D0-AD1B-654469159C6D}"/>
              </a:ext>
            </a:extLst>
          </p:cNvPr>
          <p:cNvSpPr/>
          <p:nvPr/>
        </p:nvSpPr>
        <p:spPr>
          <a:xfrm flipH="1">
            <a:off x="6140309" y="1597791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9961A8-A173-4315-88C7-CF149B18099D}"/>
              </a:ext>
            </a:extLst>
          </p:cNvPr>
          <p:cNvSpPr/>
          <p:nvPr/>
        </p:nvSpPr>
        <p:spPr>
          <a:xfrm flipH="1">
            <a:off x="6927836" y="314875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B23069-B01B-4ACE-B075-75F019BEE983}"/>
              </a:ext>
            </a:extLst>
          </p:cNvPr>
          <p:cNvSpPr/>
          <p:nvPr/>
        </p:nvSpPr>
        <p:spPr>
          <a:xfrm flipH="1">
            <a:off x="7473311" y="314051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5492A8-32A8-462D-80DB-C09928D07F28}"/>
              </a:ext>
            </a:extLst>
          </p:cNvPr>
          <p:cNvSpPr/>
          <p:nvPr/>
        </p:nvSpPr>
        <p:spPr>
          <a:xfrm flipH="1">
            <a:off x="7111153" y="2263716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/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/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/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/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/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/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58798D-0CC3-4290-BC4B-9D835C204BA0}"/>
              </a:ext>
            </a:extLst>
          </p:cNvPr>
          <p:cNvCxnSpPr>
            <a:cxnSpLocks/>
          </p:cNvCxnSpPr>
          <p:nvPr/>
        </p:nvCxnSpPr>
        <p:spPr>
          <a:xfrm flipH="1" flipV="1">
            <a:off x="6986758" y="3216056"/>
            <a:ext cx="505420" cy="17144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22E299-AE6C-4A9C-B96B-7F0E7F6CB176}"/>
              </a:ext>
            </a:extLst>
          </p:cNvPr>
          <p:cNvCxnSpPr>
            <a:cxnSpLocks/>
          </p:cNvCxnSpPr>
          <p:nvPr/>
        </p:nvCxnSpPr>
        <p:spPr>
          <a:xfrm flipH="1" flipV="1">
            <a:off x="6717994" y="2585062"/>
            <a:ext cx="224979" cy="513676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A3AE77-6F88-4096-B43A-BFCD9F02AD0A}"/>
              </a:ext>
            </a:extLst>
          </p:cNvPr>
          <p:cNvCxnSpPr>
            <a:cxnSpLocks/>
          </p:cNvCxnSpPr>
          <p:nvPr/>
        </p:nvCxnSpPr>
        <p:spPr>
          <a:xfrm flipH="1" flipV="1">
            <a:off x="6131654" y="2635745"/>
            <a:ext cx="505420" cy="17144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743575-9198-43B5-BB8C-6CD0FF5885AD}"/>
              </a:ext>
            </a:extLst>
          </p:cNvPr>
          <p:cNvCxnSpPr>
            <a:cxnSpLocks/>
          </p:cNvCxnSpPr>
          <p:nvPr/>
        </p:nvCxnSpPr>
        <p:spPr>
          <a:xfrm flipH="1">
            <a:off x="5643922" y="2626429"/>
            <a:ext cx="465474" cy="301912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2D2B01-1A9D-4229-85DE-F4BA1BB9A2A3}"/>
              </a:ext>
            </a:extLst>
          </p:cNvPr>
          <p:cNvCxnSpPr>
            <a:cxnSpLocks/>
          </p:cNvCxnSpPr>
          <p:nvPr/>
        </p:nvCxnSpPr>
        <p:spPr>
          <a:xfrm flipH="1" flipV="1">
            <a:off x="5866816" y="2091299"/>
            <a:ext cx="237544" cy="553280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06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Scheduling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Google Shape;223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dirty="0"/>
                  <a:t>Repeat: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Agent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assigned to move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Start Time?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23" name="Google Shape;223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prstGeom prst="rect">
                <a:avLst/>
              </a:prstGeom>
              <a:blipFill>
                <a:blip r:embed="rId3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DFC272-0BA6-4919-89A4-CA57EDEBD01E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37E297-D700-461B-A522-10402CDD8A91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9DE29-2AA6-4DAC-8782-9FD644AB5BFF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EB7148-22D4-45BF-A474-3267E131F8FD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6150C-6C24-4327-BF15-D660315915DB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BAFC97-B0F9-4278-9108-D927EB2C81BA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02EA5-EB7C-4E1A-99F0-292FECC11411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C2C2CD-5705-4A62-81FA-B005842AAB00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A8CCC-1657-49E9-A47D-08E97B9B747C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4EA2B-7D00-46E4-B7B5-7C6D18BAEF0E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394DBB6-8661-4C72-B9BD-45C178203EE0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14B9E7-DFAF-41F8-84B5-58FF9165DF7F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442F3F-6D11-442E-BD45-C55041CBA7CA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0B26F0-9703-410C-B3CE-8C60925D1F0D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428546-397C-4638-B767-8C5E7CD2973C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858CB-AE16-4B21-8CA4-CA0FB743FA31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9D143-5C21-4255-BF55-2CBF408AE5A8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908BB-0E7A-44E7-986F-D19B587F0009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F609E6-4E5C-4D3F-8E18-1AFE267FEB5B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0D0FF8-5F32-4ACA-8DD5-569F150CE992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23568D-431D-46E8-929A-E26AC38B9353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8EAEAA-447E-4EBD-A69D-54B49F937366}"/>
              </a:ext>
            </a:extLst>
          </p:cNvPr>
          <p:cNvSpPr/>
          <p:nvPr/>
        </p:nvSpPr>
        <p:spPr>
          <a:xfrm flipH="1">
            <a:off x="5225202" y="1322367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EA7FF6-CF25-4104-AE1D-07570CE13128}"/>
              </a:ext>
            </a:extLst>
          </p:cNvPr>
          <p:cNvSpPr/>
          <p:nvPr/>
        </p:nvSpPr>
        <p:spPr>
          <a:xfrm flipH="1">
            <a:off x="5253284" y="2479770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F34ECF-8143-44D0-AD1B-654469159C6D}"/>
              </a:ext>
            </a:extLst>
          </p:cNvPr>
          <p:cNvSpPr/>
          <p:nvPr/>
        </p:nvSpPr>
        <p:spPr>
          <a:xfrm flipH="1">
            <a:off x="6140309" y="1597791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9961A8-A173-4315-88C7-CF149B18099D}"/>
              </a:ext>
            </a:extLst>
          </p:cNvPr>
          <p:cNvSpPr/>
          <p:nvPr/>
        </p:nvSpPr>
        <p:spPr>
          <a:xfrm flipH="1">
            <a:off x="6927836" y="314875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B23069-B01B-4ACE-B075-75F019BEE983}"/>
              </a:ext>
            </a:extLst>
          </p:cNvPr>
          <p:cNvSpPr/>
          <p:nvPr/>
        </p:nvSpPr>
        <p:spPr>
          <a:xfrm flipH="1">
            <a:off x="7473311" y="314051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5492A8-32A8-462D-80DB-C09928D07F28}"/>
              </a:ext>
            </a:extLst>
          </p:cNvPr>
          <p:cNvSpPr/>
          <p:nvPr/>
        </p:nvSpPr>
        <p:spPr>
          <a:xfrm flipH="1">
            <a:off x="7111153" y="2263716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/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4EC624-6832-4108-B1E4-DAD1666A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/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6D494-2185-4CD9-A6E0-A7A53BA6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/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113A54-ED93-4FAF-B01E-5BB8FEA0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74" y="3136346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/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CF8-98AE-44AA-9277-6EAE4B32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/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4B3BE1-EB53-4CBF-A47A-9026766A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/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3B1180-05AF-4B39-B952-FF70F2B4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1" y="1074283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58798D-0CC3-4290-BC4B-9D835C204BA0}"/>
              </a:ext>
            </a:extLst>
          </p:cNvPr>
          <p:cNvCxnSpPr>
            <a:cxnSpLocks/>
          </p:cNvCxnSpPr>
          <p:nvPr/>
        </p:nvCxnSpPr>
        <p:spPr>
          <a:xfrm flipH="1" flipV="1">
            <a:off x="6986758" y="3216056"/>
            <a:ext cx="505420" cy="17144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22E299-AE6C-4A9C-B96B-7F0E7F6CB176}"/>
              </a:ext>
            </a:extLst>
          </p:cNvPr>
          <p:cNvCxnSpPr>
            <a:cxnSpLocks/>
          </p:cNvCxnSpPr>
          <p:nvPr/>
        </p:nvCxnSpPr>
        <p:spPr>
          <a:xfrm flipH="1" flipV="1">
            <a:off x="6717994" y="2585062"/>
            <a:ext cx="224979" cy="513676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A3AE77-6F88-4096-B43A-BFCD9F02AD0A}"/>
              </a:ext>
            </a:extLst>
          </p:cNvPr>
          <p:cNvCxnSpPr>
            <a:cxnSpLocks/>
          </p:cNvCxnSpPr>
          <p:nvPr/>
        </p:nvCxnSpPr>
        <p:spPr>
          <a:xfrm flipH="1" flipV="1">
            <a:off x="6131654" y="2635745"/>
            <a:ext cx="505420" cy="17144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743575-9198-43B5-BB8C-6CD0FF5885AD}"/>
              </a:ext>
            </a:extLst>
          </p:cNvPr>
          <p:cNvCxnSpPr>
            <a:cxnSpLocks/>
          </p:cNvCxnSpPr>
          <p:nvPr/>
        </p:nvCxnSpPr>
        <p:spPr>
          <a:xfrm flipH="1">
            <a:off x="5643922" y="2626429"/>
            <a:ext cx="465474" cy="301912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2D2B01-1A9D-4229-85DE-F4BA1BB9A2A3}"/>
              </a:ext>
            </a:extLst>
          </p:cNvPr>
          <p:cNvCxnSpPr>
            <a:cxnSpLocks/>
          </p:cNvCxnSpPr>
          <p:nvPr/>
        </p:nvCxnSpPr>
        <p:spPr>
          <a:xfrm flipH="1" flipV="1">
            <a:off x="5866816" y="2091299"/>
            <a:ext cx="237544" cy="553280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315128-A925-4548-BA2E-431DF5155D97}"/>
              </a:ext>
            </a:extLst>
          </p:cNvPr>
          <p:cNvCxnSpPr>
            <a:cxnSpLocks/>
          </p:cNvCxnSpPr>
          <p:nvPr/>
        </p:nvCxnSpPr>
        <p:spPr>
          <a:xfrm flipH="1" flipV="1">
            <a:off x="5347843" y="2598747"/>
            <a:ext cx="368839" cy="361699"/>
          </a:xfrm>
          <a:prstGeom prst="straightConnector1">
            <a:avLst/>
          </a:prstGeom>
          <a:ln w="38100">
            <a:solidFill>
              <a:srgbClr val="FF8A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B2CC853-7863-4363-8748-56AC23768943}"/>
              </a:ext>
            </a:extLst>
          </p:cNvPr>
          <p:cNvSpPr/>
          <p:nvPr/>
        </p:nvSpPr>
        <p:spPr>
          <a:xfrm>
            <a:off x="5021908" y="2305204"/>
            <a:ext cx="558140" cy="52322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CE54-E7DA-4DC2-95CC-A1BADFB0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ADAE-FFAC-4DEE-8E5D-12F0EAE68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When assigned a path, agents check for the possibility of collision with agents who have already been processed.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DF2E-9ADF-4B56-81FF-94A63D0D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Distance-Optimal Formation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EC2A7B-A940-4620-B0D9-B195DA82CF0F}"/>
                  </a:ext>
                </a:extLst>
              </p:cNvPr>
              <p:cNvSpPr txBox="1"/>
              <p:nvPr/>
            </p:nvSpPr>
            <p:spPr>
              <a:xfrm>
                <a:off x="510450" y="3348842"/>
                <a:ext cx="389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Proxima Nova" panose="020B0604020202020204" charset="0"/>
                  </a:rPr>
                  <a:t>Runtime Complexity: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EC2A7B-A940-4620-B0D9-B195DA82C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0" y="3348842"/>
                <a:ext cx="3895295" cy="400110"/>
              </a:xfrm>
              <a:prstGeom prst="rect">
                <a:avLst/>
              </a:prstGeom>
              <a:blipFill>
                <a:blip r:embed="rId2"/>
                <a:stretch>
                  <a:fillRect l="-172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734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CE54-E7DA-4DC2-95CC-A1BADFB0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ADAE-FFAC-4DEE-8E5D-12F0EAE68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When assigned a path, agents check for the possibility of collision with agents who have already been processed.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If same node, same timestep:</a:t>
            </a:r>
          </a:p>
          <a:p>
            <a:pPr marL="114300" indent="0">
              <a:buNone/>
            </a:pPr>
            <a:r>
              <a:rPr lang="en-US" dirty="0"/>
              <a:t>Agent’s start time incremented from that of the last agent.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2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CE54-E7DA-4DC2-95CC-A1BADFB0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96ADAE-FFAC-4DEE-8E5D-12F0EAE686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520599" cy="34164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When assigned a path, agents check for the possibility of collision with agents who have already been processed.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If same node, same timestep:</a:t>
                </a:r>
              </a:p>
              <a:p>
                <a:pPr marL="114300" indent="0">
                  <a:buNone/>
                </a:pPr>
                <a:r>
                  <a:rPr lang="en-US" dirty="0"/>
                  <a:t>Agent’s start time incremented from that of the last agent.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Max convergence time: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 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func>
                  </m:oMath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96ADAE-FFAC-4DEE-8E5D-12F0EAE68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520599" cy="3416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458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9E93-90BA-4342-9A7C-C4034F1E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Tasks</a:t>
            </a:r>
          </a:p>
        </p:txBody>
      </p:sp>
    </p:spTree>
    <p:extLst>
      <p:ext uri="{BB962C8B-B14F-4D97-AF65-F5344CB8AC3E}">
        <p14:creationId xmlns:p14="http://schemas.microsoft.com/office/powerpoint/2010/main" val="1711637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Strategies</a:t>
            </a:r>
            <a:endParaRPr dirty="0"/>
          </a:p>
        </p:txBody>
      </p:sp>
      <p:sp>
        <p:nvSpPr>
          <p:cNvPr id="330" name="Google Shape;33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Surround and close-in on a target</a:t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662" y="840250"/>
            <a:ext cx="18764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050" y="1152475"/>
            <a:ext cx="108743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Step: Group Strategies</a:t>
            </a:r>
            <a:endParaRPr/>
          </a:p>
        </p:txBody>
      </p:sp>
      <p:sp>
        <p:nvSpPr>
          <p:cNvPr id="338" name="Google Shape;33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2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Surround and close-in on a target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Patrol a perimeter </a:t>
            </a: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175" y="1714500"/>
            <a:ext cx="1800225" cy="171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782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Step: Group Strategies</a:t>
            </a:r>
            <a:endParaRPr/>
          </a:p>
        </p:txBody>
      </p:sp>
      <p:sp>
        <p:nvSpPr>
          <p:cNvPr id="338" name="Google Shape;33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2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Surround and close-in on a target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Patrol a perimeter </a:t>
            </a: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(still working)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175" y="1714500"/>
            <a:ext cx="18002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7D3-09C2-47C3-8B3A-C7A3F30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12660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B7ED-DD15-424C-9C14-D8CA1D5F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218820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6AAC-C59C-419E-BA98-F3E0CB2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2C34-E076-4130-A0B7-AAA9835E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Perimeter Patrol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Surround &amp; Capture:</a:t>
            </a:r>
          </a:p>
          <a:p>
            <a:pPr marL="114300" indent="0">
              <a:buNone/>
            </a:pPr>
            <a:r>
              <a:rPr lang="en-US" dirty="0"/>
              <a:t>	Automate “closing in”</a:t>
            </a:r>
          </a:p>
          <a:p>
            <a:pPr marL="114300" indent="0">
              <a:buNone/>
            </a:pPr>
            <a:r>
              <a:rPr lang="en-US" dirty="0"/>
              <a:t>	Several targets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Combinations of group tasks</a:t>
            </a:r>
          </a:p>
        </p:txBody>
      </p:sp>
    </p:spTree>
    <p:extLst>
      <p:ext uri="{BB962C8B-B14F-4D97-AF65-F5344CB8AC3E}">
        <p14:creationId xmlns:p14="http://schemas.microsoft.com/office/powerpoint/2010/main" val="2698797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6AAC-C59C-419E-BA98-F3E0CB2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2C34-E076-4130-A0B7-AAA9835E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 little buggy – shows when surrounding a target</a:t>
            </a:r>
          </a:p>
        </p:txBody>
      </p:sp>
    </p:spTree>
    <p:extLst>
      <p:ext uri="{BB962C8B-B14F-4D97-AF65-F5344CB8AC3E}">
        <p14:creationId xmlns:p14="http://schemas.microsoft.com/office/powerpoint/2010/main" val="175830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Model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/>
              <p:nvPr/>
            </p:nvSpPr>
            <p:spPr>
              <a:xfrm>
                <a:off x="476250" y="1262075"/>
                <a:ext cx="3678900" cy="3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1" dirty="0"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1" dirty="0"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𝐺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𝑉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Proxima Nova"/>
                                          <a:cs typeface="Proxima Nova"/>
                                          <a:sym typeface="Proxima Nov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Proxima Nova"/>
                                          <a:cs typeface="Proxima Nova"/>
                                          <a:sym typeface="Proxima Nova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Proxima Nova"/>
                                          <a:cs typeface="Proxima Nova"/>
                                          <a:sym typeface="Proxima Nova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Proxima Nova"/>
                                      <a:cs typeface="Proxima Nova"/>
                                      <a:sym typeface="Proxima Nova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Proxima Nova"/>
                                          <a:cs typeface="Proxima Nova"/>
                                          <a:sym typeface="Proxima Nov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Proxima Nova"/>
                                          <a:cs typeface="Proxima Nova"/>
                                          <a:sym typeface="Proxima Nova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Proxima Nova"/>
                                          <a:cs typeface="Proxima Nova"/>
                                          <a:sym typeface="Proxima Nova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 :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𝑒𝑑𝑔𝑒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𝑒𝑥𝑖𝑠𝑡𝑠</m:t>
                              </m:r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262075"/>
                <a:ext cx="3678900" cy="3231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48F8B5-3119-440B-897B-CA84A7D4C90A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A2CF86-5A72-40FA-B685-79A61E2237F8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649585-7B9E-4C6F-A9C7-94B503777E00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2C1741-7726-404D-AA85-21904CEFC02E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1AF45A-A737-4C8F-8E6D-34144424C6FA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F08DDC-D025-4C16-A66C-6971EC2DAF74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1D59E-19E0-4A9D-B6DE-CE27BCD4BE4B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99A159-2722-4315-85C6-0DC8188377E4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E9375-D1F7-4811-8576-5C43891B6DE0}"/>
              </a:ext>
            </a:extLst>
          </p:cNvPr>
          <p:cNvCxnSpPr>
            <a:cxnSpLocks/>
          </p:cNvCxnSpPr>
          <p:nvPr/>
        </p:nvCxnSpPr>
        <p:spPr>
          <a:xfrm flipH="1">
            <a:off x="6560142" y="3209095"/>
            <a:ext cx="461547" cy="3777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10C3FB-176A-41EF-9A7F-649BA8EE0BC0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44E0D-C3D6-44C0-AA53-502D700A7621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6F3ECD66-15B4-413F-9D1A-1D1EBE576410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6246AD-08E3-4F4E-A54A-85115E3355C9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E95934-9280-4517-9EE9-8CD681783AB6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039508-8D8F-4489-B2CE-549D12230EC6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F89E149-E25C-416A-B50E-8C95AD0C5BB7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EAC91F-3D7F-4CEF-929D-091E44F7E403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E5143F4-AA19-4860-8F0C-CB15F79C2D22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31E64E5-604A-4DED-AFC9-493A6D79CCBC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A6BC7C-A8FA-4C1A-8CDA-6B2BE0BA8C5E}"/>
              </a:ext>
            </a:extLst>
          </p:cNvPr>
          <p:cNvSpPr/>
          <p:nvPr/>
        </p:nvSpPr>
        <p:spPr>
          <a:xfrm>
            <a:off x="6537282" y="3572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6E9B98C-057C-4F95-96E9-AD04249F9D12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0F25ADD-EDE3-4773-8472-FCBAEDA824B1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FE2D2D-B68A-48E9-8BE1-EB7FF1227515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2F2F-0E86-4DA2-8F16-A1489B5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990177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Acknowledgements</a:t>
            </a:r>
            <a:endParaRPr/>
          </a:p>
        </p:txBody>
      </p:sp>
      <p:sp>
        <p:nvSpPr>
          <p:cNvPr id="351" name="Google Shape;35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Special thanks to: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Dr. Jingjin Yu, Mentor</a:t>
            </a:r>
            <a:br>
              <a:rPr lang="en" dirty="0"/>
            </a:br>
            <a:r>
              <a:rPr lang="en" dirty="0"/>
              <a:t>National Science Foundation, funding provided through grant ISS-1734419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dirty="0"/>
            </a:br>
            <a:r>
              <a:rPr lang="en" dirty="0"/>
              <a:t>Reference:</a:t>
            </a:r>
            <a:br>
              <a:rPr lang="en" dirty="0"/>
            </a:br>
            <a:r>
              <a:rPr lang="en" dirty="0"/>
              <a:t>Yu, J., &amp; LaValle, S.M. (2012). Distance Optimal Formation Control on Graphs with a		Tight Convergence  Time Guarantee, presented at 51st </a:t>
            </a:r>
            <a:r>
              <a:rPr lang="en"/>
              <a:t>IEEE Conference		 </a:t>
            </a:r>
            <a:r>
              <a:rPr lang="en" dirty="0"/>
              <a:t>on Decision and Control, Maui, HA, December 10-13. 	</a:t>
            </a:r>
            <a:br>
              <a:rPr lang="en" dirty="0"/>
            </a:br>
            <a:endParaRPr dirty="0"/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825" y="1152475"/>
            <a:ext cx="1068475" cy="107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E9E1-10EB-4DFB-8A10-4C0EE4C9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Problem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BF1E151-F61F-4D25-BD80-9BF92B88AF9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</p:spPr>
            <p:txBody>
              <a:bodyPr/>
              <a:lstStyle/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Agent Initial Positions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Goal Positions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BF1E151-F61F-4D25-BD80-9BF92B88A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D912A5-6CC2-4EA9-B91F-5BF76CDA5D6A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8560-F5A9-454C-ACAE-C2F67AB30153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6B38BB-927F-4EF1-8384-0D3C150D624D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3E7381-F7A7-4E7B-811B-CA88076EACB1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ED20D9-350D-44A8-9C37-4B66650A8BD6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A3E29F-8D48-41FE-A10D-7DCB9D50A3DD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47585C-6B51-4623-AF00-7C5526772BE8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45B6D9-B073-4037-A0D8-026EAFBAD780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F13FE0-0A97-4728-B3D3-38DAAEA5AA59}"/>
              </a:ext>
            </a:extLst>
          </p:cNvPr>
          <p:cNvCxnSpPr>
            <a:cxnSpLocks/>
          </p:cNvCxnSpPr>
          <p:nvPr/>
        </p:nvCxnSpPr>
        <p:spPr>
          <a:xfrm flipH="1">
            <a:off x="6560142" y="3209095"/>
            <a:ext cx="461547" cy="37772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BB1B34-5EA4-4F37-889C-04D7F7FDB031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56878B-C05E-452A-A782-D35ED466BAC7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A4B6A7-B624-49EC-990A-2147C1C6AC07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27CE16-DD67-4255-B79A-BBBB8D87918A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BE2658-E2FD-4A8D-B372-61815997F5D5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B4D541-66F3-4294-9C7D-3D4C9614BE2C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C559DA-4847-4B34-BB49-852411271C1E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995FBD-A985-4FFF-8191-9BC687AB4A2E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06D6D1-C037-4168-9565-AAFD98738710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104A92-89E3-4F5C-9D0A-0CC3312776F7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E6D7F2-0C4F-4B3F-AA40-1972D5D69C64}"/>
              </a:ext>
            </a:extLst>
          </p:cNvPr>
          <p:cNvSpPr/>
          <p:nvPr/>
        </p:nvSpPr>
        <p:spPr>
          <a:xfrm>
            <a:off x="6537282" y="3572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79DF8E-7156-47A5-8B64-8C3967769339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26FB7A-6DC5-46AF-913C-73E413E22F4D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0CE731-42DE-4EC2-8BD1-8EAE4002E8EE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1BB489-7779-47D1-A400-CFBBD2E0D1FD}"/>
              </a:ext>
            </a:extLst>
          </p:cNvPr>
          <p:cNvSpPr/>
          <p:nvPr/>
        </p:nvSpPr>
        <p:spPr>
          <a:xfrm flipH="1">
            <a:off x="5225202" y="1322367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BBC4DC3-65D5-437F-BBCF-FE1A4EDA6192}"/>
              </a:ext>
            </a:extLst>
          </p:cNvPr>
          <p:cNvSpPr/>
          <p:nvPr/>
        </p:nvSpPr>
        <p:spPr>
          <a:xfrm flipH="1">
            <a:off x="5253284" y="2479770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F5BF009-1ADE-40A6-9D97-266E57F095DC}"/>
              </a:ext>
            </a:extLst>
          </p:cNvPr>
          <p:cNvSpPr/>
          <p:nvPr/>
        </p:nvSpPr>
        <p:spPr>
          <a:xfrm flipH="1">
            <a:off x="6028719" y="2583964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7103085-4AC6-4727-B975-182B73336260}"/>
              </a:ext>
            </a:extLst>
          </p:cNvPr>
          <p:cNvSpPr/>
          <p:nvPr/>
        </p:nvSpPr>
        <p:spPr>
          <a:xfrm flipH="1">
            <a:off x="6140309" y="1597791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86E75-B8CB-4AF2-A5EF-5256BE152DA4}"/>
              </a:ext>
            </a:extLst>
          </p:cNvPr>
          <p:cNvSpPr/>
          <p:nvPr/>
        </p:nvSpPr>
        <p:spPr>
          <a:xfrm flipH="1">
            <a:off x="6927836" y="314875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857381E-BD4B-4F54-9A3C-6B0E6F5097A2}"/>
              </a:ext>
            </a:extLst>
          </p:cNvPr>
          <p:cNvSpPr/>
          <p:nvPr/>
        </p:nvSpPr>
        <p:spPr>
          <a:xfrm flipH="1">
            <a:off x="7473311" y="314051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FCE1C8-9A9D-4532-9CAE-2A7898687E8C}"/>
              </a:ext>
            </a:extLst>
          </p:cNvPr>
          <p:cNvSpPr/>
          <p:nvPr/>
        </p:nvSpPr>
        <p:spPr>
          <a:xfrm flipH="1">
            <a:off x="6433015" y="3509998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CFD07E7-9155-4612-9CAF-9C5D9DCF2BFC}"/>
              </a:ext>
            </a:extLst>
          </p:cNvPr>
          <p:cNvSpPr/>
          <p:nvPr/>
        </p:nvSpPr>
        <p:spPr>
          <a:xfrm flipH="1">
            <a:off x="7111153" y="2263716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A77484-6B26-401F-A137-D13AB89EFCA1}"/>
                  </a:ext>
                </a:extLst>
              </p:cNvPr>
              <p:cNvSpPr txBox="1"/>
              <p:nvPr/>
            </p:nvSpPr>
            <p:spPr>
              <a:xfrm>
                <a:off x="4817819" y="128137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A77484-6B26-401F-A137-D13AB89E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19" y="1281370"/>
                <a:ext cx="561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E66F09-3BFE-4775-B571-1A82668B1699}"/>
                  </a:ext>
                </a:extLst>
              </p:cNvPr>
              <p:cNvSpPr txBox="1"/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E66F09-3BFE-4775-B571-1A82668B1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E56680-CCB2-4E08-AC24-F4D5C53B7F06}"/>
                  </a:ext>
                </a:extLst>
              </p:cNvPr>
              <p:cNvSpPr txBox="1"/>
              <p:nvPr/>
            </p:nvSpPr>
            <p:spPr>
              <a:xfrm>
                <a:off x="5799681" y="2669345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E56680-CCB2-4E08-AC24-F4D5C53B7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81" y="2669345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5B697C9-4719-4CB8-85A4-168AE7805B4D}"/>
                  </a:ext>
                </a:extLst>
              </p:cNvPr>
              <p:cNvSpPr txBox="1"/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5B697C9-4719-4CB8-85A4-168AE7805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0B4AC49-5A21-4AC9-B23B-BCA16A1E569D}"/>
                  </a:ext>
                </a:extLst>
              </p:cNvPr>
              <p:cNvSpPr txBox="1"/>
              <p:nvPr/>
            </p:nvSpPr>
            <p:spPr>
              <a:xfrm>
                <a:off x="6269147" y="358868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0B4AC49-5A21-4AC9-B23B-BCA16A1E5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147" y="3588683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8D23C95-FF27-4235-93E3-3BB3C15DC4E8}"/>
                  </a:ext>
                </a:extLst>
              </p:cNvPr>
              <p:cNvSpPr txBox="1"/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8D23C95-FF27-4235-93E3-3BB3C15DC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65380F-5AA9-4FFD-A935-AB9BEE635710}"/>
                  </a:ext>
                </a:extLst>
              </p:cNvPr>
              <p:cNvSpPr txBox="1"/>
              <p:nvPr/>
            </p:nvSpPr>
            <p:spPr>
              <a:xfrm>
                <a:off x="7500756" y="2989887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65380F-5AA9-4FFD-A935-AB9BEE635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756" y="2989887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95EF6C-80D5-4476-A27C-B6626686C1D1}"/>
                  </a:ext>
                </a:extLst>
              </p:cNvPr>
              <p:cNvSpPr txBox="1"/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95EF6C-80D5-4476-A27C-B6626686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35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048A-EBAE-4C90-9D19-7780076D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Problem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86305-8F6C-4A49-87F8-6F7B84E9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Constraints:</a:t>
            </a:r>
          </a:p>
          <a:p>
            <a:pPr>
              <a:buSzPct val="100000"/>
            </a:pPr>
            <a:r>
              <a:rPr lang="en-US" sz="1400" dirty="0"/>
              <a:t>Choose shortest set of paths between initial and goal nodes</a:t>
            </a:r>
          </a:p>
          <a:p>
            <a:pPr>
              <a:buSzPct val="100000"/>
            </a:pPr>
            <a:r>
              <a:rPr lang="en-US" sz="1400" dirty="0"/>
              <a:t>Bound convergence time</a:t>
            </a:r>
          </a:p>
          <a:p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But, a given agent is allowed to be mapped to any        goal node</a:t>
            </a:r>
          </a:p>
          <a:p>
            <a:pPr marL="114300" indent="0">
              <a:buNone/>
            </a:pPr>
            <a:endParaRPr lang="en-US" sz="1400" dirty="0"/>
          </a:p>
          <a:p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659FAF-3C69-434F-A724-0794F839D623}"/>
                  </a:ext>
                </a:extLst>
              </p:cNvPr>
              <p:cNvSpPr txBox="1"/>
              <p:nvPr/>
            </p:nvSpPr>
            <p:spPr>
              <a:xfrm>
                <a:off x="7500756" y="2989887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659FAF-3C69-434F-A724-0794F839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756" y="2989887"/>
                <a:ext cx="5613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0C3AA6-9B40-4057-A8CE-129580B52319}"/>
              </a:ext>
            </a:extLst>
          </p:cNvPr>
          <p:cNvCxnSpPr>
            <a:cxnSpLocks/>
          </p:cNvCxnSpPr>
          <p:nvPr/>
        </p:nvCxnSpPr>
        <p:spPr>
          <a:xfrm>
            <a:off x="5294489" y="1411111"/>
            <a:ext cx="191911" cy="4547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87F14F-F792-4285-8E3A-76C7C00BCBF1}"/>
              </a:ext>
            </a:extLst>
          </p:cNvPr>
          <p:cNvCxnSpPr>
            <a:cxnSpLocks/>
          </p:cNvCxnSpPr>
          <p:nvPr/>
        </p:nvCxnSpPr>
        <p:spPr>
          <a:xfrm>
            <a:off x="5503333" y="1863434"/>
            <a:ext cx="377647" cy="2854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187680-A938-4086-AC95-AE0B540FCA28}"/>
              </a:ext>
            </a:extLst>
          </p:cNvPr>
          <p:cNvCxnSpPr>
            <a:cxnSpLocks/>
          </p:cNvCxnSpPr>
          <p:nvPr/>
        </p:nvCxnSpPr>
        <p:spPr>
          <a:xfrm flipH="1">
            <a:off x="5681595" y="2641090"/>
            <a:ext cx="415704" cy="27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499BC3-A8E2-4AA1-B629-6AB07A97C46D}"/>
              </a:ext>
            </a:extLst>
          </p:cNvPr>
          <p:cNvCxnSpPr>
            <a:cxnSpLocks/>
          </p:cNvCxnSpPr>
          <p:nvPr/>
        </p:nvCxnSpPr>
        <p:spPr>
          <a:xfrm>
            <a:off x="5339887" y="2577458"/>
            <a:ext cx="326891" cy="3341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F2A52E-2E3C-45FA-99ED-664C23FAF06D}"/>
              </a:ext>
            </a:extLst>
          </p:cNvPr>
          <p:cNvCxnSpPr>
            <a:cxnSpLocks/>
          </p:cNvCxnSpPr>
          <p:nvPr/>
        </p:nvCxnSpPr>
        <p:spPr>
          <a:xfrm>
            <a:off x="5897913" y="2148863"/>
            <a:ext cx="209947" cy="504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5DA297-AE81-4B65-A9AE-B579522C6450}"/>
              </a:ext>
            </a:extLst>
          </p:cNvPr>
          <p:cNvCxnSpPr>
            <a:cxnSpLocks/>
          </p:cNvCxnSpPr>
          <p:nvPr/>
        </p:nvCxnSpPr>
        <p:spPr>
          <a:xfrm flipH="1">
            <a:off x="5897913" y="1656636"/>
            <a:ext cx="294569" cy="5038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3CB4CF-8D68-4346-B41A-912E9EFE74F6}"/>
              </a:ext>
            </a:extLst>
          </p:cNvPr>
          <p:cNvCxnSpPr>
            <a:cxnSpLocks/>
          </p:cNvCxnSpPr>
          <p:nvPr/>
        </p:nvCxnSpPr>
        <p:spPr>
          <a:xfrm>
            <a:off x="6105500" y="2641090"/>
            <a:ext cx="632755" cy="344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15EEC79-A601-4F82-9DCA-465A2B148480}"/>
              </a:ext>
            </a:extLst>
          </p:cNvPr>
          <p:cNvCxnSpPr>
            <a:cxnSpLocks/>
          </p:cNvCxnSpPr>
          <p:nvPr/>
        </p:nvCxnSpPr>
        <p:spPr>
          <a:xfrm>
            <a:off x="6753279" y="2675532"/>
            <a:ext cx="268410" cy="5418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4D58DE-E665-4D4E-92A7-4E9363BEAAF7}"/>
              </a:ext>
            </a:extLst>
          </p:cNvPr>
          <p:cNvCxnSpPr>
            <a:cxnSpLocks/>
          </p:cNvCxnSpPr>
          <p:nvPr/>
        </p:nvCxnSpPr>
        <p:spPr>
          <a:xfrm flipH="1">
            <a:off x="6560142" y="3209095"/>
            <a:ext cx="461547" cy="37772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2DEAD5-B2E7-461B-B04C-A03AC004ECBA}"/>
              </a:ext>
            </a:extLst>
          </p:cNvPr>
          <p:cNvCxnSpPr>
            <a:cxnSpLocks/>
          </p:cNvCxnSpPr>
          <p:nvPr/>
        </p:nvCxnSpPr>
        <p:spPr>
          <a:xfrm flipH="1">
            <a:off x="6738255" y="2337877"/>
            <a:ext cx="434624" cy="3520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D1C92A-C3D1-4200-AC7F-D1B616B65D5F}"/>
              </a:ext>
            </a:extLst>
          </p:cNvPr>
          <p:cNvCxnSpPr>
            <a:cxnSpLocks/>
          </p:cNvCxnSpPr>
          <p:nvPr/>
        </p:nvCxnSpPr>
        <p:spPr>
          <a:xfrm>
            <a:off x="7020819" y="3209095"/>
            <a:ext cx="50887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48A7CF2-092F-4275-B752-AF7D95678ECD}"/>
              </a:ext>
            </a:extLst>
          </p:cNvPr>
          <p:cNvSpPr/>
          <p:nvPr/>
        </p:nvSpPr>
        <p:spPr>
          <a:xfrm>
            <a:off x="6731401" y="2653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1F58EE-5F2B-4136-8978-37732E0257C3}"/>
              </a:ext>
            </a:extLst>
          </p:cNvPr>
          <p:cNvSpPr/>
          <p:nvPr/>
        </p:nvSpPr>
        <p:spPr>
          <a:xfrm>
            <a:off x="5278818" y="139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74AAD1-B518-4414-ACE0-41855A20E898}"/>
              </a:ext>
            </a:extLst>
          </p:cNvPr>
          <p:cNvSpPr/>
          <p:nvPr/>
        </p:nvSpPr>
        <p:spPr>
          <a:xfrm>
            <a:off x="6078540" y="2616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3F366A3-4F4D-475B-A9DB-C639FB7FCB2D}"/>
              </a:ext>
            </a:extLst>
          </p:cNvPr>
          <p:cNvSpPr/>
          <p:nvPr/>
        </p:nvSpPr>
        <p:spPr>
          <a:xfrm>
            <a:off x="5856243" y="21033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949C6BE-11A0-42EE-A8E5-90A47BA7E5CA}"/>
              </a:ext>
            </a:extLst>
          </p:cNvPr>
          <p:cNvSpPr/>
          <p:nvPr/>
        </p:nvSpPr>
        <p:spPr>
          <a:xfrm>
            <a:off x="5459639" y="18177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40322F-1BFC-4F78-A130-2EF1A7CA2EAA}"/>
              </a:ext>
            </a:extLst>
          </p:cNvPr>
          <p:cNvSpPr/>
          <p:nvPr/>
        </p:nvSpPr>
        <p:spPr>
          <a:xfrm>
            <a:off x="5658735" y="2881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37F9B0B-7D98-43EA-82A1-DFBC5D872FFE}"/>
              </a:ext>
            </a:extLst>
          </p:cNvPr>
          <p:cNvSpPr/>
          <p:nvPr/>
        </p:nvSpPr>
        <p:spPr>
          <a:xfrm>
            <a:off x="5316643" y="2543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CC51DE7-38A7-4925-8D52-504989325B84}"/>
              </a:ext>
            </a:extLst>
          </p:cNvPr>
          <p:cNvSpPr/>
          <p:nvPr/>
        </p:nvSpPr>
        <p:spPr>
          <a:xfrm>
            <a:off x="7165741" y="23150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38E6B4-8B8F-4CD3-9B1C-2799A8934B24}"/>
              </a:ext>
            </a:extLst>
          </p:cNvPr>
          <p:cNvSpPr/>
          <p:nvPr/>
        </p:nvSpPr>
        <p:spPr>
          <a:xfrm>
            <a:off x="6537282" y="3572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5B30AA-34A2-4F2C-B910-8820983ADD3B}"/>
              </a:ext>
            </a:extLst>
          </p:cNvPr>
          <p:cNvSpPr/>
          <p:nvPr/>
        </p:nvSpPr>
        <p:spPr>
          <a:xfrm>
            <a:off x="6975100" y="3177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00AE6D6-A4C1-407B-89BF-666A8AFC5C48}"/>
              </a:ext>
            </a:extLst>
          </p:cNvPr>
          <p:cNvSpPr/>
          <p:nvPr/>
        </p:nvSpPr>
        <p:spPr>
          <a:xfrm>
            <a:off x="6186555" y="1642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B6FAF9-5D37-4EBA-89AD-30ABDB606C82}"/>
              </a:ext>
            </a:extLst>
          </p:cNvPr>
          <p:cNvSpPr/>
          <p:nvPr/>
        </p:nvSpPr>
        <p:spPr>
          <a:xfrm>
            <a:off x="7508373" y="31862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F3CD2F0-5AC6-4333-AB07-66A53D299911}"/>
              </a:ext>
            </a:extLst>
          </p:cNvPr>
          <p:cNvSpPr/>
          <p:nvPr/>
        </p:nvSpPr>
        <p:spPr>
          <a:xfrm flipH="1">
            <a:off x="5225202" y="1322367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10E27F3-909D-4F01-9420-923AAFAD76E5}"/>
              </a:ext>
            </a:extLst>
          </p:cNvPr>
          <p:cNvSpPr/>
          <p:nvPr/>
        </p:nvSpPr>
        <p:spPr>
          <a:xfrm flipH="1">
            <a:off x="5253284" y="2479770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BB550C-EC88-4D2B-A61B-86CA7E2B8FD8}"/>
              </a:ext>
            </a:extLst>
          </p:cNvPr>
          <p:cNvSpPr/>
          <p:nvPr/>
        </p:nvSpPr>
        <p:spPr>
          <a:xfrm flipH="1">
            <a:off x="6028719" y="2583964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68C8E86-DE7F-469A-9B77-5AFD59724E39}"/>
              </a:ext>
            </a:extLst>
          </p:cNvPr>
          <p:cNvSpPr/>
          <p:nvPr/>
        </p:nvSpPr>
        <p:spPr>
          <a:xfrm flipH="1">
            <a:off x="6140309" y="1597791"/>
            <a:ext cx="137160" cy="13716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46EEDAD-240A-4982-B7C4-10260836B8F6}"/>
              </a:ext>
            </a:extLst>
          </p:cNvPr>
          <p:cNvSpPr/>
          <p:nvPr/>
        </p:nvSpPr>
        <p:spPr>
          <a:xfrm flipH="1">
            <a:off x="6927836" y="314875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377EAF4-CE62-436A-835F-BA9167E50C11}"/>
              </a:ext>
            </a:extLst>
          </p:cNvPr>
          <p:cNvSpPr/>
          <p:nvPr/>
        </p:nvSpPr>
        <p:spPr>
          <a:xfrm flipH="1">
            <a:off x="7473311" y="3140514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A9738EC-6066-4CCF-A0FA-A7E3EFFB464F}"/>
              </a:ext>
            </a:extLst>
          </p:cNvPr>
          <p:cNvSpPr/>
          <p:nvPr/>
        </p:nvSpPr>
        <p:spPr>
          <a:xfrm flipH="1">
            <a:off x="6433015" y="3509998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FBE38B7-A2BB-4307-83DF-083CA56579B5}"/>
              </a:ext>
            </a:extLst>
          </p:cNvPr>
          <p:cNvSpPr/>
          <p:nvPr/>
        </p:nvSpPr>
        <p:spPr>
          <a:xfrm flipH="1">
            <a:off x="7111153" y="2263716"/>
            <a:ext cx="137160" cy="137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79A1359-C7F9-4FF4-8AD5-6CED9F5B7CF7}"/>
                  </a:ext>
                </a:extLst>
              </p:cNvPr>
              <p:cNvSpPr txBox="1"/>
              <p:nvPr/>
            </p:nvSpPr>
            <p:spPr>
              <a:xfrm>
                <a:off x="4817819" y="128137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79A1359-C7F9-4FF4-8AD5-6CED9F5B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19" y="1281370"/>
                <a:ext cx="561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B1D3E42-A079-4E78-960A-480165C273A3}"/>
                  </a:ext>
                </a:extLst>
              </p:cNvPr>
              <p:cNvSpPr txBox="1"/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B1D3E42-A079-4E78-960A-480165C2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6" y="2423212"/>
                <a:ext cx="5613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D5D864F-117D-4AAA-B259-E959669B4464}"/>
                  </a:ext>
                </a:extLst>
              </p:cNvPr>
              <p:cNvSpPr txBox="1"/>
              <p:nvPr/>
            </p:nvSpPr>
            <p:spPr>
              <a:xfrm>
                <a:off x="5799681" y="2669345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D5D864F-117D-4AAA-B259-E959669B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81" y="2669345"/>
                <a:ext cx="561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F8CB8F0-07FD-4210-B672-ED90BFB9C154}"/>
                  </a:ext>
                </a:extLst>
              </p:cNvPr>
              <p:cNvSpPr txBox="1"/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F8CB8F0-07FD-4210-B672-ED90BFB9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90" y="1527128"/>
                <a:ext cx="5613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76C8DFC-903D-48E1-B568-5DEE4E849728}"/>
                  </a:ext>
                </a:extLst>
              </p:cNvPr>
              <p:cNvSpPr txBox="1"/>
              <p:nvPr/>
            </p:nvSpPr>
            <p:spPr>
              <a:xfrm>
                <a:off x="6269147" y="3588683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76C8DFC-903D-48E1-B568-5DEE4E849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147" y="3588683"/>
                <a:ext cx="561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836581B-0CF2-46D4-92AC-21E654674DCD}"/>
                  </a:ext>
                </a:extLst>
              </p:cNvPr>
              <p:cNvSpPr txBox="1"/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836581B-0CF2-46D4-92AC-21E654674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84" y="3200652"/>
                <a:ext cx="5613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4A77745-3360-42CE-BCCC-B762AB436385}"/>
                  </a:ext>
                </a:extLst>
              </p:cNvPr>
              <p:cNvSpPr txBox="1"/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4A77745-3360-42CE-BCCC-B762AB436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53" y="2093710"/>
                <a:ext cx="5613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87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DEC3-DCDF-4089-8192-E7FBB81D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</p:spTree>
    <p:extLst>
      <p:ext uri="{BB962C8B-B14F-4D97-AF65-F5344CB8AC3E}">
        <p14:creationId xmlns:p14="http://schemas.microsoft.com/office/powerpoint/2010/main" val="104721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D21B-91EA-4CAE-BB62-4A04243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Directed Acyclic Graph (DAG)</a:t>
            </a:r>
          </a:p>
        </p:txBody>
      </p:sp>
    </p:spTree>
    <p:extLst>
      <p:ext uri="{BB962C8B-B14F-4D97-AF65-F5344CB8AC3E}">
        <p14:creationId xmlns:p14="http://schemas.microsoft.com/office/powerpoint/2010/main" val="283153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Distance-Optimal Pairing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471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Perform a Breadth-First Search (BFS) to construct a distance matrix between each initial/goal node pair.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32B32-4189-4DB2-9C2E-CBCF6DD6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19" y="445025"/>
            <a:ext cx="2381081" cy="207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755</Words>
  <Application>Microsoft Office PowerPoint</Application>
  <PresentationFormat>On-screen Show (16:9)</PresentationFormat>
  <Paragraphs>350</Paragraphs>
  <Slides>41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Cambria Math</vt:lpstr>
      <vt:lpstr>Proxima Nova</vt:lpstr>
      <vt:lpstr>Arial</vt:lpstr>
      <vt:lpstr>Spearmint</vt:lpstr>
      <vt:lpstr>Multi-Agent Formation Control</vt:lpstr>
      <vt:lpstr>Distance-Optimal Formation Control  Algorithm Overview Group Tasks Demo Goals Acknowledgements </vt:lpstr>
      <vt:lpstr>Distance-Optimal Formation Control</vt:lpstr>
      <vt:lpstr>Problem Model</vt:lpstr>
      <vt:lpstr>Problem Model</vt:lpstr>
      <vt:lpstr>Problem Model</vt:lpstr>
      <vt:lpstr>Algorithm Overview</vt:lpstr>
      <vt:lpstr>Constructing a Directed Acyclic Graph (DAG)</vt:lpstr>
      <vt:lpstr>Distance-Optimal Pairing</vt:lpstr>
      <vt:lpstr>Distance-Optimal Pairing</vt:lpstr>
      <vt:lpstr>Distance-Optimal Pairing</vt:lpstr>
      <vt:lpstr>DAG Construction</vt:lpstr>
      <vt:lpstr>DAG Construction</vt:lpstr>
      <vt:lpstr>Agent Path Scheduling Process</vt:lpstr>
      <vt:lpstr>Sink Nodes</vt:lpstr>
      <vt:lpstr>Sink Nodes</vt:lpstr>
      <vt:lpstr>Path Assignment</vt:lpstr>
      <vt:lpstr>Path Assignment</vt:lpstr>
      <vt:lpstr>Path Assignment</vt:lpstr>
      <vt:lpstr>Path Assignment </vt:lpstr>
      <vt:lpstr>Path Assignment </vt:lpstr>
      <vt:lpstr>DAG Maintenance </vt:lpstr>
      <vt:lpstr>Path Scheduling</vt:lpstr>
      <vt:lpstr>Path Scheduling</vt:lpstr>
      <vt:lpstr>Path Scheduling</vt:lpstr>
      <vt:lpstr>Path Scheduling</vt:lpstr>
      <vt:lpstr>Path Scheduling</vt:lpstr>
      <vt:lpstr>Path Scheduling</vt:lpstr>
      <vt:lpstr>Path Scheduling</vt:lpstr>
      <vt:lpstr>Path Scheduling</vt:lpstr>
      <vt:lpstr>Path Scheduling</vt:lpstr>
      <vt:lpstr>Group Tasks</vt:lpstr>
      <vt:lpstr>Group Strategies</vt:lpstr>
      <vt:lpstr>Next Step: Group Strategies</vt:lpstr>
      <vt:lpstr>Next Step: Group Strategies</vt:lpstr>
      <vt:lpstr>Demo</vt:lpstr>
      <vt:lpstr>Goals</vt:lpstr>
      <vt:lpstr>Goals</vt:lpstr>
      <vt:lpstr>Goals</vt:lpstr>
      <vt:lpstr>Acknowledgements</vt:lpstr>
      <vt:lpstr>References &amp;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Formation Control</dc:title>
  <dc:creator>Aubrey Hormel</dc:creator>
  <cp:lastModifiedBy>Aubrey</cp:lastModifiedBy>
  <cp:revision>24</cp:revision>
  <cp:lastPrinted>2018-11-10T13:19:37Z</cp:lastPrinted>
  <dcterms:modified xsi:type="dcterms:W3CDTF">2018-11-11T20:27:44Z</dcterms:modified>
</cp:coreProperties>
</file>