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a:srgbClr val="E3E3E3"/>
    <a:srgbClr val="F59696"/>
    <a:srgbClr val="DCDCDC"/>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7" autoAdjust="0"/>
    <p:restoredTop sz="94637" autoAdjust="0"/>
  </p:normalViewPr>
  <p:slideViewPr>
    <p:cSldViewPr snapToGrid="0">
      <p:cViewPr>
        <p:scale>
          <a:sx n="20" d="100"/>
          <a:sy n="20" d="100"/>
        </p:scale>
        <p:origin x="918" y="-42"/>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D2CABF-E98F-43EF-841D-439643B9B7D6}" type="doc">
      <dgm:prSet loTypeId="urn:microsoft.com/office/officeart/2005/8/layout/default" loCatId="list" qsTypeId="urn:microsoft.com/office/officeart/2005/8/quickstyle/simple4" qsCatId="simple" csTypeId="urn:microsoft.com/office/officeart/2005/8/colors/colorful3" csCatId="colorful" phldr="1"/>
      <dgm:spPr/>
    </dgm:pt>
    <dgm:pt modelId="{1AC233D2-4E5F-46B3-9A27-8A23830E016D}">
      <dgm:prSet phldrT="[Texto]"/>
      <dgm:spPr/>
      <dgm:t>
        <a:bodyPr/>
        <a:lstStyle/>
        <a:p>
          <a:r>
            <a:rPr lang="es-ES" dirty="0" err="1"/>
            <a:t>survival</a:t>
          </a:r>
          <a:endParaRPr lang="es-ES" dirty="0"/>
        </a:p>
      </dgm:t>
    </dgm:pt>
    <dgm:pt modelId="{DD76E026-4BD5-443E-96F2-C35D9C2464D0}" type="parTrans" cxnId="{6D9C4E91-D427-462A-B74B-C17A9EE600DC}">
      <dgm:prSet/>
      <dgm:spPr/>
      <dgm:t>
        <a:bodyPr/>
        <a:lstStyle/>
        <a:p>
          <a:endParaRPr lang="es-ES"/>
        </a:p>
      </dgm:t>
    </dgm:pt>
    <dgm:pt modelId="{BD8189B2-9385-476E-A095-2FD3085D6206}" type="sibTrans" cxnId="{6D9C4E91-D427-462A-B74B-C17A9EE600DC}">
      <dgm:prSet/>
      <dgm:spPr/>
      <dgm:t>
        <a:bodyPr/>
        <a:lstStyle/>
        <a:p>
          <a:endParaRPr lang="es-ES"/>
        </a:p>
      </dgm:t>
    </dgm:pt>
    <dgm:pt modelId="{80439EC2-8504-453F-9C4B-047DF07D5F43}">
      <dgm:prSet phldrT="[Texto]"/>
      <dgm:spPr/>
      <dgm:t>
        <a:bodyPr/>
        <a:lstStyle/>
        <a:p>
          <a:r>
            <a:rPr lang="es-ES" dirty="0" err="1"/>
            <a:t>survminer</a:t>
          </a:r>
          <a:endParaRPr lang="es-ES" dirty="0"/>
        </a:p>
      </dgm:t>
    </dgm:pt>
    <dgm:pt modelId="{1390E209-AB0D-46D8-82F7-CE4FFAD2F5D3}" type="parTrans" cxnId="{FB85A678-2938-4AA7-ADD2-52755F1537EF}">
      <dgm:prSet/>
      <dgm:spPr/>
      <dgm:t>
        <a:bodyPr/>
        <a:lstStyle/>
        <a:p>
          <a:endParaRPr lang="es-ES"/>
        </a:p>
      </dgm:t>
    </dgm:pt>
    <dgm:pt modelId="{D52540D4-B5D4-4102-9678-9AF67E153764}" type="sibTrans" cxnId="{FB85A678-2938-4AA7-ADD2-52755F1537EF}">
      <dgm:prSet/>
      <dgm:spPr/>
      <dgm:t>
        <a:bodyPr/>
        <a:lstStyle/>
        <a:p>
          <a:endParaRPr lang="es-ES"/>
        </a:p>
      </dgm:t>
    </dgm:pt>
    <dgm:pt modelId="{DA0DC7DE-FA00-450C-BE3D-5820208D2EFB}">
      <dgm:prSet phldrT="[Texto]"/>
      <dgm:spPr/>
      <dgm:t>
        <a:bodyPr/>
        <a:lstStyle/>
        <a:p>
          <a:r>
            <a:rPr lang="es-ES" dirty="0" err="1"/>
            <a:t>Kmsurv</a:t>
          </a:r>
          <a:endParaRPr lang="es-ES" dirty="0"/>
        </a:p>
      </dgm:t>
    </dgm:pt>
    <dgm:pt modelId="{5E387021-6EE1-4FCC-8EC4-FD1C98EB7C3F}" type="parTrans" cxnId="{919D4C3F-E2BE-4343-A26D-6A449F272573}">
      <dgm:prSet/>
      <dgm:spPr/>
      <dgm:t>
        <a:bodyPr/>
        <a:lstStyle/>
        <a:p>
          <a:endParaRPr lang="es-ES"/>
        </a:p>
      </dgm:t>
    </dgm:pt>
    <dgm:pt modelId="{621D2061-A711-4272-A003-50C49B86D0A1}" type="sibTrans" cxnId="{919D4C3F-E2BE-4343-A26D-6A449F272573}">
      <dgm:prSet/>
      <dgm:spPr/>
      <dgm:t>
        <a:bodyPr/>
        <a:lstStyle/>
        <a:p>
          <a:endParaRPr lang="es-ES"/>
        </a:p>
      </dgm:t>
    </dgm:pt>
    <dgm:pt modelId="{7468C81C-8B2B-4064-A570-FA4A7AC1A5FA}">
      <dgm:prSet phldrT="[Texto]"/>
      <dgm:spPr/>
      <dgm:t>
        <a:bodyPr/>
        <a:lstStyle/>
        <a:p>
          <a:r>
            <a:rPr lang="es-ES" dirty="0" err="1"/>
            <a:t>survMisc</a:t>
          </a:r>
          <a:endParaRPr lang="es-ES" dirty="0"/>
        </a:p>
      </dgm:t>
    </dgm:pt>
    <dgm:pt modelId="{D297BE80-F2D0-408D-A289-915FEBF95232}" type="parTrans" cxnId="{4BF07D52-8198-4CC7-878B-A2103A6CC943}">
      <dgm:prSet/>
      <dgm:spPr/>
      <dgm:t>
        <a:bodyPr/>
        <a:lstStyle/>
        <a:p>
          <a:endParaRPr lang="es-ES"/>
        </a:p>
      </dgm:t>
    </dgm:pt>
    <dgm:pt modelId="{A29AA9B9-A553-4D92-9225-7E65D374C637}" type="sibTrans" cxnId="{4BF07D52-8198-4CC7-878B-A2103A6CC943}">
      <dgm:prSet/>
      <dgm:spPr/>
      <dgm:t>
        <a:bodyPr/>
        <a:lstStyle/>
        <a:p>
          <a:endParaRPr lang="es-ES"/>
        </a:p>
      </dgm:t>
    </dgm:pt>
    <dgm:pt modelId="{5B654C85-E7A4-47B9-88DD-3B7E8AA2CAEA}" type="pres">
      <dgm:prSet presAssocID="{26D2CABF-E98F-43EF-841D-439643B9B7D6}" presName="diagram" presStyleCnt="0">
        <dgm:presLayoutVars>
          <dgm:dir/>
          <dgm:resizeHandles val="exact"/>
        </dgm:presLayoutVars>
      </dgm:prSet>
      <dgm:spPr/>
    </dgm:pt>
    <dgm:pt modelId="{BDEACCA6-363C-4296-A427-7DE57784D5AD}" type="pres">
      <dgm:prSet presAssocID="{1AC233D2-4E5F-46B3-9A27-8A23830E016D}" presName="node" presStyleLbl="node1" presStyleIdx="0" presStyleCnt="4">
        <dgm:presLayoutVars>
          <dgm:bulletEnabled val="1"/>
        </dgm:presLayoutVars>
      </dgm:prSet>
      <dgm:spPr/>
      <dgm:t>
        <a:bodyPr/>
        <a:lstStyle/>
        <a:p>
          <a:endParaRPr lang="es-ES"/>
        </a:p>
      </dgm:t>
    </dgm:pt>
    <dgm:pt modelId="{68B72022-D0B7-47B5-8745-F838BAB146E1}" type="pres">
      <dgm:prSet presAssocID="{BD8189B2-9385-476E-A095-2FD3085D6206}" presName="sibTrans" presStyleCnt="0"/>
      <dgm:spPr/>
    </dgm:pt>
    <dgm:pt modelId="{FD23131F-7222-44D1-98FB-B26339E3F0E7}" type="pres">
      <dgm:prSet presAssocID="{80439EC2-8504-453F-9C4B-047DF07D5F43}" presName="node" presStyleLbl="node1" presStyleIdx="1" presStyleCnt="4">
        <dgm:presLayoutVars>
          <dgm:bulletEnabled val="1"/>
        </dgm:presLayoutVars>
      </dgm:prSet>
      <dgm:spPr/>
      <dgm:t>
        <a:bodyPr/>
        <a:lstStyle/>
        <a:p>
          <a:endParaRPr lang="es-ES"/>
        </a:p>
      </dgm:t>
    </dgm:pt>
    <dgm:pt modelId="{4D01267D-7F43-4E5D-B60A-D6972B18CFE3}" type="pres">
      <dgm:prSet presAssocID="{D52540D4-B5D4-4102-9678-9AF67E153764}" presName="sibTrans" presStyleCnt="0"/>
      <dgm:spPr/>
    </dgm:pt>
    <dgm:pt modelId="{E5F9DF25-DFE0-4175-A1B3-59F0BB8E399A}" type="pres">
      <dgm:prSet presAssocID="{DA0DC7DE-FA00-450C-BE3D-5820208D2EFB}" presName="node" presStyleLbl="node1" presStyleIdx="2" presStyleCnt="4">
        <dgm:presLayoutVars>
          <dgm:bulletEnabled val="1"/>
        </dgm:presLayoutVars>
      </dgm:prSet>
      <dgm:spPr/>
      <dgm:t>
        <a:bodyPr/>
        <a:lstStyle/>
        <a:p>
          <a:endParaRPr lang="es-ES"/>
        </a:p>
      </dgm:t>
    </dgm:pt>
    <dgm:pt modelId="{162D3FB9-8457-4428-BC3E-AF0401B4BF87}" type="pres">
      <dgm:prSet presAssocID="{621D2061-A711-4272-A003-50C49B86D0A1}" presName="sibTrans" presStyleCnt="0"/>
      <dgm:spPr/>
    </dgm:pt>
    <dgm:pt modelId="{D0F45E4E-0DDD-4404-8FB9-8D72104F8D9E}" type="pres">
      <dgm:prSet presAssocID="{7468C81C-8B2B-4064-A570-FA4A7AC1A5FA}" presName="node" presStyleLbl="node1" presStyleIdx="3" presStyleCnt="4">
        <dgm:presLayoutVars>
          <dgm:bulletEnabled val="1"/>
        </dgm:presLayoutVars>
      </dgm:prSet>
      <dgm:spPr/>
      <dgm:t>
        <a:bodyPr/>
        <a:lstStyle/>
        <a:p>
          <a:endParaRPr lang="es-ES"/>
        </a:p>
      </dgm:t>
    </dgm:pt>
  </dgm:ptLst>
  <dgm:cxnLst>
    <dgm:cxn modelId="{7F5BA302-77B7-43C5-BB0B-7E8A33D1A560}" type="presOf" srcId="{1AC233D2-4E5F-46B3-9A27-8A23830E016D}" destId="{BDEACCA6-363C-4296-A427-7DE57784D5AD}" srcOrd="0" destOrd="0" presId="urn:microsoft.com/office/officeart/2005/8/layout/default"/>
    <dgm:cxn modelId="{6D9C4E91-D427-462A-B74B-C17A9EE600DC}" srcId="{26D2CABF-E98F-43EF-841D-439643B9B7D6}" destId="{1AC233D2-4E5F-46B3-9A27-8A23830E016D}" srcOrd="0" destOrd="0" parTransId="{DD76E026-4BD5-443E-96F2-C35D9C2464D0}" sibTransId="{BD8189B2-9385-476E-A095-2FD3085D6206}"/>
    <dgm:cxn modelId="{FB85A678-2938-4AA7-ADD2-52755F1537EF}" srcId="{26D2CABF-E98F-43EF-841D-439643B9B7D6}" destId="{80439EC2-8504-453F-9C4B-047DF07D5F43}" srcOrd="1" destOrd="0" parTransId="{1390E209-AB0D-46D8-82F7-CE4FFAD2F5D3}" sibTransId="{D52540D4-B5D4-4102-9678-9AF67E153764}"/>
    <dgm:cxn modelId="{919D4C3F-E2BE-4343-A26D-6A449F272573}" srcId="{26D2CABF-E98F-43EF-841D-439643B9B7D6}" destId="{DA0DC7DE-FA00-450C-BE3D-5820208D2EFB}" srcOrd="2" destOrd="0" parTransId="{5E387021-6EE1-4FCC-8EC4-FD1C98EB7C3F}" sibTransId="{621D2061-A711-4272-A003-50C49B86D0A1}"/>
    <dgm:cxn modelId="{2A2BE75E-B810-45B4-8344-5CDA5D495536}" type="presOf" srcId="{7468C81C-8B2B-4064-A570-FA4A7AC1A5FA}" destId="{D0F45E4E-0DDD-4404-8FB9-8D72104F8D9E}" srcOrd="0" destOrd="0" presId="urn:microsoft.com/office/officeart/2005/8/layout/default"/>
    <dgm:cxn modelId="{649F4610-863C-431D-B1A9-8FD166F7EF8D}" type="presOf" srcId="{80439EC2-8504-453F-9C4B-047DF07D5F43}" destId="{FD23131F-7222-44D1-98FB-B26339E3F0E7}" srcOrd="0" destOrd="0" presId="urn:microsoft.com/office/officeart/2005/8/layout/default"/>
    <dgm:cxn modelId="{136E22C3-36B0-48B4-B42A-A25DAE56D9D1}" type="presOf" srcId="{DA0DC7DE-FA00-450C-BE3D-5820208D2EFB}" destId="{E5F9DF25-DFE0-4175-A1B3-59F0BB8E399A}" srcOrd="0" destOrd="0" presId="urn:microsoft.com/office/officeart/2005/8/layout/default"/>
    <dgm:cxn modelId="{59A898C6-CBDA-4C41-B4B7-C4825217B274}" type="presOf" srcId="{26D2CABF-E98F-43EF-841D-439643B9B7D6}" destId="{5B654C85-E7A4-47B9-88DD-3B7E8AA2CAEA}" srcOrd="0" destOrd="0" presId="urn:microsoft.com/office/officeart/2005/8/layout/default"/>
    <dgm:cxn modelId="{4BF07D52-8198-4CC7-878B-A2103A6CC943}" srcId="{26D2CABF-E98F-43EF-841D-439643B9B7D6}" destId="{7468C81C-8B2B-4064-A570-FA4A7AC1A5FA}" srcOrd="3" destOrd="0" parTransId="{D297BE80-F2D0-408D-A289-915FEBF95232}" sibTransId="{A29AA9B9-A553-4D92-9225-7E65D374C637}"/>
    <dgm:cxn modelId="{53796E9E-4142-44F3-A3B0-E8C9517646E5}" type="presParOf" srcId="{5B654C85-E7A4-47B9-88DD-3B7E8AA2CAEA}" destId="{BDEACCA6-363C-4296-A427-7DE57784D5AD}" srcOrd="0" destOrd="0" presId="urn:microsoft.com/office/officeart/2005/8/layout/default"/>
    <dgm:cxn modelId="{24F1BA44-871A-4F82-9AA7-B1E672692D98}" type="presParOf" srcId="{5B654C85-E7A4-47B9-88DD-3B7E8AA2CAEA}" destId="{68B72022-D0B7-47B5-8745-F838BAB146E1}" srcOrd="1" destOrd="0" presId="urn:microsoft.com/office/officeart/2005/8/layout/default"/>
    <dgm:cxn modelId="{90519FFB-65B1-48AA-8171-AF59EF69B1D9}" type="presParOf" srcId="{5B654C85-E7A4-47B9-88DD-3B7E8AA2CAEA}" destId="{FD23131F-7222-44D1-98FB-B26339E3F0E7}" srcOrd="2" destOrd="0" presId="urn:microsoft.com/office/officeart/2005/8/layout/default"/>
    <dgm:cxn modelId="{F9CF424C-8B25-46DB-A0EC-CD8A9CE2650B}" type="presParOf" srcId="{5B654C85-E7A4-47B9-88DD-3B7E8AA2CAEA}" destId="{4D01267D-7F43-4E5D-B60A-D6972B18CFE3}" srcOrd="3" destOrd="0" presId="urn:microsoft.com/office/officeart/2005/8/layout/default"/>
    <dgm:cxn modelId="{F91D59DD-FC0E-4A6B-8693-6FA0B3F38A17}" type="presParOf" srcId="{5B654C85-E7A4-47B9-88DD-3B7E8AA2CAEA}" destId="{E5F9DF25-DFE0-4175-A1B3-59F0BB8E399A}" srcOrd="4" destOrd="0" presId="urn:microsoft.com/office/officeart/2005/8/layout/default"/>
    <dgm:cxn modelId="{D7E9F55A-4B5C-479F-9004-FD69BFDDBA8C}" type="presParOf" srcId="{5B654C85-E7A4-47B9-88DD-3B7E8AA2CAEA}" destId="{162D3FB9-8457-4428-BC3E-AF0401B4BF87}" srcOrd="5" destOrd="0" presId="urn:microsoft.com/office/officeart/2005/8/layout/default"/>
    <dgm:cxn modelId="{A07228D2-3AB8-4E25-BB7B-A66B8B8F73AC}" type="presParOf" srcId="{5B654C85-E7A4-47B9-88DD-3B7E8AA2CAEA}" destId="{D0F45E4E-0DDD-4404-8FB9-8D72104F8D9E}" srcOrd="6" destOrd="0" presId="urn:microsoft.com/office/officeart/2005/8/layout/defaul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ACCA6-363C-4296-A427-7DE57784D5AD}">
      <dsp:nvSpPr>
        <dsp:cNvPr id="0" name=""/>
        <dsp:cNvSpPr/>
      </dsp:nvSpPr>
      <dsp:spPr>
        <a:xfrm>
          <a:off x="703672" y="1037"/>
          <a:ext cx="1900534" cy="114032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ES" sz="2900" kern="1200" dirty="0" err="1"/>
            <a:t>survival</a:t>
          </a:r>
          <a:endParaRPr lang="es-ES" sz="2900" kern="1200" dirty="0"/>
        </a:p>
      </dsp:txBody>
      <dsp:txXfrm>
        <a:off x="703672" y="1037"/>
        <a:ext cx="1900534" cy="1140320"/>
      </dsp:txXfrm>
    </dsp:sp>
    <dsp:sp modelId="{FD23131F-7222-44D1-98FB-B26339E3F0E7}">
      <dsp:nvSpPr>
        <dsp:cNvPr id="0" name=""/>
        <dsp:cNvSpPr/>
      </dsp:nvSpPr>
      <dsp:spPr>
        <a:xfrm>
          <a:off x="2794260" y="1037"/>
          <a:ext cx="1900534" cy="1140320"/>
        </a:xfrm>
        <a:prstGeom prst="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ES" sz="2900" kern="1200" dirty="0" err="1"/>
            <a:t>survminer</a:t>
          </a:r>
          <a:endParaRPr lang="es-ES" sz="2900" kern="1200" dirty="0"/>
        </a:p>
      </dsp:txBody>
      <dsp:txXfrm>
        <a:off x="2794260" y="1037"/>
        <a:ext cx="1900534" cy="1140320"/>
      </dsp:txXfrm>
    </dsp:sp>
    <dsp:sp modelId="{E5F9DF25-DFE0-4175-A1B3-59F0BB8E399A}">
      <dsp:nvSpPr>
        <dsp:cNvPr id="0" name=""/>
        <dsp:cNvSpPr/>
      </dsp:nvSpPr>
      <dsp:spPr>
        <a:xfrm>
          <a:off x="703672" y="1331411"/>
          <a:ext cx="1900534" cy="1140320"/>
        </a:xfrm>
        <a:prstGeom prst="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ES" sz="2900" kern="1200" dirty="0" err="1"/>
            <a:t>Kmsurv</a:t>
          </a:r>
          <a:endParaRPr lang="es-ES" sz="2900" kern="1200" dirty="0"/>
        </a:p>
      </dsp:txBody>
      <dsp:txXfrm>
        <a:off x="703672" y="1331411"/>
        <a:ext cx="1900534" cy="1140320"/>
      </dsp:txXfrm>
    </dsp:sp>
    <dsp:sp modelId="{D0F45E4E-0DDD-4404-8FB9-8D72104F8D9E}">
      <dsp:nvSpPr>
        <dsp:cNvPr id="0" name=""/>
        <dsp:cNvSpPr/>
      </dsp:nvSpPr>
      <dsp:spPr>
        <a:xfrm>
          <a:off x="2794260" y="1331411"/>
          <a:ext cx="1900534" cy="1140320"/>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ES" sz="2900" kern="1200" dirty="0" err="1"/>
            <a:t>survMisc</a:t>
          </a:r>
          <a:endParaRPr lang="es-ES" sz="2900" kern="1200" dirty="0"/>
        </a:p>
      </dsp:txBody>
      <dsp:txXfrm>
        <a:off x="2794260" y="1331411"/>
        <a:ext cx="1900534" cy="11403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3/20/2022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‹Nº›</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321306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tri-fold</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1.xml"/><Relationship Id="rId3" Type="http://schemas.openxmlformats.org/officeDocument/2006/relationships/hyperlink" Target="https://www.who.int/health-topics/cardiovascular-diseases#tab=tab_1" TargetMode="External"/><Relationship Id="rId21"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diagramQuickStyle" Target="../diagrams/quickStyle1.xml"/><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diagramLayout" Target="../diagrams/layout1.xml"/><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diagramData" Target="../diagrams/data1.xml"/><Relationship Id="rId23" Type="http://schemas.openxmlformats.org/officeDocument/2006/relationships/image" Target="../media/image17.png"/><Relationship Id="rId10" Type="http://schemas.openxmlformats.org/officeDocument/2006/relationships/image" Target="../media/image9.png"/><Relationship Id="rId19"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625209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dirty="0"/>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44900"/>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b="1" dirty="0">
                <a:solidFill>
                  <a:schemeClr val="bg1"/>
                </a:solidFill>
                <a:latin typeface="Montserrat Extra Bold" panose="00000900000000000000" pitchFamily="50" charset="0"/>
              </a:rPr>
              <a:t>INSUFICIENCIA CARDIACA</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676400" y="2614959"/>
            <a:ext cx="41148000" cy="4093428"/>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ANDRES CERQUERA MEJIA, </a:t>
            </a:r>
            <a:r>
              <a:rPr lang="en-US" sz="5600" dirty="0" smtClean="0">
                <a:solidFill>
                  <a:schemeClr val="bg1"/>
                </a:solidFill>
                <a:latin typeface="Domine" panose="02040503040403060204" pitchFamily="18" charset="0"/>
              </a:rPr>
              <a:t>MAGISTER</a:t>
            </a:r>
            <a:r>
              <a:rPr lang="en-US" sz="5600" dirty="0" smtClean="0">
                <a:solidFill>
                  <a:schemeClr val="bg1"/>
                </a:solidFill>
                <a:latin typeface="Domine" panose="02040503040403060204" pitchFamily="18" charset="0"/>
              </a:rPr>
              <a:t> </a:t>
            </a:r>
            <a:r>
              <a:rPr lang="en-US" sz="5600" dirty="0">
                <a:solidFill>
                  <a:schemeClr val="bg1"/>
                </a:solidFill>
                <a:latin typeface="Domine" panose="02040503040403060204" pitchFamily="18" charset="0"/>
              </a:rPr>
              <a:t>EN ESTADÍSTICA</a:t>
            </a:r>
          </a:p>
          <a:p>
            <a:pPr algn="ctr"/>
            <a:r>
              <a:rPr lang="en-US" sz="5600" dirty="0">
                <a:solidFill>
                  <a:schemeClr val="bg1"/>
                </a:solidFill>
                <a:latin typeface="Domine" panose="02040503040403060204" pitchFamily="18" charset="0"/>
              </a:rPr>
              <a:t>UNIVERSIDAD NACIONAL DE COLOMBIA-MEDELLÍN</a:t>
            </a:r>
          </a:p>
          <a:p>
            <a:pPr algn="ctr"/>
            <a:r>
              <a:rPr lang="en-US" sz="5600" dirty="0">
                <a:solidFill>
                  <a:schemeClr val="bg1"/>
                </a:solidFill>
                <a:latin typeface="Domine" panose="02040503040403060204" pitchFamily="18" charset="0"/>
              </a:rPr>
              <a:t>2021</a:t>
            </a:r>
          </a:p>
          <a:p>
            <a:pPr algn="ctr"/>
            <a:endParaRPr lang="en-US" sz="5600" dirty="0">
              <a:solidFill>
                <a:schemeClr val="bg1"/>
              </a:solidFill>
              <a:latin typeface="Domine" panose="02040503040403060204" pitchFamily="18" charset="0"/>
            </a:endParaRPr>
          </a:p>
        </p:txBody>
      </p:sp>
      <p:grpSp>
        <p:nvGrpSpPr>
          <p:cNvPr id="6" name="Group 5">
            <a:extLst>
              <a:ext uri="{FF2B5EF4-FFF2-40B4-BE49-F238E27FC236}">
                <a16:creationId xmlns:a16="http://schemas.microsoft.com/office/drawing/2014/main" id="{2673AD85-31D8-4067-8BDF-F5245CA421B4}"/>
              </a:ext>
            </a:extLst>
          </p:cNvPr>
          <p:cNvGrpSpPr/>
          <p:nvPr/>
        </p:nvGrpSpPr>
        <p:grpSpPr>
          <a:xfrm>
            <a:off x="33610849" y="7030150"/>
            <a:ext cx="9873031" cy="24498067"/>
            <a:chOff x="33120682" y="7030150"/>
            <a:chExt cx="10378812" cy="24498067"/>
          </a:xfrm>
        </p:grpSpPr>
        <p:sp>
          <p:nvSpPr>
            <p:cNvPr id="71" name="Rectangle: Rounded Corners 70"/>
            <p:cNvSpPr/>
            <p:nvPr/>
          </p:nvSpPr>
          <p:spPr>
            <a:xfrm>
              <a:off x="33341816" y="26529472"/>
              <a:ext cx="10058401" cy="499874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9" name="TextBox 58">
              <a:extLst>
                <a:ext uri="{FF2B5EF4-FFF2-40B4-BE49-F238E27FC236}">
                  <a16:creationId xmlns:a16="http://schemas.microsoft.com/office/drawing/2014/main" id="{2224C3B5-C740-463A-8086-222E05D55D53}"/>
                </a:ext>
              </a:extLst>
            </p:cNvPr>
            <p:cNvSpPr txBox="1"/>
            <p:nvPr/>
          </p:nvSpPr>
          <p:spPr>
            <a:xfrm>
              <a:off x="33662230" y="27432745"/>
              <a:ext cx="9837264" cy="3416320"/>
            </a:xfrm>
            <a:prstGeom prst="rect">
              <a:avLst/>
            </a:prstGeom>
            <a:noFill/>
          </p:spPr>
          <p:txBody>
            <a:bodyPr wrap="square" rtlCol="0">
              <a:spAutoFit/>
            </a:bodyPr>
            <a:lstStyle>
              <a:defPPr>
                <a:defRPr kern="1200" smtId="4294967295"/>
              </a:defPPr>
            </a:lstStyle>
            <a:p>
              <a:pPr algn="just"/>
              <a:r>
                <a:rPr lang="en-US" sz="2400" dirty="0">
                  <a:ea typeface="Open Sans" panose="020B0606030504020204" pitchFamily="34" charset="0"/>
                  <a:cs typeface="Open Sans" panose="020B0606030504020204" pitchFamily="34" charset="0"/>
                </a:rPr>
                <a:t>[1] tomado de WORLD HEALTH ORGANIZATION </a:t>
              </a:r>
              <a:r>
                <a:rPr lang="en-US" sz="2400" u="sng" dirty="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xmlns="" val="tx"/>
                      </a:ext>
                    </a:extLst>
                  </a:hlinkClick>
                </a:rPr>
                <a:t>https://www.who.int/health-topics/cardiovascular-diseases</a:t>
              </a:r>
              <a:r>
                <a:rPr lang="en-US" sz="2400" dirty="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xmlns="" val="tx"/>
                      </a:ext>
                    </a:extLst>
                  </a:hlinkClick>
                </a:rPr>
                <a:t>#tab=tab_1</a:t>
              </a:r>
              <a:r>
                <a:rPr lang="en-US" sz="2400" dirty="0">
                  <a:ea typeface="Open Sans" panose="020B0606030504020204" pitchFamily="34" charset="0"/>
                  <a:cs typeface="Open Sans" panose="020B0606030504020204" pitchFamily="34" charset="0"/>
                </a:rPr>
                <a:t>, fecha de consulta 2020.</a:t>
              </a:r>
            </a:p>
            <a:p>
              <a:pPr algn="just"/>
              <a:r>
                <a:rPr lang="en-US" sz="2400" dirty="0">
                  <a:ea typeface="Open Sans" panose="020B0606030504020204" pitchFamily="34" charset="0"/>
                  <a:cs typeface="Open Sans" panose="020B0606030504020204" pitchFamily="34" charset="0"/>
                </a:rPr>
                <a:t>[2] </a:t>
              </a:r>
              <a:r>
                <a:rPr lang="en-US" sz="2400" dirty="0" err="1">
                  <a:ea typeface="Open Sans" panose="020B0606030504020204" pitchFamily="34" charset="0"/>
                  <a:cs typeface="Open Sans" panose="020B0606030504020204" pitchFamily="34" charset="0"/>
                </a:rPr>
                <a:t>Análisis</a:t>
              </a:r>
              <a:r>
                <a:rPr lang="en-US" sz="2400" dirty="0">
                  <a:ea typeface="Open Sans" panose="020B0606030504020204" pitchFamily="34" charset="0"/>
                  <a:cs typeface="Open Sans" panose="020B0606030504020204" pitchFamily="34" charset="0"/>
                </a:rPr>
                <a:t> de superviviencia </a:t>
              </a:r>
              <a:r>
                <a:rPr lang="en-US" sz="2400" dirty="0" err="1">
                  <a:ea typeface="Open Sans" panose="020B0606030504020204" pitchFamily="34" charset="0"/>
                  <a:cs typeface="Open Sans" panose="020B0606030504020204" pitchFamily="34" charset="0"/>
                </a:rPr>
                <a:t>en</a:t>
              </a:r>
              <a:r>
                <a:rPr lang="en-US" sz="2400" dirty="0">
                  <a:ea typeface="Open Sans" panose="020B0606030504020204" pitchFamily="34" charset="0"/>
                  <a:cs typeface="Open Sans" panose="020B0606030504020204" pitchFamily="34" charset="0"/>
                </a:rPr>
                <a:t> R studio, tomado de  </a:t>
              </a:r>
              <a:r>
                <a:rPr lang="en-US" sz="2400" u="sng" dirty="0">
                  <a:ea typeface="Open Sans" panose="020B0606030504020204" pitchFamily="34" charset="0"/>
                  <a:cs typeface="Open Sans" panose="020B0606030504020204" pitchFamily="34" charset="0"/>
                </a:rPr>
                <a:t>https://rpubs.com/JavierMtzG/Supervivencia</a:t>
              </a:r>
            </a:p>
            <a:p>
              <a:pPr algn="just"/>
              <a:r>
                <a:rPr lang="en-US" sz="2400" dirty="0">
                  <a:ea typeface="Open Sans" panose="020B0606030504020204" pitchFamily="34" charset="0"/>
                  <a:cs typeface="Open Sans" panose="020B0606030504020204" pitchFamily="34" charset="0"/>
                </a:rPr>
                <a:t>[3] </a:t>
              </a:r>
              <a:r>
                <a:rPr lang="en-US" sz="2400" b="0" i="0" u="none" strike="noStrike" baseline="0" dirty="0"/>
                <a:t>Machine learning can predict survival of patients with heart failure from serum creatinine and ejection fraction alone, medical informatics and decision making, Davide chicco</a:t>
              </a:r>
              <a:r>
                <a:rPr lang="en-US" sz="2400" dirty="0"/>
                <a:t> and </a:t>
              </a:r>
              <a:r>
                <a:rPr lang="en-US" sz="2400" b="0" i="0" u="none" strike="noStrike" baseline="0" dirty="0"/>
                <a:t>Guisepe jurman,2020.</a:t>
              </a:r>
              <a:endParaRPr lang="en-US" sz="2400" dirty="0">
                <a:ea typeface="Open Sans" panose="020B0606030504020204" pitchFamily="34" charset="0"/>
                <a:cs typeface="Open Sans" panose="020B0606030504020204" pitchFamily="34" charset="0"/>
              </a:endParaRPr>
            </a:p>
          </p:txBody>
        </p:sp>
        <p:sp>
          <p:nvSpPr>
            <p:cNvPr id="60" name="TextBox 59">
              <a:extLst>
                <a:ext uri="{FF2B5EF4-FFF2-40B4-BE49-F238E27FC236}">
                  <a16:creationId xmlns:a16="http://schemas.microsoft.com/office/drawing/2014/main" id="{1043F711-D47E-42B5-B443-99A2ED27753E}"/>
                </a:ext>
              </a:extLst>
            </p:cNvPr>
            <p:cNvSpPr txBox="1"/>
            <p:nvPr/>
          </p:nvSpPr>
          <p:spPr>
            <a:xfrm>
              <a:off x="33577880" y="26786414"/>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REFERENCIAS</a:t>
              </a:r>
            </a:p>
          </p:txBody>
        </p:sp>
        <p:sp>
          <p:nvSpPr>
            <p:cNvPr id="42" name="Rectangle: Rounded Corners 41"/>
            <p:cNvSpPr/>
            <p:nvPr/>
          </p:nvSpPr>
          <p:spPr>
            <a:xfrm>
              <a:off x="33120682" y="7030150"/>
              <a:ext cx="10058400" cy="10809466"/>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3" name="TextBox 82">
              <a:extLst>
                <a:ext uri="{FF2B5EF4-FFF2-40B4-BE49-F238E27FC236}">
                  <a16:creationId xmlns:a16="http://schemas.microsoft.com/office/drawing/2014/main" id="{66B428E8-E946-4C04-BA2E-DBE7C90A92EC}"/>
                </a:ext>
              </a:extLst>
            </p:cNvPr>
            <p:cNvSpPr txBox="1"/>
            <p:nvPr/>
          </p:nvSpPr>
          <p:spPr>
            <a:xfrm>
              <a:off x="33577882" y="7482385"/>
              <a:ext cx="9144000" cy="646331"/>
            </a:xfrm>
            <a:prstGeom prst="rect">
              <a:avLst/>
            </a:prstGeom>
            <a:noFill/>
          </p:spPr>
          <p:txBody>
            <a:bodyPr wrap="square" rtlCol="0">
              <a:spAutoFit/>
            </a:bodyPr>
            <a:lstStyle>
              <a:defPPr>
                <a:defRPr kern="1200" smtId="4294967295"/>
              </a:defPPr>
            </a:lstStyle>
            <a:p>
              <a:endParaRPr lang="en-US" sz="3600" b="1" dirty="0">
                <a:solidFill>
                  <a:schemeClr val="tx1">
                    <a:lumMod val="75000"/>
                    <a:lumOff val="25000"/>
                  </a:schemeClr>
                </a:solidFill>
                <a:latin typeface="Montserrat Extra Bold" panose="00000900000000000000" pitchFamily="50" charset="0"/>
              </a:endParaRPr>
            </a:p>
          </p:txBody>
        </p:sp>
        <p:sp>
          <p:nvSpPr>
            <p:cNvPr id="45" name="Rectangle: Rounded Corners 44"/>
            <p:cNvSpPr/>
            <p:nvPr/>
          </p:nvSpPr>
          <p:spPr>
            <a:xfrm>
              <a:off x="33120682" y="18592023"/>
              <a:ext cx="10058400" cy="7511134"/>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5" name="TextBox 84">
              <a:extLst>
                <a:ext uri="{FF2B5EF4-FFF2-40B4-BE49-F238E27FC236}">
                  <a16:creationId xmlns:a16="http://schemas.microsoft.com/office/drawing/2014/main" id="{2F9F16DD-B1FB-447B-BA78-9201D1B2D897}"/>
                </a:ext>
              </a:extLst>
            </p:cNvPr>
            <p:cNvSpPr txBox="1"/>
            <p:nvPr/>
          </p:nvSpPr>
          <p:spPr>
            <a:xfrm>
              <a:off x="33577882" y="19039525"/>
              <a:ext cx="9144000" cy="646331"/>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MODELOS DE CLASIFICACIÓN</a:t>
              </a:r>
            </a:p>
          </p:txBody>
        </p:sp>
      </p:grpSp>
      <p:grpSp>
        <p:nvGrpSpPr>
          <p:cNvPr id="7" name="Group 6">
            <a:extLst>
              <a:ext uri="{FF2B5EF4-FFF2-40B4-BE49-F238E27FC236}">
                <a16:creationId xmlns:a16="http://schemas.microsoft.com/office/drawing/2014/main" id="{AD83A98A-CF34-4C0C-9278-A0BD5C0B4A02}"/>
              </a:ext>
            </a:extLst>
          </p:cNvPr>
          <p:cNvGrpSpPr/>
          <p:nvPr/>
        </p:nvGrpSpPr>
        <p:grpSpPr>
          <a:xfrm>
            <a:off x="712120" y="7030149"/>
            <a:ext cx="9546992" cy="25088174"/>
            <a:chOff x="712119" y="7030149"/>
            <a:chExt cx="10058400" cy="25120734"/>
          </a:xfrm>
        </p:grpSpPr>
        <p:sp>
          <p:nvSpPr>
            <p:cNvPr id="39" name="Rectangle: Rounded Corners 38"/>
            <p:cNvSpPr/>
            <p:nvPr/>
          </p:nvSpPr>
          <p:spPr>
            <a:xfrm>
              <a:off x="712119" y="7030149"/>
              <a:ext cx="10058400" cy="10329414"/>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6" name="TextBox 45"/>
            <p:cNvSpPr txBox="1"/>
            <p:nvPr/>
          </p:nvSpPr>
          <p:spPr>
            <a:xfrm>
              <a:off x="1169319" y="8150297"/>
              <a:ext cx="9144000" cy="9781973"/>
            </a:xfrm>
            <a:prstGeom prst="rect">
              <a:avLst/>
            </a:prstGeom>
            <a:noFill/>
          </p:spPr>
          <p:txBody>
            <a:bodyPr wrap="square" rtlCol="0">
              <a:spAutoFit/>
            </a:bodyPr>
            <a:lstStyle>
              <a:defPPr>
                <a:defRPr kern="1200" smtId="4294967295"/>
              </a:defPPr>
            </a:lstStyle>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lnSpc>
                  <a:spcPct val="110000"/>
                </a:lnSpc>
              </a:pPr>
              <a:r>
                <a:rPr lang="es-ES" sz="2400" b="1" dirty="0">
                  <a:effectLst/>
                </a:rPr>
                <a:t>Se analiza  un conjunto de datos de 299 pacientes con insuficiencia cardíaca recopilados en el año 2015,en el  se  incluye el mes de seguimiento de cada paciente, su estilo de vida y datos clínicos.</a:t>
              </a:r>
            </a:p>
            <a:p>
              <a:pPr algn="just">
                <a:lnSpc>
                  <a:spcPct val="110000"/>
                </a:lnSpc>
              </a:pPr>
              <a:r>
                <a:rPr lang="es-ES" sz="2400" b="1" dirty="0">
                  <a:solidFill>
                    <a:srgbClr val="202124"/>
                  </a:solidFill>
                  <a:effectLst/>
                  <a:latin typeface="Arial" panose="020B0604020202020204" pitchFamily="34" charset="0"/>
                  <a:ea typeface="Calibri" panose="020F0502020204030204" pitchFamily="34" charset="0"/>
                </a:rPr>
                <a:t>Los 299 pacientes tenían disfunción sistólica ventricular izquierda y Tuvieron fallas cardíacas previas que los pusieron en clases III o IV de la clasificación de la New York Heart Association (NYHA) de las etapas de la insuficiencia cardíaca.</a:t>
              </a:r>
            </a:p>
            <a:p>
              <a:pPr algn="just">
                <a:lnSpc>
                  <a:spcPct val="110000"/>
                </a:lnSpc>
              </a:pPr>
              <a:r>
                <a:rPr lang="es-ES" sz="2400" b="1" i="0" dirty="0">
                  <a:solidFill>
                    <a:srgbClr val="202124"/>
                  </a:solidFill>
                  <a:effectLst/>
                  <a:latin typeface="arial" panose="020B0604020202020204" pitchFamily="34" charset="0"/>
                </a:rPr>
                <a:t> </a:t>
              </a:r>
              <a:r>
                <a:rPr lang="es-ES" sz="2400" b="1" dirty="0">
                  <a:solidFill>
                    <a:srgbClr val="202124"/>
                  </a:solidFill>
                  <a:latin typeface="arial" panose="020B0604020202020204" pitchFamily="34" charset="0"/>
                </a:rPr>
                <a:t>S</a:t>
              </a:r>
              <a:r>
                <a:rPr lang="es-ES" sz="2400" b="1" i="0" dirty="0">
                  <a:solidFill>
                    <a:srgbClr val="202124"/>
                  </a:solidFill>
                  <a:effectLst/>
                  <a:latin typeface="arial" panose="020B0604020202020204" pitchFamily="34" charset="0"/>
                </a:rPr>
                <a:t>e emplean  varios modelos de clasificación de machine learning para predecir la supervivencia de los pacientes y clasificar las características correspondientes a la mayoría factores de riesgo importante.</a:t>
              </a:r>
            </a:p>
            <a:p>
              <a:pPr algn="just">
                <a:lnSpc>
                  <a:spcPct val="110000"/>
                </a:lnSpc>
              </a:pPr>
              <a:r>
                <a:rPr lang="es-ES" sz="2400" b="1" dirty="0">
                  <a:solidFill>
                    <a:srgbClr val="202124"/>
                  </a:solidFill>
                  <a:latin typeface="arial" panose="020B0604020202020204" pitchFamily="34" charset="0"/>
                  <a:ea typeface="Open Sans" panose="020B0606030504020204" pitchFamily="34" charset="0"/>
                  <a:cs typeface="Open Sans" panose="020B0606030504020204" pitchFamily="34" charset="0"/>
                </a:rPr>
                <a:t>También se realizo un análisis de supervivencia para determinar la probabilidad de supervivencia de los pacientes, el análisis de supervivencia identifica claramente a la creatinina sérica y la fracción de eyección  como las dos características mas relevantes, luego se construyeron los modelos de predicción de aprendizaje automático basados en estos dos factores y el tiempo.</a:t>
              </a: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lnSpc>
                  <a:spcPct val="110000"/>
                </a:lnSpc>
              </a:pP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lnSpc>
                  <a:spcPct val="110000"/>
                </a:lnSpc>
              </a:pP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lnSpc>
                  <a:spcPct val="110000"/>
                </a:lnSpc>
              </a:pP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7" name="TextBox 46"/>
            <p:cNvSpPr txBox="1"/>
            <p:nvPr/>
          </p:nvSpPr>
          <p:spPr>
            <a:xfrm>
              <a:off x="1169319" y="7482385"/>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RESUMEN</a:t>
              </a:r>
            </a:p>
          </p:txBody>
        </p:sp>
        <p:sp>
          <p:nvSpPr>
            <p:cNvPr id="43" name="Rectangle: Rounded Corners 42"/>
            <p:cNvSpPr/>
            <p:nvPr/>
          </p:nvSpPr>
          <p:spPr>
            <a:xfrm>
              <a:off x="712119" y="18199509"/>
              <a:ext cx="10058400" cy="13951374"/>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6" name="TextBox 85">
              <a:extLst>
                <a:ext uri="{FF2B5EF4-FFF2-40B4-BE49-F238E27FC236}">
                  <a16:creationId xmlns:a16="http://schemas.microsoft.com/office/drawing/2014/main" id="{9B320F11-3F85-4920-92E0-15D89C7AF4D2}"/>
                </a:ext>
              </a:extLst>
            </p:cNvPr>
            <p:cNvSpPr txBox="1"/>
            <p:nvPr/>
          </p:nvSpPr>
          <p:spPr>
            <a:xfrm>
              <a:off x="1169319" y="19815356"/>
              <a:ext cx="9144000" cy="10262261"/>
            </a:xfrm>
            <a:prstGeom prst="rect">
              <a:avLst/>
            </a:prstGeom>
            <a:noFill/>
          </p:spPr>
          <p:txBody>
            <a:bodyPr wrap="square" rtlCol="0">
              <a:spAutoFit/>
            </a:bodyPr>
            <a:lstStyle>
              <a:defPPr>
                <a:defRPr kern="1200" smtId="4294967295"/>
              </a:defPPr>
            </a:lstStyle>
            <a:p>
              <a:pPr algn="just"/>
              <a:r>
                <a:rPr lang="es-CO" sz="2800" dirty="0"/>
                <a:t>Las enfermedades cardiovasculares (ECV) matan aproximadamente 17 millones de personas en todo el mundo cada año</a:t>
              </a:r>
              <a:r>
                <a:rPr lang="es-CO" sz="2800" b="1" dirty="0"/>
                <a:t>[1]. S</a:t>
              </a:r>
              <a:r>
                <a:rPr lang="es-CO" sz="2800" dirty="0"/>
                <a:t>on la principal causa de muerte a nivel mundial: cada año mueren más personas por ECV que por otra causa.</a:t>
              </a:r>
            </a:p>
            <a:p>
              <a:pPr algn="just"/>
              <a:r>
                <a:rPr lang="es-CO" sz="2800" dirty="0"/>
                <a:t>Se exhibe principalmente como infarto de miocardio e insuficiencia cardiaca.</a:t>
              </a:r>
            </a:p>
            <a:p>
              <a:pPr algn="just"/>
              <a:r>
                <a:rPr lang="es-CO" sz="2800" dirty="0"/>
                <a:t>La insuficiencia cardiaca ocurre cuando no puede bombear la suficiente sangre para satisfacer las necesidades del cuerpo.</a:t>
              </a:r>
            </a:p>
            <a:p>
              <a:pPr algn="just"/>
              <a:r>
                <a:rPr lang="es-CO" sz="2800" dirty="0"/>
                <a:t>Los registros médicos, las características corporales y las pruebas de laboratorio clínico se pueden analizar para hacer análisis estadísticos  destinados a resaltar patrones y correlaciones que de otro modo serian indetectables por los médicos.</a:t>
              </a:r>
            </a:p>
            <a:p>
              <a:pPr algn="just"/>
              <a:r>
                <a:rPr lang="es-CO" sz="2800" dirty="0"/>
                <a:t>Los modelos de machine learning pueden predecir la supervivencia de los pacientes a partir de sus datos e identificar las características mas importantes. Hecho que destaca en que se puede convertir en una herramienta para el apoyo medico.</a:t>
              </a:r>
            </a:p>
            <a:p>
              <a:endParaRPr lang="es-CO" sz="2800" dirty="0"/>
            </a:p>
            <a:p>
              <a:endParaRPr lang="es-CO" sz="2400" dirty="0"/>
            </a:p>
            <a:p>
              <a:endParaRPr lang="es-CO"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87" name="TextBox 86">
              <a:extLst>
                <a:ext uri="{FF2B5EF4-FFF2-40B4-BE49-F238E27FC236}">
                  <a16:creationId xmlns:a16="http://schemas.microsoft.com/office/drawing/2014/main" id="{7DB2E49A-CE7A-4210-AE9F-5037030C938E}"/>
                </a:ext>
              </a:extLst>
            </p:cNvPr>
            <p:cNvSpPr txBox="1"/>
            <p:nvPr/>
          </p:nvSpPr>
          <p:spPr>
            <a:xfrm>
              <a:off x="1169319" y="18684267"/>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INTRODUCCIÓN</a:t>
              </a:r>
            </a:p>
          </p:txBody>
        </p:sp>
      </p:grpSp>
      <p:sp>
        <p:nvSpPr>
          <p:cNvPr id="44" name="Rectangle: Rounded Corners 43"/>
          <p:cNvSpPr/>
          <p:nvPr/>
        </p:nvSpPr>
        <p:spPr>
          <a:xfrm>
            <a:off x="11630124" y="7062659"/>
            <a:ext cx="10058400" cy="6300982"/>
          </a:xfrm>
          <a:prstGeom prst="roundRect">
            <a:avLst>
              <a:gd name="adj" fmla="val 270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8" name="TextBox 87">
            <a:extLst>
              <a:ext uri="{FF2B5EF4-FFF2-40B4-BE49-F238E27FC236}">
                <a16:creationId xmlns:a16="http://schemas.microsoft.com/office/drawing/2014/main" id="{42B0A569-B3B2-4D39-9EF7-F3CC8A0EDD42}"/>
              </a:ext>
            </a:extLst>
          </p:cNvPr>
          <p:cNvSpPr txBox="1"/>
          <p:nvPr/>
        </p:nvSpPr>
        <p:spPr>
          <a:xfrm>
            <a:off x="1097551" y="29848032"/>
            <a:ext cx="9144000" cy="1815882"/>
          </a:xfrm>
          <a:prstGeom prst="rect">
            <a:avLst/>
          </a:prstGeom>
          <a:noFill/>
        </p:spPr>
        <p:txBody>
          <a:bodyPr wrap="square" rtlCol="0">
            <a:spAutoFit/>
          </a:bodyPr>
          <a:lstStyle>
            <a:defPPr>
              <a:defRPr kern="1200" smtId="4294967295"/>
            </a:defPPr>
          </a:lstStyle>
          <a:p>
            <a:r>
              <a:rPr lang="en-US" sz="2800" dirty="0">
                <a:ea typeface="Open Sans" panose="020B0606030504020204" pitchFamily="34" charset="0"/>
                <a:cs typeface="Open Sans" panose="020B0606030504020204" pitchFamily="34" charset="0"/>
              </a:rPr>
              <a:t>Se </a:t>
            </a:r>
            <a:r>
              <a:rPr lang="en-US" sz="2800" dirty="0" err="1">
                <a:ea typeface="Open Sans" panose="020B0606030504020204" pitchFamily="34" charset="0"/>
                <a:cs typeface="Open Sans" panose="020B0606030504020204" pitchFamily="34" charset="0"/>
              </a:rPr>
              <a:t>emplearón</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métodos</a:t>
            </a:r>
            <a:r>
              <a:rPr lang="en-US" sz="2800" dirty="0">
                <a:ea typeface="Open Sans" panose="020B0606030504020204" pitchFamily="34" charset="0"/>
                <a:cs typeface="Open Sans" panose="020B0606030504020204" pitchFamily="34" charset="0"/>
              </a:rPr>
              <a:t> de aprendizaje </a:t>
            </a:r>
            <a:r>
              <a:rPr lang="es-VE" sz="2800" dirty="0">
                <a:ea typeface="Open Sans" panose="020B0606030504020204" pitchFamily="34" charset="0"/>
                <a:cs typeface="Open Sans" panose="020B0606030504020204" pitchFamily="34" charset="0"/>
              </a:rPr>
              <a:t>automático</a:t>
            </a:r>
            <a:r>
              <a:rPr lang="en-US" sz="2800" dirty="0">
                <a:ea typeface="Open Sans" panose="020B0606030504020204" pitchFamily="34" charset="0"/>
                <a:cs typeface="Open Sans" panose="020B0606030504020204" pitchFamily="34" charset="0"/>
              </a:rPr>
              <a:t> para la </a:t>
            </a:r>
            <a:r>
              <a:rPr lang="es-CO" sz="2800" dirty="0">
                <a:ea typeface="Open Sans" panose="020B0606030504020204" pitchFamily="34" charset="0"/>
                <a:cs typeface="Open Sans" panose="020B0606030504020204" pitchFamily="34" charset="0"/>
              </a:rPr>
              <a:t>clasificacion</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binaria</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donde</a:t>
            </a:r>
            <a:r>
              <a:rPr lang="en-US" sz="2800" dirty="0">
                <a:ea typeface="Open Sans" panose="020B0606030504020204" pitchFamily="34" charset="0"/>
                <a:cs typeface="Open Sans" panose="020B0606030504020204" pitchFamily="34" charset="0"/>
              </a:rPr>
              <a:t>  se tuvo en cuenta el parametro de exactitud, </a:t>
            </a:r>
            <a:r>
              <a:rPr lang="en-US" sz="2800" dirty="0" err="1">
                <a:ea typeface="Open Sans" panose="020B0606030504020204" pitchFamily="34" charset="0"/>
                <a:cs typeface="Open Sans" panose="020B0606030504020204" pitchFamily="34" charset="0"/>
              </a:rPr>
              <a:t>sensibilidad</a:t>
            </a:r>
            <a:r>
              <a:rPr lang="en-US" sz="2800" dirty="0">
                <a:ea typeface="Open Sans" panose="020B0606030504020204" pitchFamily="34" charset="0"/>
                <a:cs typeface="Open Sans" panose="020B0606030504020204" pitchFamily="34" charset="0"/>
              </a:rPr>
              <a:t> y especificidad y un </a:t>
            </a:r>
            <a:r>
              <a:rPr lang="es-ES" sz="2800" dirty="0">
                <a:ea typeface="Open Sans" panose="020B0606030504020204" pitchFamily="34" charset="0"/>
                <a:cs typeface="Open Sans" panose="020B0606030504020204" pitchFamily="34" charset="0"/>
              </a:rPr>
              <a:t>análisis</a:t>
            </a:r>
            <a:r>
              <a:rPr lang="en-US" sz="2800" dirty="0">
                <a:ea typeface="Open Sans" panose="020B0606030504020204" pitchFamily="34" charset="0"/>
                <a:cs typeface="Open Sans" panose="020B0606030504020204" pitchFamily="34" charset="0"/>
              </a:rPr>
              <a:t> de </a:t>
            </a:r>
            <a:r>
              <a:rPr lang="en-US" sz="2800" dirty="0" err="1">
                <a:ea typeface="Open Sans" panose="020B0606030504020204" pitchFamily="34" charset="0"/>
                <a:cs typeface="Open Sans" panose="020B0606030504020204" pitchFamily="34" charset="0"/>
              </a:rPr>
              <a:t>supervivencía</a:t>
            </a:r>
            <a:r>
              <a:rPr lang="en-US" sz="2800" dirty="0">
                <a:ea typeface="Open Sans" panose="020B0606030504020204" pitchFamily="34" charset="0"/>
                <a:cs typeface="Open Sans" panose="020B0606030504020204" pitchFamily="34" charset="0"/>
              </a:rPr>
              <a:t>.</a:t>
            </a:r>
          </a:p>
        </p:txBody>
      </p:sp>
      <p:sp>
        <p:nvSpPr>
          <p:cNvPr id="40" name="Rectangle: Rounded Corners 39"/>
          <p:cNvSpPr/>
          <p:nvPr/>
        </p:nvSpPr>
        <p:spPr>
          <a:xfrm>
            <a:off x="11681711" y="13324974"/>
            <a:ext cx="10058400" cy="17965699"/>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1" name="Rectangle: Rounded Corners 40"/>
          <p:cNvSpPr/>
          <p:nvPr/>
        </p:nvSpPr>
        <p:spPr>
          <a:xfrm>
            <a:off x="22364700" y="7094804"/>
            <a:ext cx="10058400" cy="2505566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endParaRPr lang="es-ES" sz="800" b="0" i="0" dirty="0">
              <a:solidFill>
                <a:srgbClr val="317EAC"/>
              </a:solidFill>
              <a:effectLst/>
              <a:latin typeface="Helvetica Neue"/>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22927859" y="8476747"/>
            <a:ext cx="9144000" cy="830997"/>
          </a:xfrm>
          <a:prstGeom prst="rect">
            <a:avLst/>
          </a:prstGeom>
          <a:noFill/>
        </p:spPr>
        <p:txBody>
          <a:bodyPr wrap="square" rtlCol="0">
            <a:spAutoFit/>
          </a:bodyPr>
          <a:lstStyle>
            <a:defPPr>
              <a:defRPr kern="1200" smtId="4294967295"/>
            </a:defPPr>
          </a:lstStyle>
          <a:p>
            <a:pPr algn="just"/>
            <a:r>
              <a:rPr lang="es-ES" sz="1600" b="0" i="0" dirty="0">
                <a:solidFill>
                  <a:srgbClr val="333333"/>
                </a:solidFill>
                <a:effectLst/>
                <a:latin typeface="Arial" panose="020B0604020202020204" pitchFamily="34" charset="0"/>
              </a:rPr>
              <a:t>El análisis de supervivencia examina y modela el tiempo que tardan en producirse lo que se denomina “eventos” aleatorios. Habitualmente dicho evento se asocia con la muerte del sujeto bajo estudio lo que justifica su nombre como análisis de supervivencia.[2]</a:t>
            </a:r>
            <a:endParaRPr lang="en-US" sz="5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93" name="TextBox 92">
            <a:extLst>
              <a:ext uri="{FF2B5EF4-FFF2-40B4-BE49-F238E27FC236}">
                <a16:creationId xmlns:a16="http://schemas.microsoft.com/office/drawing/2014/main" id="{7381E656-1550-4678-91D6-50348E24F942}"/>
              </a:ext>
            </a:extLst>
          </p:cNvPr>
          <p:cNvSpPr txBox="1"/>
          <p:nvPr/>
        </p:nvSpPr>
        <p:spPr>
          <a:xfrm>
            <a:off x="12087324" y="7575707"/>
            <a:ext cx="9144000"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RESULTADOS</a:t>
            </a:r>
          </a:p>
        </p:txBody>
      </p:sp>
      <p:sp>
        <p:nvSpPr>
          <p:cNvPr id="48" name="TextBox 90">
            <a:extLst>
              <a:ext uri="{FF2B5EF4-FFF2-40B4-BE49-F238E27FC236}">
                <a16:creationId xmlns:a16="http://schemas.microsoft.com/office/drawing/2014/main" id="{44CF13DD-94AB-4D9C-AC87-FCD62A67CAA4}"/>
              </a:ext>
            </a:extLst>
          </p:cNvPr>
          <p:cNvSpPr txBox="1"/>
          <p:nvPr/>
        </p:nvSpPr>
        <p:spPr>
          <a:xfrm>
            <a:off x="1146074" y="28958858"/>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METODOLOGÍA</a:t>
            </a:r>
          </a:p>
        </p:txBody>
      </p:sp>
      <p:pic>
        <p:nvPicPr>
          <p:cNvPr id="49" name="Imagen 48">
            <a:extLst>
              <a:ext uri="{FF2B5EF4-FFF2-40B4-BE49-F238E27FC236}">
                <a16:creationId xmlns:a16="http://schemas.microsoft.com/office/drawing/2014/main" id="{DFCEFC54-FDB3-4F4A-98DC-510377641AFC}"/>
              </a:ext>
            </a:extLst>
          </p:cNvPr>
          <p:cNvPicPr/>
          <p:nvPr/>
        </p:nvPicPr>
        <p:blipFill>
          <a:blip r:embed="rId4"/>
          <a:stretch>
            <a:fillRect/>
          </a:stretch>
        </p:blipFill>
        <p:spPr>
          <a:xfrm>
            <a:off x="23028574" y="18973698"/>
            <a:ext cx="8443603" cy="489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3" name="Imagen 52">
            <a:extLst>
              <a:ext uri="{FF2B5EF4-FFF2-40B4-BE49-F238E27FC236}">
                <a16:creationId xmlns:a16="http://schemas.microsoft.com/office/drawing/2014/main" id="{8BEF8D75-C212-413A-B9FA-32102D8AEF59}"/>
              </a:ext>
            </a:extLst>
          </p:cNvPr>
          <p:cNvPicPr/>
          <p:nvPr/>
        </p:nvPicPr>
        <p:blipFill>
          <a:blip r:embed="rId5"/>
          <a:stretch>
            <a:fillRect/>
          </a:stretch>
        </p:blipFill>
        <p:spPr>
          <a:xfrm>
            <a:off x="33915115" y="8973746"/>
            <a:ext cx="4723411" cy="418241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4" name="Imagen 53">
            <a:extLst>
              <a:ext uri="{FF2B5EF4-FFF2-40B4-BE49-F238E27FC236}">
                <a16:creationId xmlns:a16="http://schemas.microsoft.com/office/drawing/2014/main" id="{15893F00-DABC-4784-823E-EE96F25C08FA}"/>
              </a:ext>
            </a:extLst>
          </p:cNvPr>
          <p:cNvPicPr/>
          <p:nvPr/>
        </p:nvPicPr>
        <p:blipFill>
          <a:blip r:embed="rId6"/>
          <a:stretch>
            <a:fillRect/>
          </a:stretch>
        </p:blipFill>
        <p:spPr>
          <a:xfrm>
            <a:off x="38910122" y="8985064"/>
            <a:ext cx="4268958" cy="418241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4" name="Imagen 33">
            <a:extLst>
              <a:ext uri="{FF2B5EF4-FFF2-40B4-BE49-F238E27FC236}">
                <a16:creationId xmlns:a16="http://schemas.microsoft.com/office/drawing/2014/main" id="{BDDB15D2-D42F-4849-A6C5-0A2BC7431AE4}"/>
              </a:ext>
            </a:extLst>
          </p:cNvPr>
          <p:cNvPicPr>
            <a:picLocks noChangeAspect="1"/>
          </p:cNvPicPr>
          <p:nvPr/>
        </p:nvPicPr>
        <p:blipFill>
          <a:blip r:embed="rId7"/>
          <a:stretch>
            <a:fillRect/>
          </a:stretch>
        </p:blipFill>
        <p:spPr>
          <a:xfrm>
            <a:off x="12763599" y="14339195"/>
            <a:ext cx="7448550" cy="4329967"/>
          </a:xfrm>
          <a:prstGeom prst="rect">
            <a:avLst/>
          </a:prstGeom>
        </p:spPr>
      </p:pic>
      <p:graphicFrame>
        <p:nvGraphicFramePr>
          <p:cNvPr id="2" name="Tabla 2">
            <a:extLst>
              <a:ext uri="{FF2B5EF4-FFF2-40B4-BE49-F238E27FC236}">
                <a16:creationId xmlns:a16="http://schemas.microsoft.com/office/drawing/2014/main" id="{99B29AF8-C585-4CD3-B391-B08305D41AFF}"/>
              </a:ext>
            </a:extLst>
          </p:cNvPr>
          <p:cNvGraphicFramePr>
            <a:graphicFrameLocks noGrp="1"/>
          </p:cNvGraphicFramePr>
          <p:nvPr>
            <p:extLst>
              <p:ext uri="{D42A27DB-BD31-4B8C-83A1-F6EECF244321}">
                <p14:modId xmlns:p14="http://schemas.microsoft.com/office/powerpoint/2010/main" val="1644552727"/>
              </p:ext>
            </p:extLst>
          </p:nvPr>
        </p:nvGraphicFramePr>
        <p:xfrm>
          <a:off x="12306300" y="18860396"/>
          <a:ext cx="8077302" cy="741680"/>
        </p:xfrm>
        <a:graphic>
          <a:graphicData uri="http://schemas.openxmlformats.org/drawingml/2006/table">
            <a:tbl>
              <a:tblPr firstRow="1" bandRow="1">
                <a:tableStyleId>{F5AB1C69-6EDB-4FF4-983F-18BD219EF322}</a:tableStyleId>
              </a:tblPr>
              <a:tblGrid>
                <a:gridCol w="1346217">
                  <a:extLst>
                    <a:ext uri="{9D8B030D-6E8A-4147-A177-3AD203B41FA5}">
                      <a16:colId xmlns:a16="http://schemas.microsoft.com/office/drawing/2014/main" val="491952854"/>
                    </a:ext>
                  </a:extLst>
                </a:gridCol>
                <a:gridCol w="1346217">
                  <a:extLst>
                    <a:ext uri="{9D8B030D-6E8A-4147-A177-3AD203B41FA5}">
                      <a16:colId xmlns:a16="http://schemas.microsoft.com/office/drawing/2014/main" val="2266551840"/>
                    </a:ext>
                  </a:extLst>
                </a:gridCol>
                <a:gridCol w="1346217">
                  <a:extLst>
                    <a:ext uri="{9D8B030D-6E8A-4147-A177-3AD203B41FA5}">
                      <a16:colId xmlns:a16="http://schemas.microsoft.com/office/drawing/2014/main" val="691756996"/>
                    </a:ext>
                  </a:extLst>
                </a:gridCol>
                <a:gridCol w="1346217">
                  <a:extLst>
                    <a:ext uri="{9D8B030D-6E8A-4147-A177-3AD203B41FA5}">
                      <a16:colId xmlns:a16="http://schemas.microsoft.com/office/drawing/2014/main" val="924867156"/>
                    </a:ext>
                  </a:extLst>
                </a:gridCol>
                <a:gridCol w="1346217">
                  <a:extLst>
                    <a:ext uri="{9D8B030D-6E8A-4147-A177-3AD203B41FA5}">
                      <a16:colId xmlns:a16="http://schemas.microsoft.com/office/drawing/2014/main" val="2122472625"/>
                    </a:ext>
                  </a:extLst>
                </a:gridCol>
                <a:gridCol w="1346217">
                  <a:extLst>
                    <a:ext uri="{9D8B030D-6E8A-4147-A177-3AD203B41FA5}">
                      <a16:colId xmlns:a16="http://schemas.microsoft.com/office/drawing/2014/main" val="1149140318"/>
                    </a:ext>
                  </a:extLst>
                </a:gridCol>
              </a:tblGrid>
              <a:tr h="370840">
                <a:tc>
                  <a:txBody>
                    <a:bodyPr/>
                    <a:lstStyle/>
                    <a:p>
                      <a:pPr algn="ctr"/>
                      <a:r>
                        <a:rPr lang="es-ES" sz="1800" dirty="0"/>
                        <a:t>Min</a:t>
                      </a:r>
                    </a:p>
                  </a:txBody>
                  <a:tcPr/>
                </a:tc>
                <a:tc>
                  <a:txBody>
                    <a:bodyPr/>
                    <a:lstStyle/>
                    <a:p>
                      <a:pPr algn="ctr"/>
                      <a:r>
                        <a:rPr lang="es-ES" sz="1800" dirty="0"/>
                        <a:t>1st Qu</a:t>
                      </a:r>
                    </a:p>
                  </a:txBody>
                  <a:tcPr/>
                </a:tc>
                <a:tc>
                  <a:txBody>
                    <a:bodyPr/>
                    <a:lstStyle/>
                    <a:p>
                      <a:pPr algn="ctr"/>
                      <a:r>
                        <a:rPr lang="es-ES" sz="1800" dirty="0"/>
                        <a:t>median</a:t>
                      </a:r>
                    </a:p>
                  </a:txBody>
                  <a:tcPr/>
                </a:tc>
                <a:tc>
                  <a:txBody>
                    <a:bodyPr/>
                    <a:lstStyle/>
                    <a:p>
                      <a:pPr algn="ctr"/>
                      <a:r>
                        <a:rPr lang="es-ES" sz="1800" dirty="0"/>
                        <a:t>mean</a:t>
                      </a:r>
                    </a:p>
                  </a:txBody>
                  <a:tcPr/>
                </a:tc>
                <a:tc>
                  <a:txBody>
                    <a:bodyPr/>
                    <a:lstStyle/>
                    <a:p>
                      <a:pPr algn="ctr"/>
                      <a:r>
                        <a:rPr lang="es-ES" sz="1800" dirty="0"/>
                        <a:t>3rd Qu</a:t>
                      </a:r>
                    </a:p>
                  </a:txBody>
                  <a:tcPr/>
                </a:tc>
                <a:tc>
                  <a:txBody>
                    <a:bodyPr/>
                    <a:lstStyle/>
                    <a:p>
                      <a:pPr algn="ctr"/>
                      <a:r>
                        <a:rPr lang="es-ES" sz="1800" dirty="0"/>
                        <a:t>Max</a:t>
                      </a:r>
                    </a:p>
                  </a:txBody>
                  <a:tcPr/>
                </a:tc>
                <a:extLst>
                  <a:ext uri="{0D108BD9-81ED-4DB2-BD59-A6C34878D82A}">
                    <a16:rowId xmlns:a16="http://schemas.microsoft.com/office/drawing/2014/main" val="698244850"/>
                  </a:ext>
                </a:extLst>
              </a:tr>
              <a:tr h="370840">
                <a:tc>
                  <a:txBody>
                    <a:bodyPr/>
                    <a:lstStyle/>
                    <a:p>
                      <a:pPr algn="ctr"/>
                      <a:r>
                        <a:rPr lang="es-ES" sz="1800" dirty="0"/>
                        <a:t>40</a:t>
                      </a:r>
                    </a:p>
                  </a:txBody>
                  <a:tcPr/>
                </a:tc>
                <a:tc>
                  <a:txBody>
                    <a:bodyPr/>
                    <a:lstStyle/>
                    <a:p>
                      <a:pPr algn="ctr"/>
                      <a:r>
                        <a:rPr lang="es-ES" sz="1800" dirty="0"/>
                        <a:t>51</a:t>
                      </a:r>
                    </a:p>
                  </a:txBody>
                  <a:tcPr/>
                </a:tc>
                <a:tc>
                  <a:txBody>
                    <a:bodyPr/>
                    <a:lstStyle/>
                    <a:p>
                      <a:pPr algn="ctr"/>
                      <a:r>
                        <a:rPr lang="es-ES" sz="1800" dirty="0"/>
                        <a:t>60</a:t>
                      </a:r>
                    </a:p>
                  </a:txBody>
                  <a:tcPr/>
                </a:tc>
                <a:tc>
                  <a:txBody>
                    <a:bodyPr/>
                    <a:lstStyle/>
                    <a:p>
                      <a:pPr algn="ctr"/>
                      <a:r>
                        <a:rPr lang="es-ES" sz="1800" dirty="0"/>
                        <a:t>60.8</a:t>
                      </a:r>
                    </a:p>
                  </a:txBody>
                  <a:tcPr/>
                </a:tc>
                <a:tc>
                  <a:txBody>
                    <a:bodyPr/>
                    <a:lstStyle/>
                    <a:p>
                      <a:pPr algn="ctr"/>
                      <a:r>
                        <a:rPr lang="es-ES" sz="1800" dirty="0"/>
                        <a:t>70</a:t>
                      </a:r>
                    </a:p>
                  </a:txBody>
                  <a:tcPr/>
                </a:tc>
                <a:tc>
                  <a:txBody>
                    <a:bodyPr/>
                    <a:lstStyle/>
                    <a:p>
                      <a:pPr algn="ctr"/>
                      <a:r>
                        <a:rPr lang="es-ES" sz="1800" dirty="0"/>
                        <a:t>95</a:t>
                      </a:r>
                    </a:p>
                  </a:txBody>
                  <a:tcPr/>
                </a:tc>
                <a:extLst>
                  <a:ext uri="{0D108BD9-81ED-4DB2-BD59-A6C34878D82A}">
                    <a16:rowId xmlns:a16="http://schemas.microsoft.com/office/drawing/2014/main" val="3869254796"/>
                  </a:ext>
                </a:extLst>
              </a:tr>
            </a:tbl>
          </a:graphicData>
        </a:graphic>
      </p:graphicFrame>
      <p:pic>
        <p:nvPicPr>
          <p:cNvPr id="4" name="Imagen 3">
            <a:extLst>
              <a:ext uri="{FF2B5EF4-FFF2-40B4-BE49-F238E27FC236}">
                <a16:creationId xmlns:a16="http://schemas.microsoft.com/office/drawing/2014/main" id="{E96D1990-0E5B-4046-8E6E-8F102C5F8948}"/>
              </a:ext>
            </a:extLst>
          </p:cNvPr>
          <p:cNvPicPr>
            <a:picLocks noChangeAspect="1"/>
          </p:cNvPicPr>
          <p:nvPr/>
        </p:nvPicPr>
        <p:blipFill>
          <a:blip r:embed="rId8"/>
          <a:stretch>
            <a:fillRect/>
          </a:stretch>
        </p:blipFill>
        <p:spPr>
          <a:xfrm>
            <a:off x="13242042" y="9166910"/>
            <a:ext cx="6706316" cy="3585909"/>
          </a:xfrm>
          <a:prstGeom prst="rect">
            <a:avLst/>
          </a:prstGeom>
        </p:spPr>
      </p:pic>
      <p:sp>
        <p:nvSpPr>
          <p:cNvPr id="50" name="TextBox 92">
            <a:extLst>
              <a:ext uri="{FF2B5EF4-FFF2-40B4-BE49-F238E27FC236}">
                <a16:creationId xmlns:a16="http://schemas.microsoft.com/office/drawing/2014/main" id="{713BB3B3-21FA-4687-A9A4-2BC84396CF7C}"/>
              </a:ext>
            </a:extLst>
          </p:cNvPr>
          <p:cNvSpPr txBox="1"/>
          <p:nvPr/>
        </p:nvSpPr>
        <p:spPr>
          <a:xfrm>
            <a:off x="14349261" y="8476747"/>
            <a:ext cx="9144000" cy="461665"/>
          </a:xfrm>
          <a:prstGeom prst="rect">
            <a:avLst/>
          </a:prstGeom>
          <a:noFill/>
        </p:spPr>
        <p:txBody>
          <a:bodyPr wrap="square" rtlCol="0">
            <a:spAutoFit/>
          </a:bodyPr>
          <a:lstStyle>
            <a:defPPr>
              <a:defRPr kern="1200" smtId="4294967295"/>
            </a:defPPr>
          </a:lstStyle>
          <a:p>
            <a:r>
              <a:rPr lang="en-US" sz="2400" b="1" dirty="0">
                <a:solidFill>
                  <a:schemeClr val="tx1">
                    <a:lumMod val="75000"/>
                    <a:lumOff val="25000"/>
                  </a:schemeClr>
                </a:solidFill>
                <a:latin typeface="Montserrat Extra Bold" panose="00000900000000000000" pitchFamily="50" charset="0"/>
              </a:rPr>
              <a:t>VARIABLES CATEGORICAS</a:t>
            </a:r>
          </a:p>
        </p:txBody>
      </p:sp>
      <p:pic>
        <p:nvPicPr>
          <p:cNvPr id="8" name="Imagen 7">
            <a:extLst>
              <a:ext uri="{FF2B5EF4-FFF2-40B4-BE49-F238E27FC236}">
                <a16:creationId xmlns:a16="http://schemas.microsoft.com/office/drawing/2014/main" id="{5AA49930-DD4D-4468-A086-330AD780269D}"/>
              </a:ext>
            </a:extLst>
          </p:cNvPr>
          <p:cNvPicPr>
            <a:picLocks noChangeAspect="1"/>
          </p:cNvPicPr>
          <p:nvPr/>
        </p:nvPicPr>
        <p:blipFill>
          <a:blip r:embed="rId9"/>
          <a:stretch>
            <a:fillRect/>
          </a:stretch>
        </p:blipFill>
        <p:spPr>
          <a:xfrm>
            <a:off x="12387313" y="20213968"/>
            <a:ext cx="7915275" cy="1762125"/>
          </a:xfrm>
          <a:prstGeom prst="rect">
            <a:avLst/>
          </a:prstGeom>
        </p:spPr>
      </p:pic>
      <p:pic>
        <p:nvPicPr>
          <p:cNvPr id="57" name="Imagen 56">
            <a:extLst>
              <a:ext uri="{FF2B5EF4-FFF2-40B4-BE49-F238E27FC236}">
                <a16:creationId xmlns:a16="http://schemas.microsoft.com/office/drawing/2014/main" id="{9715088B-A1E5-4CFC-A1E2-5E36CFCB74FC}"/>
              </a:ext>
            </a:extLst>
          </p:cNvPr>
          <p:cNvPicPr>
            <a:picLocks noChangeAspect="1"/>
          </p:cNvPicPr>
          <p:nvPr/>
        </p:nvPicPr>
        <p:blipFill>
          <a:blip r:embed="rId10"/>
          <a:stretch>
            <a:fillRect/>
          </a:stretch>
        </p:blipFill>
        <p:spPr>
          <a:xfrm>
            <a:off x="16735377" y="27767626"/>
            <a:ext cx="4590989" cy="3937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4" name="Imagen 63">
            <a:extLst>
              <a:ext uri="{FF2B5EF4-FFF2-40B4-BE49-F238E27FC236}">
                <a16:creationId xmlns:a16="http://schemas.microsoft.com/office/drawing/2014/main" id="{1F5C19AE-C5D0-440E-B506-0032BA334965}"/>
              </a:ext>
            </a:extLst>
          </p:cNvPr>
          <p:cNvPicPr>
            <a:picLocks noChangeAspect="1"/>
          </p:cNvPicPr>
          <p:nvPr/>
        </p:nvPicPr>
        <p:blipFill>
          <a:blip r:embed="rId11"/>
          <a:stretch>
            <a:fillRect/>
          </a:stretch>
        </p:blipFill>
        <p:spPr>
          <a:xfrm>
            <a:off x="11761392" y="27767626"/>
            <a:ext cx="4789869" cy="3896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5" name="Imagen 64">
            <a:extLst>
              <a:ext uri="{FF2B5EF4-FFF2-40B4-BE49-F238E27FC236}">
                <a16:creationId xmlns:a16="http://schemas.microsoft.com/office/drawing/2014/main" id="{C863442E-7EC6-4C79-9EAF-29D70E1D1305}"/>
              </a:ext>
            </a:extLst>
          </p:cNvPr>
          <p:cNvPicPr>
            <a:picLocks noChangeAspect="1"/>
          </p:cNvPicPr>
          <p:nvPr/>
        </p:nvPicPr>
        <p:blipFill>
          <a:blip r:embed="rId12"/>
          <a:stretch>
            <a:fillRect/>
          </a:stretch>
        </p:blipFill>
        <p:spPr>
          <a:xfrm>
            <a:off x="11761393" y="22553414"/>
            <a:ext cx="4973984" cy="4168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6" name="TextBox 92">
            <a:extLst>
              <a:ext uri="{FF2B5EF4-FFF2-40B4-BE49-F238E27FC236}">
                <a16:creationId xmlns:a16="http://schemas.microsoft.com/office/drawing/2014/main" id="{49C0860E-6B8B-41DB-91C2-5C4D3557686E}"/>
              </a:ext>
            </a:extLst>
          </p:cNvPr>
          <p:cNvSpPr txBox="1"/>
          <p:nvPr/>
        </p:nvSpPr>
        <p:spPr>
          <a:xfrm>
            <a:off x="22876272" y="7540398"/>
            <a:ext cx="9144000"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ANALISIS DE SUPERVIVIENCIA</a:t>
            </a:r>
          </a:p>
        </p:txBody>
      </p:sp>
      <p:pic>
        <p:nvPicPr>
          <p:cNvPr id="67" name="Imagen 66">
            <a:extLst>
              <a:ext uri="{FF2B5EF4-FFF2-40B4-BE49-F238E27FC236}">
                <a16:creationId xmlns:a16="http://schemas.microsoft.com/office/drawing/2014/main" id="{443C0AC4-C1F2-459D-9726-F3701D22D671}"/>
              </a:ext>
            </a:extLst>
          </p:cNvPr>
          <p:cNvPicPr>
            <a:picLocks noChangeAspect="1"/>
          </p:cNvPicPr>
          <p:nvPr/>
        </p:nvPicPr>
        <p:blipFill rotWithShape="1">
          <a:blip r:embed="rId13"/>
          <a:srcRect b="35447"/>
          <a:stretch/>
        </p:blipFill>
        <p:spPr>
          <a:xfrm>
            <a:off x="22821999" y="14498693"/>
            <a:ext cx="8362550" cy="27727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Rectángulo 8">
            <a:extLst>
              <a:ext uri="{FF2B5EF4-FFF2-40B4-BE49-F238E27FC236}">
                <a16:creationId xmlns:a16="http://schemas.microsoft.com/office/drawing/2014/main" id="{4A15653C-3156-4CB5-95F9-B9190AC8ED68}"/>
              </a:ext>
            </a:extLst>
          </p:cNvPr>
          <p:cNvSpPr/>
          <p:nvPr/>
        </p:nvSpPr>
        <p:spPr>
          <a:xfrm>
            <a:off x="23856715" y="12447151"/>
            <a:ext cx="6086923" cy="707886"/>
          </a:xfrm>
          <a:prstGeom prst="rect">
            <a:avLst/>
          </a:prstGeom>
          <a:noFill/>
        </p:spPr>
        <p:txBody>
          <a:bodyPr wrap="none" lIns="91440" tIns="45720" rIns="91440" bIns="45720">
            <a:spAutoFit/>
          </a:bodyPr>
          <a:lstStyle/>
          <a:p>
            <a:pPr algn="ctr"/>
            <a:r>
              <a:rPr lang="es-ES" sz="4000" b="1" cap="none" spc="0" dirty="0">
                <a:ln w="22225">
                  <a:solidFill>
                    <a:schemeClr val="accent2"/>
                  </a:solidFill>
                  <a:prstDash val="solid"/>
                </a:ln>
                <a:solidFill>
                  <a:schemeClr val="accent2">
                    <a:lumMod val="40000"/>
                    <a:lumOff val="60000"/>
                  </a:schemeClr>
                </a:solidFill>
                <a:effectLst/>
              </a:rPr>
              <a:t>Estimador Kapla</a:t>
            </a:r>
            <a:r>
              <a:rPr lang="es-ES" sz="4000" b="1" dirty="0">
                <a:ln w="22225">
                  <a:solidFill>
                    <a:schemeClr val="accent2"/>
                  </a:solidFill>
                  <a:prstDash val="solid"/>
                </a:ln>
                <a:solidFill>
                  <a:schemeClr val="accent2">
                    <a:lumMod val="40000"/>
                    <a:lumOff val="60000"/>
                  </a:schemeClr>
                </a:solidFill>
              </a:rPr>
              <a:t>n-</a:t>
            </a:r>
            <a:r>
              <a:rPr lang="es-ES" sz="4000" b="1" dirty="0" err="1">
                <a:ln w="22225">
                  <a:solidFill>
                    <a:schemeClr val="accent2"/>
                  </a:solidFill>
                  <a:prstDash val="solid"/>
                </a:ln>
                <a:solidFill>
                  <a:schemeClr val="accent2">
                    <a:lumMod val="40000"/>
                    <a:lumOff val="60000"/>
                  </a:schemeClr>
                </a:solidFill>
              </a:rPr>
              <a:t>meier</a:t>
            </a:r>
            <a:endParaRPr lang="es-ES" sz="4000" b="1" cap="none" spc="0" dirty="0">
              <a:ln w="22225">
                <a:solidFill>
                  <a:schemeClr val="accent2"/>
                </a:solidFill>
                <a:prstDash val="solid"/>
              </a:ln>
              <a:solidFill>
                <a:schemeClr val="accent2">
                  <a:lumMod val="40000"/>
                  <a:lumOff val="60000"/>
                </a:schemeClr>
              </a:solidFill>
              <a:effectLst/>
            </a:endParaRPr>
          </a:p>
        </p:txBody>
      </p:sp>
      <p:pic>
        <p:nvPicPr>
          <p:cNvPr id="68" name="Imagen 67">
            <a:extLst>
              <a:ext uri="{FF2B5EF4-FFF2-40B4-BE49-F238E27FC236}">
                <a16:creationId xmlns:a16="http://schemas.microsoft.com/office/drawing/2014/main" id="{08817757-0FEE-4227-92F7-E6D57B6F9002}"/>
              </a:ext>
            </a:extLst>
          </p:cNvPr>
          <p:cNvPicPr>
            <a:picLocks noChangeAspect="1"/>
          </p:cNvPicPr>
          <p:nvPr/>
        </p:nvPicPr>
        <p:blipFill>
          <a:blip r:embed="rId14"/>
          <a:stretch>
            <a:fillRect/>
          </a:stretch>
        </p:blipFill>
        <p:spPr>
          <a:xfrm>
            <a:off x="23739654" y="13324974"/>
            <a:ext cx="6906842" cy="906864"/>
          </a:xfrm>
          <a:prstGeom prst="rect">
            <a:avLst/>
          </a:prstGeom>
        </p:spPr>
      </p:pic>
      <p:sp>
        <p:nvSpPr>
          <p:cNvPr id="69" name="CuadroTexto 68">
            <a:extLst>
              <a:ext uri="{FF2B5EF4-FFF2-40B4-BE49-F238E27FC236}">
                <a16:creationId xmlns:a16="http://schemas.microsoft.com/office/drawing/2014/main" id="{99F7327C-3DA9-4D7D-88D8-17EC9F728846}"/>
              </a:ext>
            </a:extLst>
          </p:cNvPr>
          <p:cNvSpPr txBox="1"/>
          <p:nvPr/>
        </p:nvSpPr>
        <p:spPr>
          <a:xfrm>
            <a:off x="24228083" y="17582091"/>
            <a:ext cx="6100010" cy="369332"/>
          </a:xfrm>
          <a:prstGeom prst="rect">
            <a:avLst/>
          </a:prstGeom>
          <a:noFill/>
        </p:spPr>
        <p:txBody>
          <a:bodyPr wrap="square">
            <a:spAutoFit/>
          </a:bodyPr>
          <a:lstStyle/>
          <a:p>
            <a:pPr algn="ctr"/>
            <a:r>
              <a:rPr lang="en-IN" sz="1800" b="1" i="1" dirty="0"/>
              <a:t>96 (32%) </a:t>
            </a:r>
            <a:r>
              <a:rPr lang="en-IN" sz="1800" b="1" i="1" dirty="0" err="1"/>
              <a:t>muertes</a:t>
            </a:r>
            <a:r>
              <a:rPr lang="en-IN" sz="1800" b="1" i="1" dirty="0"/>
              <a:t> y 203 (68%) </a:t>
            </a:r>
            <a:r>
              <a:rPr lang="en-IN" sz="1800" b="1" i="1" dirty="0" err="1"/>
              <a:t>no_muerte</a:t>
            </a:r>
            <a:endParaRPr lang="en-IN" sz="1800" b="1" i="1" dirty="0"/>
          </a:p>
        </p:txBody>
      </p:sp>
      <p:sp>
        <p:nvSpPr>
          <p:cNvPr id="10" name="Rectángulo 9">
            <a:extLst>
              <a:ext uri="{FF2B5EF4-FFF2-40B4-BE49-F238E27FC236}">
                <a16:creationId xmlns:a16="http://schemas.microsoft.com/office/drawing/2014/main" id="{C9BF9ADB-B0B9-497C-823A-A7A2D5BB38B3}"/>
              </a:ext>
            </a:extLst>
          </p:cNvPr>
          <p:cNvSpPr/>
          <p:nvPr/>
        </p:nvSpPr>
        <p:spPr>
          <a:xfrm>
            <a:off x="23203631" y="18134768"/>
            <a:ext cx="8268546" cy="523220"/>
          </a:xfrm>
          <a:prstGeom prst="rect">
            <a:avLst/>
          </a:prstGeom>
          <a:noFill/>
        </p:spPr>
        <p:txBody>
          <a:bodyPr wrap="none" lIns="91440" tIns="45720" rIns="91440" bIns="45720">
            <a:spAutoFit/>
          </a:bodyPr>
          <a:lstStyle/>
          <a:p>
            <a:pPr algn="ctr"/>
            <a:r>
              <a:rPr lang="es-ES" sz="2800" b="1" dirty="0">
                <a:ln w="22225">
                  <a:solidFill>
                    <a:schemeClr val="accent2"/>
                  </a:solidFill>
                  <a:prstDash val="solid"/>
                </a:ln>
                <a:solidFill>
                  <a:schemeClr val="accent2">
                    <a:lumMod val="40000"/>
                    <a:lumOff val="60000"/>
                  </a:schemeClr>
                </a:solidFill>
              </a:rPr>
              <a:t>GRAFÍCACION DE CURVA DE SUPERVIVENCIA</a:t>
            </a:r>
          </a:p>
        </p:txBody>
      </p:sp>
      <p:graphicFrame>
        <p:nvGraphicFramePr>
          <p:cNvPr id="11" name="Diagrama 10">
            <a:extLst>
              <a:ext uri="{FF2B5EF4-FFF2-40B4-BE49-F238E27FC236}">
                <a16:creationId xmlns:a16="http://schemas.microsoft.com/office/drawing/2014/main" id="{7015D7D9-D89D-4CA2-A860-D2BB4A6672B8}"/>
              </a:ext>
            </a:extLst>
          </p:cNvPr>
          <p:cNvGraphicFramePr/>
          <p:nvPr>
            <p:extLst>
              <p:ext uri="{D42A27DB-BD31-4B8C-83A1-F6EECF244321}">
                <p14:modId xmlns:p14="http://schemas.microsoft.com/office/powerpoint/2010/main" val="2320612820"/>
              </p:ext>
            </p:extLst>
          </p:nvPr>
        </p:nvGraphicFramePr>
        <p:xfrm>
          <a:off x="24304004" y="9543745"/>
          <a:ext cx="5398467" cy="24727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55" name="Imagen 54">
            <a:extLst>
              <a:ext uri="{FF2B5EF4-FFF2-40B4-BE49-F238E27FC236}">
                <a16:creationId xmlns:a16="http://schemas.microsoft.com/office/drawing/2014/main" id="{F1883C9A-E4B6-4CE5-9B16-EC478ECF28C7}"/>
              </a:ext>
            </a:extLst>
          </p:cNvPr>
          <p:cNvPicPr>
            <a:picLocks noChangeAspect="1"/>
          </p:cNvPicPr>
          <p:nvPr/>
        </p:nvPicPr>
        <p:blipFill rotWithShape="1">
          <a:blip r:embed="rId20"/>
          <a:srcRect l="17786" t="24368" r="26822" b="23606"/>
          <a:stretch/>
        </p:blipFill>
        <p:spPr>
          <a:xfrm>
            <a:off x="16980834" y="22553413"/>
            <a:ext cx="4345532" cy="4152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Rectángulo 55">
            <a:extLst>
              <a:ext uri="{FF2B5EF4-FFF2-40B4-BE49-F238E27FC236}">
                <a16:creationId xmlns:a16="http://schemas.microsoft.com/office/drawing/2014/main" id="{0DF281B0-FC62-4B0A-9397-CEFC281F66F2}"/>
              </a:ext>
            </a:extLst>
          </p:cNvPr>
          <p:cNvSpPr/>
          <p:nvPr/>
        </p:nvSpPr>
        <p:spPr>
          <a:xfrm>
            <a:off x="24987284" y="24447489"/>
            <a:ext cx="4526175" cy="523220"/>
          </a:xfrm>
          <a:prstGeom prst="rect">
            <a:avLst/>
          </a:prstGeom>
          <a:noFill/>
        </p:spPr>
        <p:txBody>
          <a:bodyPr wrap="none" lIns="91440" tIns="45720" rIns="91440" bIns="45720">
            <a:spAutoFit/>
          </a:bodyPr>
          <a:lstStyle/>
          <a:p>
            <a:pPr algn="ctr"/>
            <a:r>
              <a:rPr lang="es-ES" sz="2800" b="1" dirty="0">
                <a:ln w="22225">
                  <a:solidFill>
                    <a:schemeClr val="accent2"/>
                  </a:solidFill>
                  <a:prstDash val="solid"/>
                </a:ln>
                <a:solidFill>
                  <a:schemeClr val="accent2">
                    <a:lumMod val="40000"/>
                    <a:lumOff val="60000"/>
                  </a:schemeClr>
                </a:solidFill>
              </a:rPr>
              <a:t>TEST DE CÓMPARACION</a:t>
            </a:r>
          </a:p>
        </p:txBody>
      </p:sp>
      <p:pic>
        <p:nvPicPr>
          <p:cNvPr id="61" name="Imagen 60">
            <a:extLst>
              <a:ext uri="{FF2B5EF4-FFF2-40B4-BE49-F238E27FC236}">
                <a16:creationId xmlns:a16="http://schemas.microsoft.com/office/drawing/2014/main" id="{B0CED8BF-0C3A-49D4-8058-FBCAB1282087}"/>
              </a:ext>
            </a:extLst>
          </p:cNvPr>
          <p:cNvPicPr/>
          <p:nvPr/>
        </p:nvPicPr>
        <p:blipFill>
          <a:blip r:embed="rId21"/>
          <a:stretch>
            <a:fillRect/>
          </a:stretch>
        </p:blipFill>
        <p:spPr>
          <a:xfrm>
            <a:off x="24221253" y="25227858"/>
            <a:ext cx="6345293" cy="810350"/>
          </a:xfrm>
          <a:prstGeom prst="rect">
            <a:avLst/>
          </a:prstGeom>
        </p:spPr>
      </p:pic>
      <p:sp>
        <p:nvSpPr>
          <p:cNvPr id="62" name="CuadroTexto 61">
            <a:extLst>
              <a:ext uri="{FF2B5EF4-FFF2-40B4-BE49-F238E27FC236}">
                <a16:creationId xmlns:a16="http://schemas.microsoft.com/office/drawing/2014/main" id="{F51698AF-9C98-42AB-B781-93685836AA88}"/>
              </a:ext>
            </a:extLst>
          </p:cNvPr>
          <p:cNvSpPr txBox="1"/>
          <p:nvPr/>
        </p:nvSpPr>
        <p:spPr>
          <a:xfrm>
            <a:off x="22927859" y="26290846"/>
            <a:ext cx="9360442" cy="830997"/>
          </a:xfrm>
          <a:prstGeom prst="rect">
            <a:avLst/>
          </a:prstGeom>
          <a:noFill/>
        </p:spPr>
        <p:txBody>
          <a:bodyPr wrap="square">
            <a:spAutoFit/>
          </a:bodyPr>
          <a:lstStyle/>
          <a:p>
            <a:r>
              <a:rPr lang="es-ES" sz="1600" dirty="0">
                <a:solidFill>
                  <a:srgbClr val="333333"/>
                </a:solidFill>
                <a:effectLst/>
                <a:ea typeface="Times New Roman" panose="02020603050405020304" pitchFamily="18" charset="0"/>
              </a:rPr>
              <a:t>Dadas dos o más curvas de supervivencia estas se pueden comparar a través de las funciones </a:t>
            </a:r>
            <a:r>
              <a:rPr lang="es-ES" sz="1600" dirty="0" err="1">
                <a:solidFill>
                  <a:srgbClr val="333333"/>
                </a:solidFill>
                <a:effectLst/>
                <a:ea typeface="Times New Roman" panose="02020603050405020304" pitchFamily="18" charset="0"/>
              </a:rPr>
              <a:t>hazard</a:t>
            </a:r>
            <a:r>
              <a:rPr lang="es-ES" sz="1600" dirty="0">
                <a:solidFill>
                  <a:srgbClr val="333333"/>
                </a:solidFill>
                <a:effectLst/>
                <a:ea typeface="Times New Roman" panose="02020603050405020304" pitchFamily="18" charset="0"/>
              </a:rPr>
              <a:t> asociadas a cada una de ellas </a:t>
            </a:r>
            <a:r>
              <a:rPr lang="es-ES" sz="1600" dirty="0">
                <a:solidFill>
                  <a:srgbClr val="333333"/>
                </a:solidFill>
                <a:effectLst/>
                <a:ea typeface="Calibri" panose="020F0502020204030204" pitchFamily="34" charset="0"/>
              </a:rPr>
              <a:t>La resolución de este contraste se basa en un test ji-cuadrado. Si </a:t>
            </a:r>
            <a:r>
              <a:rPr lang="es-ES" sz="1600" dirty="0">
                <a:solidFill>
                  <a:srgbClr val="333333"/>
                </a:solidFill>
                <a:ea typeface="Calibri" panose="020F0502020204030204" pitchFamily="34" charset="0"/>
              </a:rPr>
              <a:t>se rechaza la </a:t>
            </a:r>
            <a:r>
              <a:rPr lang="es-ES" sz="1600" dirty="0">
                <a:solidFill>
                  <a:srgbClr val="333333"/>
                </a:solidFill>
                <a:effectLst/>
                <a:ea typeface="Calibri" panose="020F0502020204030204" pitchFamily="34" charset="0"/>
              </a:rPr>
              <a:t> </a:t>
            </a:r>
            <a:r>
              <a:rPr lang="es-ES" sz="1600" dirty="0">
                <a:solidFill>
                  <a:srgbClr val="333333"/>
                </a:solidFill>
                <a:effectLst/>
                <a:ea typeface="Calibri" panose="020F0502020204030204" pitchFamily="34" charset="0"/>
                <a:cs typeface="Arial" panose="020B0604020202020204" pitchFamily="34" charset="0"/>
              </a:rPr>
              <a:t>H0</a:t>
            </a:r>
            <a:r>
              <a:rPr lang="es-ES" sz="1600" dirty="0">
                <a:solidFill>
                  <a:srgbClr val="333333"/>
                </a:solidFill>
                <a:effectLst/>
                <a:ea typeface="Calibri" panose="020F0502020204030204" pitchFamily="34" charset="0"/>
              </a:rPr>
              <a:t> </a:t>
            </a:r>
            <a:r>
              <a:rPr lang="es-ES" sz="1600" dirty="0">
                <a:solidFill>
                  <a:srgbClr val="333333"/>
                </a:solidFill>
                <a:ea typeface="Calibri" panose="020F0502020204030204" pitchFamily="34" charset="0"/>
              </a:rPr>
              <a:t>se concluye </a:t>
            </a:r>
            <a:r>
              <a:rPr lang="es-ES" sz="1600" dirty="0">
                <a:solidFill>
                  <a:srgbClr val="333333"/>
                </a:solidFill>
                <a:effectLst/>
                <a:ea typeface="Calibri" panose="020F0502020204030204" pitchFamily="34" charset="0"/>
              </a:rPr>
              <a:t>que existen al menos dos curvas de supervivencia distintas. </a:t>
            </a:r>
            <a:endParaRPr lang="es-ES" sz="1600" dirty="0"/>
          </a:p>
        </p:txBody>
      </p:sp>
      <p:pic>
        <p:nvPicPr>
          <p:cNvPr id="70" name="Imagen 69">
            <a:extLst>
              <a:ext uri="{FF2B5EF4-FFF2-40B4-BE49-F238E27FC236}">
                <a16:creationId xmlns:a16="http://schemas.microsoft.com/office/drawing/2014/main" id="{5BE976CE-8FF2-4856-A830-2B5DF47DF4F3}"/>
              </a:ext>
            </a:extLst>
          </p:cNvPr>
          <p:cNvPicPr/>
          <p:nvPr/>
        </p:nvPicPr>
        <p:blipFill>
          <a:blip r:embed="rId22"/>
          <a:stretch>
            <a:fillRect/>
          </a:stretch>
        </p:blipFill>
        <p:spPr>
          <a:xfrm>
            <a:off x="23223011" y="27756734"/>
            <a:ext cx="8229785" cy="3907180"/>
          </a:xfrm>
          <a:prstGeom prst="rect">
            <a:avLst/>
          </a:prstGeom>
        </p:spPr>
      </p:pic>
      <p:pic>
        <p:nvPicPr>
          <p:cNvPr id="73" name="Imagen 72">
            <a:extLst>
              <a:ext uri="{FF2B5EF4-FFF2-40B4-BE49-F238E27FC236}">
                <a16:creationId xmlns:a16="http://schemas.microsoft.com/office/drawing/2014/main" id="{D2BA6584-AFCE-48BC-BB80-995999E0C777}"/>
              </a:ext>
            </a:extLst>
          </p:cNvPr>
          <p:cNvPicPr/>
          <p:nvPr/>
        </p:nvPicPr>
        <p:blipFill>
          <a:blip r:embed="rId23"/>
          <a:stretch>
            <a:fillRect/>
          </a:stretch>
        </p:blipFill>
        <p:spPr>
          <a:xfrm>
            <a:off x="34126006" y="14218757"/>
            <a:ext cx="8698394" cy="31826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Imagen 13">
            <a:extLst>
              <a:ext uri="{FF2B5EF4-FFF2-40B4-BE49-F238E27FC236}">
                <a16:creationId xmlns:a16="http://schemas.microsoft.com/office/drawing/2014/main" id="{CE048B9C-D77A-4A0C-BF08-F0411AB18303}"/>
              </a:ext>
            </a:extLst>
          </p:cNvPr>
          <p:cNvPicPr>
            <a:picLocks noChangeAspect="1"/>
          </p:cNvPicPr>
          <p:nvPr/>
        </p:nvPicPr>
        <p:blipFill>
          <a:blip r:embed="rId24"/>
          <a:stretch>
            <a:fillRect/>
          </a:stretch>
        </p:blipFill>
        <p:spPr>
          <a:xfrm>
            <a:off x="36756664" y="7911145"/>
            <a:ext cx="3276600" cy="714375"/>
          </a:xfrm>
          <a:prstGeom prst="rect">
            <a:avLst/>
          </a:prstGeom>
        </p:spPr>
      </p:pic>
      <p:sp>
        <p:nvSpPr>
          <p:cNvPr id="15" name="Rectángulo 14">
            <a:extLst>
              <a:ext uri="{FF2B5EF4-FFF2-40B4-BE49-F238E27FC236}">
                <a16:creationId xmlns:a16="http://schemas.microsoft.com/office/drawing/2014/main" id="{BB1DB5D1-FD8C-425E-B426-E2C87CD6096A}"/>
              </a:ext>
            </a:extLst>
          </p:cNvPr>
          <p:cNvSpPr/>
          <p:nvPr/>
        </p:nvSpPr>
        <p:spPr>
          <a:xfrm>
            <a:off x="35402263" y="6944715"/>
            <a:ext cx="6145880" cy="923330"/>
          </a:xfrm>
          <a:prstGeom prst="rect">
            <a:avLst/>
          </a:prstGeom>
          <a:noFill/>
        </p:spPr>
        <p:txBody>
          <a:bodyPr wrap="squar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Puntos de corte</a:t>
            </a:r>
          </a:p>
        </p:txBody>
      </p:sp>
      <p:pic>
        <p:nvPicPr>
          <p:cNvPr id="5" name="Imagen 4">
            <a:extLst>
              <a:ext uri="{FF2B5EF4-FFF2-40B4-BE49-F238E27FC236}">
                <a16:creationId xmlns:a16="http://schemas.microsoft.com/office/drawing/2014/main" id="{4680D9DF-FC1A-4080-9486-ABE3BF8B8130}"/>
              </a:ext>
            </a:extLst>
          </p:cNvPr>
          <p:cNvPicPr>
            <a:picLocks noChangeAspect="1"/>
          </p:cNvPicPr>
          <p:nvPr/>
        </p:nvPicPr>
        <p:blipFill>
          <a:blip r:embed="rId25"/>
          <a:stretch>
            <a:fillRect/>
          </a:stretch>
        </p:blipFill>
        <p:spPr>
          <a:xfrm>
            <a:off x="34993601" y="20133358"/>
            <a:ext cx="6802726" cy="2479908"/>
          </a:xfrm>
          <a:prstGeom prst="rect">
            <a:avLst/>
          </a:prstGeom>
        </p:spPr>
      </p:pic>
      <p:sp>
        <p:nvSpPr>
          <p:cNvPr id="12" name="CuadroTexto 11">
            <a:extLst>
              <a:ext uri="{FF2B5EF4-FFF2-40B4-BE49-F238E27FC236}">
                <a16:creationId xmlns:a16="http://schemas.microsoft.com/office/drawing/2014/main" id="{5CFD6372-2DD2-4ED2-9CF0-E4A58C6195B8}"/>
              </a:ext>
            </a:extLst>
          </p:cNvPr>
          <p:cNvSpPr txBox="1"/>
          <p:nvPr/>
        </p:nvSpPr>
        <p:spPr>
          <a:xfrm>
            <a:off x="33821207" y="22994614"/>
            <a:ext cx="9357873" cy="3108543"/>
          </a:xfrm>
          <a:prstGeom prst="rect">
            <a:avLst/>
          </a:prstGeom>
          <a:noFill/>
        </p:spPr>
        <p:txBody>
          <a:bodyPr wrap="square" rtlCol="0">
            <a:spAutoFit/>
          </a:bodyPr>
          <a:lstStyle/>
          <a:p>
            <a:pPr algn="just"/>
            <a:r>
              <a:rPr lang="es-ES" sz="2800" dirty="0"/>
              <a:t>Se concluye que el mejor modelo para clasificar el evento fallecimiento o no fallecimiento es vecinos mas cercanos, ya que tiene el mayor  valor de exactitud, esto con las variables tiempo, fracción de eyección y creatinina, por lo cual se corroboran otros estudios[3] en los que estas variables eran influyentes en cuanto a insuficiencia cardiaca.</a:t>
            </a: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4485</TotalTime>
  <Words>622</Words>
  <Application>Microsoft Office PowerPoint</Application>
  <PresentationFormat>Personalizado</PresentationFormat>
  <Paragraphs>54</Paragraphs>
  <Slides>1</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vt:i4>
      </vt:variant>
    </vt:vector>
  </HeadingPairs>
  <TitlesOfParts>
    <vt:vector size="10" baseType="lpstr">
      <vt:lpstr>Times New Roman</vt:lpstr>
      <vt:lpstr>Helvetica Neue</vt:lpstr>
      <vt:lpstr>Arial</vt:lpstr>
      <vt:lpstr>Arial</vt:lpstr>
      <vt:lpstr>Calibri</vt:lpstr>
      <vt:lpstr>Domine</vt:lpstr>
      <vt:lpstr>Montserrat Extra Bold</vt:lpstr>
      <vt:lpstr>Open Sans</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mejia</cp:lastModifiedBy>
  <cp:revision>58</cp:revision>
  <dcterms:modified xsi:type="dcterms:W3CDTF">2022-03-20T23:47:23Z</dcterms:modified>
  <cp:category>science research poster</cp:category>
</cp:coreProperties>
</file>