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2013/10/3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2013/10/3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2013/10/3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java.sun.com/javase/6/docs/api/java/lang/String.html?is-external=true" TargetMode="External"/><Relationship Id="rId2" Type="http://schemas.openxmlformats.org/officeDocument/2006/relationships/hyperlink" Target="http://hadoop.apache.org/zookeeper/docs/r3.2.2/api/org/apache/zookeeper/ZooKeepe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java.sun.com/javase/6/docs/api/java/lang/String.html?is-external=true" TargetMode="External"/><Relationship Id="rId2" Type="http://schemas.openxmlformats.org/officeDocument/2006/relationships/hyperlink" Target="http://hadoop.apache.org/zookeeper/docs/r3.2.2/api/org/apache/zookeeper/ZooKeeper.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Zookeeper</a:t>
            </a:r>
            <a:r>
              <a:rPr lang="zh-CN" altLang="en-US" dirty="0" smtClean="0"/>
              <a:t>简介</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数据模型</a:t>
            </a:r>
            <a:endParaRPr lang="en-US" altLang="zh-CN" sz="2800" dirty="0" smtClean="0"/>
          </a:p>
          <a:p>
            <a:pPr>
              <a:buNone/>
            </a:pPr>
            <a:r>
              <a:rPr lang="en-US" altLang="zh-CN" sz="2400" dirty="0" smtClean="0"/>
              <a:t>4</a:t>
            </a:r>
            <a:r>
              <a:rPr lang="zh-CN" altLang="en-US" sz="2400" dirty="0" smtClean="0"/>
              <a:t>、</a:t>
            </a:r>
            <a:r>
              <a:rPr lang="en-US" altLang="zh-CN" sz="2400" dirty="0" smtClean="0"/>
              <a:t>znode </a:t>
            </a:r>
            <a:r>
              <a:rPr lang="zh-CN" altLang="en-US" sz="2400" dirty="0" smtClean="0"/>
              <a:t>可以是临时节点，一旦创建这个 </a:t>
            </a:r>
            <a:r>
              <a:rPr lang="en-US" altLang="zh-CN" sz="2400" dirty="0" smtClean="0"/>
              <a:t>znode </a:t>
            </a:r>
            <a:r>
              <a:rPr lang="zh-CN" altLang="en-US" sz="2400" dirty="0" smtClean="0"/>
              <a:t>的客户端与服务器失去联系，这个 </a:t>
            </a:r>
            <a:r>
              <a:rPr lang="en-US" altLang="zh-CN" sz="2400" dirty="0" smtClean="0"/>
              <a:t>znode </a:t>
            </a:r>
            <a:r>
              <a:rPr lang="zh-CN" altLang="en-US" sz="2400" dirty="0" smtClean="0"/>
              <a:t>也将自动删除，</a:t>
            </a:r>
            <a:r>
              <a:rPr lang="en-US" altLang="zh-CN" sz="2400" dirty="0" smtClean="0"/>
              <a:t>Zookeeper </a:t>
            </a:r>
            <a:r>
              <a:rPr lang="zh-CN" altLang="en-US" sz="2400" dirty="0" smtClean="0"/>
              <a:t>的客户端和服务器通信采用长连接方式，每个客户端和服务器通过心跳来保持连接，这个连接状态称为 </a:t>
            </a:r>
            <a:r>
              <a:rPr lang="en-US" altLang="zh-CN" sz="2400" dirty="0" smtClean="0"/>
              <a:t>session</a:t>
            </a:r>
            <a:r>
              <a:rPr lang="zh-CN" altLang="en-US" sz="2400" dirty="0" smtClean="0"/>
              <a:t>，如果 </a:t>
            </a:r>
            <a:r>
              <a:rPr lang="en-US" altLang="zh-CN" sz="2400" dirty="0" smtClean="0"/>
              <a:t>znode </a:t>
            </a:r>
            <a:r>
              <a:rPr lang="zh-CN" altLang="en-US" sz="2400" dirty="0" smtClean="0"/>
              <a:t>是临时节点，这个 </a:t>
            </a:r>
            <a:r>
              <a:rPr lang="en-US" altLang="zh-CN" sz="2400" dirty="0" smtClean="0"/>
              <a:t>session </a:t>
            </a:r>
            <a:r>
              <a:rPr lang="zh-CN" altLang="en-US" sz="2400" dirty="0" smtClean="0"/>
              <a:t>失效，</a:t>
            </a:r>
            <a:r>
              <a:rPr lang="en-US" altLang="zh-CN" sz="2400" dirty="0" smtClean="0"/>
              <a:t>znode </a:t>
            </a:r>
            <a:r>
              <a:rPr lang="zh-CN" altLang="en-US" sz="2400" dirty="0" smtClean="0"/>
              <a:t>也就删除了</a:t>
            </a:r>
          </a:p>
          <a:p>
            <a:pPr>
              <a:buNone/>
            </a:pPr>
            <a:r>
              <a:rPr lang="en-US" altLang="zh-CN" sz="2400" dirty="0" smtClean="0"/>
              <a:t>5</a:t>
            </a:r>
            <a:r>
              <a:rPr lang="zh-CN" altLang="en-US" sz="2400" dirty="0" smtClean="0"/>
              <a:t>、</a:t>
            </a:r>
            <a:r>
              <a:rPr lang="en-US" altLang="zh-CN" sz="2400" dirty="0" smtClean="0"/>
              <a:t>znode </a:t>
            </a:r>
            <a:r>
              <a:rPr lang="zh-CN" altLang="en-US" sz="2400" dirty="0" smtClean="0"/>
              <a:t>的目录名可以自动编号，如 </a:t>
            </a:r>
            <a:r>
              <a:rPr lang="en-US" altLang="zh-CN" sz="2400" dirty="0" smtClean="0"/>
              <a:t>App1 </a:t>
            </a:r>
            <a:r>
              <a:rPr lang="zh-CN" altLang="en-US" sz="2400" dirty="0" smtClean="0"/>
              <a:t>已经存在，再创建的话，将会自动命名为 </a:t>
            </a:r>
            <a:r>
              <a:rPr lang="en-US" altLang="zh-CN" sz="2400" dirty="0" smtClean="0"/>
              <a:t>App2</a:t>
            </a:r>
          </a:p>
          <a:p>
            <a:pPr>
              <a:buNone/>
            </a:pPr>
            <a:r>
              <a:rPr lang="en-US" altLang="zh-CN" sz="2400" dirty="0" smtClean="0"/>
              <a:t> </a:t>
            </a:r>
            <a:endParaRPr lang="zh-CN" altLang="en-US" sz="2400" dirty="0" smtClean="0"/>
          </a:p>
          <a:p>
            <a:pPr>
              <a:buNone/>
            </a:pPr>
            <a:r>
              <a:rPr lang="zh-CN" altLang="en-US" sz="2400" dirty="0" smtClean="0"/>
              <a:t> </a:t>
            </a:r>
          </a:p>
          <a:p>
            <a:pPr>
              <a:buNone/>
            </a:pPr>
            <a:endParaRPr lang="zh-CN" altLang="en-US" sz="2400" dirty="0" smtClean="0"/>
          </a:p>
          <a:p>
            <a:pPr>
              <a:buNone/>
            </a:pPr>
            <a:endParaRPr lang="en-US" altLang="zh-CN"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数据模型</a:t>
            </a:r>
            <a:endParaRPr lang="en-US" altLang="zh-CN" sz="2800" dirty="0" smtClean="0"/>
          </a:p>
          <a:p>
            <a:pPr>
              <a:buNone/>
            </a:pPr>
            <a:r>
              <a:rPr lang="en-US" altLang="zh-CN" sz="2400" dirty="0" smtClean="0"/>
              <a:t>6</a:t>
            </a:r>
            <a:r>
              <a:rPr lang="zh-CN" altLang="en-US" sz="2400" dirty="0" smtClean="0"/>
              <a:t>、 </a:t>
            </a:r>
            <a:r>
              <a:rPr lang="en-US" altLang="zh-CN" sz="2400" dirty="0" smtClean="0"/>
              <a:t>znode </a:t>
            </a:r>
            <a:r>
              <a:rPr lang="zh-CN" altLang="en-US" sz="2400" dirty="0" smtClean="0"/>
              <a:t>可以被监控，包括这个目录节点中存储的数据的修改，子节点目录的变化等，一旦变化可以通知设置监控的客户端，这个是 </a:t>
            </a:r>
            <a:r>
              <a:rPr lang="en-US" altLang="zh-CN" sz="2400" dirty="0" smtClean="0"/>
              <a:t>Zookeeper </a:t>
            </a:r>
            <a:r>
              <a:rPr lang="zh-CN" altLang="en-US" sz="2400" dirty="0" smtClean="0"/>
              <a:t>的核心特性，</a:t>
            </a:r>
            <a:r>
              <a:rPr lang="en-US" altLang="zh-CN" sz="2400" dirty="0" smtClean="0"/>
              <a:t>Zookeeper </a:t>
            </a:r>
            <a:r>
              <a:rPr lang="zh-CN" altLang="en-US" sz="2400" dirty="0" smtClean="0"/>
              <a:t>的很多功能都是基于这个特性实现的，后面在典型的应用场景中会有实例介绍</a:t>
            </a:r>
          </a:p>
          <a:p>
            <a:pPr>
              <a:buNone/>
            </a:pPr>
            <a:endParaRPr lang="zh-CN" altLang="en-US" sz="2400" dirty="0" smtClean="0"/>
          </a:p>
          <a:p>
            <a:pPr>
              <a:buNone/>
            </a:pPr>
            <a:r>
              <a:rPr lang="zh-CN" altLang="en-US" sz="2400" dirty="0" smtClean="0"/>
              <a:t> </a:t>
            </a:r>
          </a:p>
          <a:p>
            <a:pPr>
              <a:buNone/>
            </a:pPr>
            <a:endParaRPr lang="zh-CN" altLang="en-US" sz="2400" dirty="0" smtClean="0"/>
          </a:p>
          <a:p>
            <a:pPr>
              <a:buNone/>
            </a:pPr>
            <a:endParaRPr lang="en-US" altLang="zh-CN"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常用方法</a:t>
            </a:r>
            <a:endParaRPr lang="en-US" altLang="zh-CN" sz="2800" dirty="0" smtClean="0"/>
          </a:p>
          <a:p>
            <a:pPr>
              <a:buNone/>
            </a:pPr>
            <a:endParaRPr lang="zh-CN" altLang="en-US" sz="2400" dirty="0" smtClean="0"/>
          </a:p>
          <a:p>
            <a:pPr>
              <a:buNone/>
            </a:pPr>
            <a:r>
              <a:rPr lang="zh-CN" altLang="en-US" sz="2400" dirty="0" smtClean="0"/>
              <a:t> </a:t>
            </a:r>
          </a:p>
          <a:p>
            <a:pPr>
              <a:buNone/>
            </a:pPr>
            <a:endParaRPr lang="zh-CN" altLang="en-US" sz="2400" dirty="0" smtClean="0"/>
          </a:p>
          <a:p>
            <a:pPr>
              <a:buNone/>
            </a:pPr>
            <a:endParaRPr lang="en-US" altLang="zh-CN" sz="2400" dirty="0" smtClean="0"/>
          </a:p>
        </p:txBody>
      </p:sp>
      <p:pic>
        <p:nvPicPr>
          <p:cNvPr id="2050" name="Picture 2"/>
          <p:cNvPicPr>
            <a:picLocks noChangeAspect="1" noChangeArrowheads="1"/>
          </p:cNvPicPr>
          <p:nvPr/>
        </p:nvPicPr>
        <p:blipFill>
          <a:blip r:embed="rId2"/>
          <a:srcRect/>
          <a:stretch>
            <a:fillRect/>
          </a:stretch>
        </p:blipFill>
        <p:spPr bwMode="auto">
          <a:xfrm>
            <a:off x="0" y="2071678"/>
            <a:ext cx="9144000" cy="47863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常用方法</a:t>
            </a:r>
            <a:endParaRPr lang="en-US" altLang="zh-CN" sz="2800" dirty="0" smtClean="0"/>
          </a:p>
          <a:p>
            <a:pPr>
              <a:buNone/>
            </a:pPr>
            <a:endParaRPr lang="zh-CN" altLang="en-US" sz="2400" dirty="0" smtClean="0"/>
          </a:p>
          <a:p>
            <a:pPr>
              <a:buNone/>
            </a:pPr>
            <a:r>
              <a:rPr lang="zh-CN" altLang="en-US" sz="2400" dirty="0" smtClean="0"/>
              <a:t> </a:t>
            </a:r>
          </a:p>
          <a:p>
            <a:pPr>
              <a:buNone/>
            </a:pPr>
            <a:endParaRPr lang="zh-CN" altLang="en-US" sz="2400" dirty="0" smtClean="0"/>
          </a:p>
          <a:p>
            <a:pPr>
              <a:buNone/>
            </a:pPr>
            <a:endParaRPr lang="en-US" altLang="zh-CN" sz="2400" dirty="0" smtClean="0"/>
          </a:p>
        </p:txBody>
      </p:sp>
      <p:pic>
        <p:nvPicPr>
          <p:cNvPr id="3074" name="Picture 2"/>
          <p:cNvPicPr>
            <a:picLocks noChangeAspect="1" noChangeArrowheads="1"/>
          </p:cNvPicPr>
          <p:nvPr/>
        </p:nvPicPr>
        <p:blipFill>
          <a:blip r:embed="rId2"/>
          <a:srcRect/>
          <a:stretch>
            <a:fillRect/>
          </a:stretch>
        </p:blipFill>
        <p:spPr bwMode="auto">
          <a:xfrm>
            <a:off x="0" y="2071678"/>
            <a:ext cx="9144000" cy="47863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fontScale="92500"/>
          </a:bodyPr>
          <a:lstStyle/>
          <a:p>
            <a:r>
              <a:rPr lang="zh-CN" altLang="en-US" sz="2800" dirty="0" smtClean="0"/>
              <a:t>典型应用场景</a:t>
            </a:r>
            <a:endParaRPr lang="en-US" altLang="zh-CN" sz="2800" dirty="0" smtClean="0"/>
          </a:p>
          <a:p>
            <a:pPr>
              <a:buNone/>
            </a:pPr>
            <a:r>
              <a:rPr lang="en-US" altLang="zh-CN" sz="2400" dirty="0" smtClean="0"/>
              <a:t>		Zookeeper </a:t>
            </a:r>
            <a:r>
              <a:rPr lang="zh-CN" altLang="en-US" sz="2400" dirty="0" smtClean="0"/>
              <a:t>从设计模式角度来看，是一个基于观察者模式设计的分布式服务管理框架，它负责存储和管理大家都关心的数据，然后接受观察者的注册，一旦这些数据的状态发生 变化，</a:t>
            </a:r>
            <a:r>
              <a:rPr lang="en-US" altLang="zh-CN" sz="2400" dirty="0" smtClean="0"/>
              <a:t>Zookeeper </a:t>
            </a:r>
            <a:r>
              <a:rPr lang="zh-CN" altLang="en-US" sz="2400" dirty="0" smtClean="0"/>
              <a:t>就将负责通知已经在 </a:t>
            </a:r>
            <a:r>
              <a:rPr lang="en-US" altLang="zh-CN" sz="2400" dirty="0" smtClean="0"/>
              <a:t>Zookeeper </a:t>
            </a:r>
            <a:r>
              <a:rPr lang="zh-CN" altLang="en-US" sz="2400" dirty="0" smtClean="0"/>
              <a:t>上注册的那些观察者做出相应的反应，从而实现集群中类似 </a:t>
            </a:r>
            <a:r>
              <a:rPr lang="en-US" altLang="zh-CN" sz="2400" dirty="0" smtClean="0"/>
              <a:t>Master/Slave </a:t>
            </a:r>
            <a:r>
              <a:rPr lang="zh-CN" altLang="en-US" sz="2400" dirty="0" smtClean="0"/>
              <a:t>管理模式。</a:t>
            </a:r>
            <a:endParaRPr lang="en-US" altLang="zh-CN" sz="2400" dirty="0" smtClean="0"/>
          </a:p>
          <a:p>
            <a:pPr>
              <a:buFont typeface="Wingdings" pitchFamily="2" charset="2"/>
              <a:buChar char="Ø"/>
            </a:pPr>
            <a:r>
              <a:rPr lang="zh-CN" altLang="en-US" sz="2400" dirty="0" smtClean="0"/>
              <a:t>统一命名服务（</a:t>
            </a:r>
            <a:r>
              <a:rPr lang="en-US" sz="2400" dirty="0" smtClean="0"/>
              <a:t>Name Service）</a:t>
            </a:r>
          </a:p>
          <a:p>
            <a:pPr>
              <a:buFont typeface="Wingdings" pitchFamily="2" charset="2"/>
              <a:buChar char="Ø"/>
            </a:pPr>
            <a:r>
              <a:rPr lang="fr-FR" sz="2400" dirty="0" smtClean="0"/>
              <a:t>配置管理（Configuration Management）</a:t>
            </a:r>
            <a:endParaRPr lang="zh-CN" altLang="en-US" sz="2400" dirty="0" smtClean="0"/>
          </a:p>
          <a:p>
            <a:pPr>
              <a:buFont typeface="Wingdings" pitchFamily="2" charset="2"/>
              <a:buChar char="Ø"/>
            </a:pPr>
            <a:r>
              <a:rPr lang="en-US" sz="2400" dirty="0" err="1" smtClean="0"/>
              <a:t>集群管理（Group</a:t>
            </a:r>
            <a:r>
              <a:rPr lang="en-US" sz="2400" dirty="0" smtClean="0"/>
              <a:t> Membership）</a:t>
            </a:r>
            <a:endParaRPr lang="zh-CN" altLang="en-US" sz="2400" dirty="0" smtClean="0"/>
          </a:p>
          <a:p>
            <a:pPr>
              <a:buFont typeface="Wingdings" pitchFamily="2" charset="2"/>
              <a:buChar char="Ø"/>
            </a:pPr>
            <a:r>
              <a:rPr lang="zh-CN" altLang="en-US" sz="2400" dirty="0" smtClean="0"/>
              <a:t>共享锁（</a:t>
            </a:r>
            <a:r>
              <a:rPr lang="en-US" sz="2400" dirty="0" smtClean="0"/>
              <a:t>Locks）</a:t>
            </a:r>
            <a:endParaRPr lang="zh-CN" altLang="en-US" sz="2400" dirty="0" smtClean="0"/>
          </a:p>
          <a:p>
            <a:pPr>
              <a:buFont typeface="Wingdings" pitchFamily="2" charset="2"/>
              <a:buChar char="Ø"/>
            </a:pPr>
            <a:r>
              <a:rPr lang="zh-CN" altLang="en-US" sz="2400" dirty="0" smtClean="0"/>
              <a:t>队列管理</a:t>
            </a:r>
            <a:endParaRPr lang="en-US" altLang="zh-CN"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fontScale="92500" lnSpcReduction="10000"/>
          </a:bodyPr>
          <a:lstStyle/>
          <a:p>
            <a:pPr>
              <a:buFont typeface="Wingdings" pitchFamily="2" charset="2"/>
              <a:buChar char="Ø"/>
            </a:pPr>
            <a:r>
              <a:rPr lang="zh-CN" altLang="en-US" sz="2400" dirty="0" smtClean="0"/>
              <a:t>统一命名服务（</a:t>
            </a:r>
            <a:r>
              <a:rPr lang="en-US" sz="2400" dirty="0" smtClean="0"/>
              <a:t>Name Service）</a:t>
            </a:r>
          </a:p>
          <a:p>
            <a:r>
              <a:rPr lang="zh-CN" altLang="en-US" sz="2400" dirty="0" smtClean="0"/>
              <a:t>分布式应用中，通常需要有一套完整的命名规则，既能够产生唯一的名称又便于人识别和记住，通常情况下用树形的名称结构是一个理想的选择，树形的名称 结构是一个有层次的目录结构，既对人友好又不会重复。说到这里你可能想到了 </a:t>
            </a:r>
            <a:r>
              <a:rPr lang="en-US" altLang="zh-CN" sz="2400" dirty="0" smtClean="0"/>
              <a:t>JNDI</a:t>
            </a:r>
            <a:r>
              <a:rPr lang="zh-CN" altLang="en-US" sz="2400" dirty="0" smtClean="0"/>
              <a:t>，没错 </a:t>
            </a:r>
            <a:r>
              <a:rPr lang="en-US" altLang="zh-CN" sz="2400" dirty="0" smtClean="0"/>
              <a:t>Zookeeper </a:t>
            </a:r>
            <a:r>
              <a:rPr lang="zh-CN" altLang="en-US" sz="2400" dirty="0" smtClean="0"/>
              <a:t>的 </a:t>
            </a:r>
            <a:r>
              <a:rPr lang="en-US" altLang="zh-CN" sz="2400" dirty="0" smtClean="0"/>
              <a:t>Name Service </a:t>
            </a:r>
            <a:r>
              <a:rPr lang="zh-CN" altLang="en-US" sz="2400" dirty="0" smtClean="0"/>
              <a:t>与 </a:t>
            </a:r>
            <a:r>
              <a:rPr lang="en-US" altLang="zh-CN" sz="2400" dirty="0" smtClean="0"/>
              <a:t>JNDI </a:t>
            </a:r>
            <a:r>
              <a:rPr lang="zh-CN" altLang="en-US" sz="2400" dirty="0" smtClean="0"/>
              <a:t>能够完成的功能是差不多的，它们都是将有层次的目录结构关联到一定资源上，但是 </a:t>
            </a:r>
            <a:r>
              <a:rPr lang="en-US" altLang="zh-CN" sz="2400" dirty="0" smtClean="0"/>
              <a:t>Zookeeper </a:t>
            </a:r>
            <a:r>
              <a:rPr lang="zh-CN" altLang="en-US" sz="2400" dirty="0" smtClean="0"/>
              <a:t>的 </a:t>
            </a:r>
            <a:r>
              <a:rPr lang="en-US" altLang="zh-CN" sz="2400" dirty="0" smtClean="0"/>
              <a:t>Name Service </a:t>
            </a:r>
            <a:r>
              <a:rPr lang="zh-CN" altLang="en-US" sz="2400" dirty="0" smtClean="0"/>
              <a:t>更加是广泛意义上的关联，也许你并不需要将名称关联到特定资源上，你可能只需要一个不会重复名称，就像数据库中产生一个唯一的数字主键一样。</a:t>
            </a:r>
          </a:p>
          <a:p>
            <a:r>
              <a:rPr lang="en-US" altLang="zh-CN" sz="2400" dirty="0" smtClean="0"/>
              <a:t>Name Service </a:t>
            </a:r>
            <a:r>
              <a:rPr lang="zh-CN" altLang="en-US" sz="2400" dirty="0" smtClean="0"/>
              <a:t>已经是 </a:t>
            </a:r>
            <a:r>
              <a:rPr lang="en-US" altLang="zh-CN" sz="2400" dirty="0" smtClean="0"/>
              <a:t>Zookeeper </a:t>
            </a:r>
            <a:r>
              <a:rPr lang="zh-CN" altLang="en-US" sz="2400" dirty="0" smtClean="0"/>
              <a:t>内置的功能，你只要调用 </a:t>
            </a:r>
            <a:r>
              <a:rPr lang="en-US" altLang="zh-CN" sz="2400" dirty="0" smtClean="0"/>
              <a:t>Zookeeper </a:t>
            </a:r>
            <a:r>
              <a:rPr lang="zh-CN" altLang="en-US" sz="2400" dirty="0" smtClean="0"/>
              <a:t>的 </a:t>
            </a:r>
            <a:r>
              <a:rPr lang="en-US" altLang="zh-CN" sz="2400" dirty="0" smtClean="0"/>
              <a:t>API </a:t>
            </a:r>
            <a:r>
              <a:rPr lang="zh-CN" altLang="en-US" sz="2400" dirty="0" smtClean="0"/>
              <a:t>就能实现。如调用 </a:t>
            </a:r>
            <a:r>
              <a:rPr lang="en-US" altLang="zh-CN" sz="2400" dirty="0" smtClean="0"/>
              <a:t>create </a:t>
            </a:r>
            <a:r>
              <a:rPr lang="zh-CN" altLang="en-US" sz="2400" dirty="0" smtClean="0"/>
              <a:t>接口就可以很容易创建一个目录节点。</a:t>
            </a:r>
          </a:p>
          <a:p>
            <a:pPr>
              <a:buNone/>
            </a:pPr>
            <a:endParaRPr lang="en-US" altLang="zh-C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fr-FR" sz="2400" dirty="0" smtClean="0"/>
              <a:t>配置管理（Configuration Management）</a:t>
            </a:r>
          </a:p>
          <a:p>
            <a:pPr>
              <a:buNone/>
            </a:pPr>
            <a:r>
              <a:rPr lang="en-US" altLang="zh-CN" sz="2400" dirty="0" smtClean="0"/>
              <a:t>		</a:t>
            </a:r>
            <a:r>
              <a:rPr lang="zh-CN" altLang="en-US" sz="2400" dirty="0" smtClean="0"/>
              <a:t>配置的管理在分布式应用环境中很常见，例如同一个应用系统需要多台 </a:t>
            </a:r>
            <a:r>
              <a:rPr lang="en-US" altLang="zh-CN" sz="2400" dirty="0" smtClean="0"/>
              <a:t>PC Server </a:t>
            </a:r>
            <a:r>
              <a:rPr lang="zh-CN" altLang="en-US" sz="2400" dirty="0" smtClean="0"/>
              <a:t>运行，但是它们运行的应用系统的某些配置项是相同的，如果要修改这些相同的配置项，那么就必须同时修改每台运行这个应用系统的 </a:t>
            </a:r>
            <a:r>
              <a:rPr lang="en-US" altLang="zh-CN" sz="2400" dirty="0" smtClean="0"/>
              <a:t>PC Server</a:t>
            </a:r>
            <a:r>
              <a:rPr lang="zh-CN" altLang="en-US" sz="2400" dirty="0" smtClean="0"/>
              <a:t>，这样非常麻烦而且容易出错。像这样的配置信息完全可以交给 </a:t>
            </a:r>
            <a:r>
              <a:rPr lang="en-US" altLang="zh-CN" sz="2400" dirty="0" smtClean="0"/>
              <a:t>Zookeeper </a:t>
            </a:r>
            <a:r>
              <a:rPr lang="zh-CN" altLang="en-US" sz="2400" dirty="0" smtClean="0"/>
              <a:t>来管理，将配置信息保存在 </a:t>
            </a:r>
            <a:r>
              <a:rPr lang="en-US" altLang="zh-CN" sz="2400" dirty="0" smtClean="0"/>
              <a:t>Zookeeper </a:t>
            </a:r>
            <a:r>
              <a:rPr lang="zh-CN" altLang="en-US" sz="2400" dirty="0" smtClean="0"/>
              <a:t>的某个目录节点中，然后将所有需要修改的应用机器监控配置信息的状态，一旦配置信息发生变化，每台应用机器就会收到 </a:t>
            </a:r>
            <a:r>
              <a:rPr lang="en-US" altLang="zh-CN" sz="2400" dirty="0" smtClean="0"/>
              <a:t>Zookeeper </a:t>
            </a:r>
            <a:r>
              <a:rPr lang="zh-CN" altLang="en-US" sz="2400" dirty="0" smtClean="0"/>
              <a:t>的通知，然后从 </a:t>
            </a:r>
            <a:r>
              <a:rPr lang="en-US" altLang="zh-CN" sz="2400" dirty="0" smtClean="0"/>
              <a:t>Zookeeper </a:t>
            </a:r>
            <a:r>
              <a:rPr lang="zh-CN" altLang="en-US" sz="2400" dirty="0" smtClean="0"/>
              <a:t>获取新的配置信息应用到系统中。</a:t>
            </a:r>
          </a:p>
          <a:p>
            <a:pPr>
              <a:buNone/>
            </a:pPr>
            <a:endParaRPr lang="en-US" altLang="zh-CN"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fr-FR" sz="2400" dirty="0" smtClean="0"/>
              <a:t>配置管理（Configuration Management）</a:t>
            </a:r>
          </a:p>
          <a:p>
            <a:pPr>
              <a:buNone/>
            </a:pPr>
            <a:r>
              <a:rPr lang="en-US" altLang="zh-CN" sz="2400" dirty="0" smtClean="0"/>
              <a:t>		</a:t>
            </a:r>
            <a:endParaRPr lang="zh-CN" altLang="en-US" sz="2400" dirty="0" smtClean="0"/>
          </a:p>
          <a:p>
            <a:pPr>
              <a:buNone/>
            </a:pPr>
            <a:endParaRPr lang="en-US" altLang="zh-CN" sz="2400" dirty="0" smtClean="0"/>
          </a:p>
        </p:txBody>
      </p:sp>
      <p:pic>
        <p:nvPicPr>
          <p:cNvPr id="4098" name="Picture 2"/>
          <p:cNvPicPr>
            <a:picLocks noChangeAspect="1" noChangeArrowheads="1"/>
          </p:cNvPicPr>
          <p:nvPr/>
        </p:nvPicPr>
        <p:blipFill>
          <a:blip r:embed="rId2"/>
          <a:srcRect/>
          <a:stretch>
            <a:fillRect/>
          </a:stretch>
        </p:blipFill>
        <p:spPr bwMode="auto">
          <a:xfrm>
            <a:off x="0" y="2143116"/>
            <a:ext cx="9144000" cy="4714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en-US" sz="2400" dirty="0" smtClean="0"/>
              <a:t>集群管理（Group Membership）</a:t>
            </a:r>
            <a:r>
              <a:rPr lang="en-US" altLang="zh-CN" sz="2400" dirty="0" smtClean="0"/>
              <a:t>		</a:t>
            </a:r>
            <a:endParaRPr lang="zh-CN" altLang="en-US" sz="2400" dirty="0" smtClean="0"/>
          </a:p>
          <a:p>
            <a:r>
              <a:rPr lang="en-US" altLang="zh-CN" sz="2400" dirty="0" smtClean="0"/>
              <a:t>Zookeeper </a:t>
            </a:r>
            <a:r>
              <a:rPr lang="zh-CN" altLang="en-US" sz="2400" dirty="0" smtClean="0"/>
              <a:t>能够很容易的实现集群管理的功能，如有多台 </a:t>
            </a:r>
            <a:r>
              <a:rPr lang="en-US" altLang="zh-CN" sz="2400" dirty="0" smtClean="0"/>
              <a:t>Server </a:t>
            </a:r>
            <a:r>
              <a:rPr lang="zh-CN" altLang="en-US" sz="2400" dirty="0" smtClean="0"/>
              <a:t>组成一个服务集群，那么必须要一个“总管”知道当前集群中每台机器的服务状态，一旦有机器不能提供服务，集群中其它集群必须知道，从而做出调整重新分配服 务策略。同样当增加集群的服务能力时，就会增加一台或多台 </a:t>
            </a:r>
            <a:r>
              <a:rPr lang="en-US" altLang="zh-CN" sz="2400" dirty="0" smtClean="0"/>
              <a:t>Server</a:t>
            </a:r>
            <a:r>
              <a:rPr lang="zh-CN" altLang="en-US" sz="2400" dirty="0" smtClean="0"/>
              <a:t>，同样也必须让“总管”知道。</a:t>
            </a:r>
          </a:p>
          <a:p>
            <a:r>
              <a:rPr lang="en-US" altLang="zh-CN" sz="2400" dirty="0" smtClean="0"/>
              <a:t>Zookeeper </a:t>
            </a:r>
            <a:r>
              <a:rPr lang="zh-CN" altLang="en-US" sz="2400" dirty="0" smtClean="0"/>
              <a:t>不仅能够帮你维护当前的集群中机器的服务状态，而且能够帮你选出一个“总管”，让这个总管来管理集群，这就是 </a:t>
            </a:r>
            <a:r>
              <a:rPr lang="en-US" altLang="zh-CN" sz="2400" dirty="0" smtClean="0"/>
              <a:t>Zookeeper </a:t>
            </a:r>
            <a:r>
              <a:rPr lang="zh-CN" altLang="en-US" sz="2400" dirty="0" smtClean="0"/>
              <a:t>的另一个功能 </a:t>
            </a:r>
            <a:r>
              <a:rPr lang="en-US" altLang="zh-CN" sz="2400" dirty="0" smtClean="0"/>
              <a:t>Leader Election</a:t>
            </a:r>
            <a:r>
              <a:rPr lang="zh-CN" altLang="en-US" sz="2400" dirty="0" smtClean="0"/>
              <a:t>。</a:t>
            </a:r>
          </a:p>
          <a:p>
            <a:pPr>
              <a:buNone/>
            </a:pPr>
            <a:endParaRPr lang="en-US" altLang="zh-CN"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en-US" sz="2400" dirty="0" smtClean="0"/>
              <a:t>集群管理（Group Membership）</a:t>
            </a:r>
            <a:r>
              <a:rPr lang="en-US" altLang="zh-CN" sz="2400" dirty="0" smtClean="0"/>
              <a:t>--</a:t>
            </a:r>
            <a:r>
              <a:rPr lang="zh-CN" altLang="en-US" sz="2400" dirty="0" smtClean="0"/>
              <a:t>实现</a:t>
            </a:r>
            <a:r>
              <a:rPr lang="en-US" altLang="zh-CN" sz="2400" dirty="0" smtClean="0"/>
              <a:t>		</a:t>
            </a:r>
            <a:endParaRPr lang="zh-CN" altLang="en-US" sz="2400" dirty="0" smtClean="0"/>
          </a:p>
          <a:p>
            <a:r>
              <a:rPr lang="zh-CN" altLang="en-US" sz="2400" dirty="0" smtClean="0"/>
              <a:t>它们的实现方式都是在 </a:t>
            </a:r>
            <a:r>
              <a:rPr lang="en-US" sz="2400" dirty="0" smtClean="0"/>
              <a:t>Zookeeper </a:t>
            </a:r>
            <a:r>
              <a:rPr lang="zh-CN" altLang="en-US" sz="2400" dirty="0" smtClean="0"/>
              <a:t>上创建一个 </a:t>
            </a:r>
            <a:r>
              <a:rPr lang="en-US" sz="2400" dirty="0" smtClean="0"/>
              <a:t>EPHEMERAL </a:t>
            </a:r>
            <a:r>
              <a:rPr lang="zh-CN" altLang="en-US" sz="2400" dirty="0" smtClean="0"/>
              <a:t>类型的目录节点，然后每个 </a:t>
            </a:r>
            <a:r>
              <a:rPr lang="en-US" sz="2400" dirty="0" smtClean="0"/>
              <a:t>Server </a:t>
            </a:r>
            <a:r>
              <a:rPr lang="zh-CN" altLang="en-US" sz="2400" dirty="0" smtClean="0"/>
              <a:t>在它们创建目录节点的父目录节点上调用 </a:t>
            </a:r>
            <a:r>
              <a:rPr lang="en-US" sz="2400" dirty="0" err="1" smtClean="0">
                <a:hlinkClick r:id="rId2"/>
              </a:rPr>
              <a:t>getChildren</a:t>
            </a:r>
            <a:r>
              <a:rPr lang="en-US" sz="2400" dirty="0" smtClean="0"/>
              <a:t>(</a:t>
            </a:r>
            <a:r>
              <a:rPr lang="en-US" sz="2400" dirty="0" smtClean="0">
                <a:hlinkClick r:id="rId3"/>
              </a:rPr>
              <a:t>String</a:t>
            </a:r>
            <a:r>
              <a:rPr lang="en-US" sz="2400" dirty="0" smtClean="0"/>
              <a:t> path, </a:t>
            </a:r>
            <a:r>
              <a:rPr lang="en-US" sz="2400" dirty="0" err="1" smtClean="0"/>
              <a:t>boolean</a:t>
            </a:r>
            <a:r>
              <a:rPr lang="en-US" sz="2400" dirty="0" smtClean="0"/>
              <a:t> watch) </a:t>
            </a:r>
            <a:r>
              <a:rPr lang="zh-CN" altLang="en-US" sz="2400" dirty="0" smtClean="0"/>
              <a:t>方法并设置 </a:t>
            </a:r>
            <a:r>
              <a:rPr lang="en-US" sz="2400" dirty="0" smtClean="0"/>
              <a:t>watch </a:t>
            </a:r>
            <a:r>
              <a:rPr lang="zh-CN" altLang="en-US" sz="2400" dirty="0" smtClean="0"/>
              <a:t>为 </a:t>
            </a:r>
            <a:r>
              <a:rPr lang="en-US" sz="2400" dirty="0" smtClean="0"/>
              <a:t>true，</a:t>
            </a:r>
            <a:r>
              <a:rPr lang="zh-CN" altLang="en-US" sz="2400" dirty="0" smtClean="0"/>
              <a:t>由于是 </a:t>
            </a:r>
            <a:r>
              <a:rPr lang="en-US" sz="2400" dirty="0" smtClean="0"/>
              <a:t>EPHEMERAL </a:t>
            </a:r>
            <a:r>
              <a:rPr lang="zh-CN" altLang="en-US" sz="2400" dirty="0" smtClean="0"/>
              <a:t>目录节点，当创建它的 </a:t>
            </a:r>
            <a:r>
              <a:rPr lang="en-US" sz="2400" dirty="0" smtClean="0"/>
              <a:t>Server </a:t>
            </a:r>
            <a:r>
              <a:rPr lang="zh-CN" altLang="en-US" sz="2400" dirty="0" smtClean="0"/>
              <a:t>死去，这个目录节点也随之被删除，所以 </a:t>
            </a:r>
            <a:r>
              <a:rPr lang="en-US" sz="2400" dirty="0" smtClean="0"/>
              <a:t>Children </a:t>
            </a:r>
            <a:r>
              <a:rPr lang="zh-CN" altLang="en-US" sz="2400" dirty="0" smtClean="0"/>
              <a:t>将会变化，这时 </a:t>
            </a:r>
            <a:r>
              <a:rPr lang="en-US" sz="2400" dirty="0" err="1" smtClean="0">
                <a:hlinkClick r:id="rId2"/>
              </a:rPr>
              <a:t>getChildren</a:t>
            </a:r>
            <a:r>
              <a:rPr lang="zh-CN" altLang="en-US" sz="2400" dirty="0" smtClean="0"/>
              <a:t>上的 </a:t>
            </a:r>
            <a:r>
              <a:rPr lang="en-US" sz="2400" dirty="0" smtClean="0"/>
              <a:t>Watch </a:t>
            </a:r>
            <a:r>
              <a:rPr lang="zh-CN" altLang="en-US" sz="2400" dirty="0" smtClean="0"/>
              <a:t>将会被调用，所以其它 </a:t>
            </a:r>
            <a:r>
              <a:rPr lang="en-US" sz="2400" dirty="0" smtClean="0"/>
              <a:t>Server </a:t>
            </a:r>
            <a:r>
              <a:rPr lang="zh-CN" altLang="en-US" sz="2400" dirty="0" smtClean="0"/>
              <a:t>就知道已经有某台 </a:t>
            </a:r>
            <a:r>
              <a:rPr lang="en-US" sz="2400" dirty="0" smtClean="0"/>
              <a:t>Server </a:t>
            </a:r>
            <a:r>
              <a:rPr lang="zh-CN" altLang="en-US" sz="2400" dirty="0" smtClean="0"/>
              <a:t>死去了。新增 </a:t>
            </a:r>
            <a:r>
              <a:rPr lang="en-US" sz="2400" dirty="0" smtClean="0"/>
              <a:t>Server </a:t>
            </a:r>
            <a:r>
              <a:rPr lang="zh-CN" altLang="en-US" sz="2400" dirty="0" smtClean="0"/>
              <a:t>也是同样的原理。</a:t>
            </a:r>
            <a:endParaRPr lang="en-US" altLang="zh-CN"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什么是</a:t>
            </a:r>
            <a:r>
              <a:rPr lang="en-US" altLang="zh-CN" sz="2400" dirty="0" smtClean="0"/>
              <a:t>Zookeeper</a:t>
            </a:r>
          </a:p>
          <a:p>
            <a:r>
              <a:rPr lang="zh-CN" altLang="en-US" sz="2400" dirty="0" smtClean="0"/>
              <a:t>设计目标</a:t>
            </a:r>
            <a:endParaRPr lang="en-US" altLang="zh-CN" sz="2400" dirty="0" smtClean="0"/>
          </a:p>
          <a:p>
            <a:r>
              <a:rPr lang="en-US" altLang="zh-CN" sz="2400" dirty="0" smtClean="0"/>
              <a:t>Zookeeper server</a:t>
            </a:r>
            <a:r>
              <a:rPr lang="zh-CN" altLang="en-US" sz="2400" dirty="0" smtClean="0"/>
              <a:t>组成</a:t>
            </a:r>
            <a:endParaRPr lang="en-US" altLang="zh-CN" sz="2400" dirty="0" smtClean="0"/>
          </a:p>
          <a:p>
            <a:r>
              <a:rPr lang="zh-CN" altLang="en-US" sz="2400" dirty="0" smtClean="0"/>
              <a:t>数据模型</a:t>
            </a:r>
            <a:endParaRPr lang="en-US" altLang="zh-CN" sz="2400" dirty="0" smtClean="0"/>
          </a:p>
          <a:p>
            <a:r>
              <a:rPr lang="zh-CN" altLang="en-US" sz="2400" dirty="0" smtClean="0"/>
              <a:t>常用方法</a:t>
            </a:r>
            <a:endParaRPr lang="en-US" altLang="zh-CN" sz="2400" dirty="0" smtClean="0"/>
          </a:p>
          <a:p>
            <a:r>
              <a:rPr lang="zh-CN" altLang="en-US" sz="2400" dirty="0" smtClean="0"/>
              <a:t>典型应用场景</a:t>
            </a:r>
            <a:endParaRPr lang="en-US" altLang="zh-CN" sz="2400" dirty="0" smtClean="0"/>
          </a:p>
          <a:p>
            <a:r>
              <a:rPr lang="zh-CN" altLang="en-US" sz="2400" dirty="0" smtClean="0"/>
              <a:t>指令汇总</a:t>
            </a: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lnSpcReduction="10000"/>
          </a:bodyPr>
          <a:lstStyle/>
          <a:p>
            <a:pPr>
              <a:buFont typeface="Wingdings" pitchFamily="2" charset="2"/>
              <a:buChar char="Ø"/>
            </a:pPr>
            <a:r>
              <a:rPr lang="en-US" sz="2400" dirty="0" smtClean="0"/>
              <a:t>集群管理（Group Membership）</a:t>
            </a:r>
            <a:r>
              <a:rPr lang="en-US" altLang="zh-CN" sz="2400" dirty="0" smtClean="0"/>
              <a:t>--</a:t>
            </a:r>
            <a:r>
              <a:rPr lang="zh-CN" altLang="en-US" sz="2400" dirty="0" smtClean="0"/>
              <a:t>实现</a:t>
            </a:r>
            <a:r>
              <a:rPr lang="en-US" altLang="zh-CN" sz="2400" dirty="0" smtClean="0"/>
              <a:t>		</a:t>
            </a:r>
            <a:endParaRPr lang="zh-CN" altLang="en-US" sz="2400" dirty="0" smtClean="0"/>
          </a:p>
          <a:p>
            <a:r>
              <a:rPr lang="en-US" altLang="zh-CN" sz="2400" dirty="0" smtClean="0"/>
              <a:t>Zookeeper </a:t>
            </a:r>
            <a:r>
              <a:rPr lang="zh-CN" altLang="en-US" sz="2400" dirty="0" smtClean="0"/>
              <a:t>如何实现 </a:t>
            </a:r>
            <a:r>
              <a:rPr lang="en-US" altLang="zh-CN" sz="2400" dirty="0" smtClean="0"/>
              <a:t>Leader Election</a:t>
            </a:r>
            <a:r>
              <a:rPr lang="zh-CN" altLang="en-US" sz="2400" dirty="0" smtClean="0"/>
              <a:t>，也就是选出一个 </a:t>
            </a:r>
            <a:r>
              <a:rPr lang="en-US" altLang="zh-CN" sz="2400" dirty="0" smtClean="0"/>
              <a:t>Master Server</a:t>
            </a:r>
            <a:r>
              <a:rPr lang="zh-CN" altLang="en-US" sz="2400" dirty="0" smtClean="0"/>
              <a:t>。和前面的一样每台 </a:t>
            </a:r>
            <a:r>
              <a:rPr lang="en-US" altLang="zh-CN" sz="2400" dirty="0" smtClean="0"/>
              <a:t>Server </a:t>
            </a:r>
            <a:r>
              <a:rPr lang="zh-CN" altLang="en-US" sz="2400" dirty="0" smtClean="0"/>
              <a:t>创建一个 </a:t>
            </a:r>
            <a:r>
              <a:rPr lang="en-US" altLang="zh-CN" sz="2400" dirty="0" smtClean="0"/>
              <a:t>EPHEMERAL </a:t>
            </a:r>
            <a:r>
              <a:rPr lang="zh-CN" altLang="en-US" sz="2400" dirty="0" smtClean="0"/>
              <a:t>目录节点，不同的是它还是一个 </a:t>
            </a:r>
            <a:r>
              <a:rPr lang="en-US" altLang="zh-CN" sz="2400" dirty="0" smtClean="0"/>
              <a:t>SEQUENTIAL </a:t>
            </a:r>
            <a:r>
              <a:rPr lang="zh-CN" altLang="en-US" sz="2400" dirty="0" smtClean="0"/>
              <a:t>目录节点，所以它是个 </a:t>
            </a:r>
            <a:r>
              <a:rPr lang="en-US" altLang="zh-CN" sz="2400" dirty="0" smtClean="0"/>
              <a:t>EPHEMERAL_SEQUENTIAL </a:t>
            </a:r>
            <a:r>
              <a:rPr lang="zh-CN" altLang="en-US" sz="2400" dirty="0" smtClean="0"/>
              <a:t>目录节点。之所以它是 </a:t>
            </a:r>
            <a:r>
              <a:rPr lang="en-US" altLang="zh-CN" sz="2400" dirty="0" smtClean="0"/>
              <a:t>EPHEMERAL_SEQUENTIAL </a:t>
            </a:r>
            <a:r>
              <a:rPr lang="zh-CN" altLang="en-US" sz="2400" dirty="0" smtClean="0"/>
              <a:t>目录节点，是因为我们可以给每台 </a:t>
            </a:r>
            <a:r>
              <a:rPr lang="en-US" altLang="zh-CN" sz="2400" dirty="0" smtClean="0"/>
              <a:t>Server </a:t>
            </a:r>
            <a:r>
              <a:rPr lang="zh-CN" altLang="en-US" sz="2400" dirty="0" smtClean="0"/>
              <a:t>编号，我们可以选择当前是最小编号的 </a:t>
            </a:r>
            <a:r>
              <a:rPr lang="en-US" altLang="zh-CN" sz="2400" dirty="0" smtClean="0"/>
              <a:t>Server </a:t>
            </a:r>
            <a:r>
              <a:rPr lang="zh-CN" altLang="en-US" sz="2400" dirty="0" smtClean="0"/>
              <a:t>为 </a:t>
            </a:r>
            <a:r>
              <a:rPr lang="en-US" altLang="zh-CN" sz="2400" dirty="0" smtClean="0"/>
              <a:t>Master</a:t>
            </a:r>
            <a:r>
              <a:rPr lang="zh-CN" altLang="en-US" sz="2400" dirty="0" smtClean="0"/>
              <a:t>，假如这个最小编号的 </a:t>
            </a:r>
            <a:r>
              <a:rPr lang="en-US" altLang="zh-CN" sz="2400" dirty="0" smtClean="0"/>
              <a:t>Server </a:t>
            </a:r>
            <a:r>
              <a:rPr lang="zh-CN" altLang="en-US" sz="2400" dirty="0" smtClean="0"/>
              <a:t>死去，由于是 </a:t>
            </a:r>
            <a:r>
              <a:rPr lang="en-US" altLang="zh-CN" sz="2400" dirty="0" smtClean="0"/>
              <a:t>EPHEMERAL </a:t>
            </a:r>
            <a:r>
              <a:rPr lang="zh-CN" altLang="en-US" sz="2400" dirty="0" smtClean="0"/>
              <a:t>节点，死去的 </a:t>
            </a:r>
            <a:r>
              <a:rPr lang="en-US" altLang="zh-CN" sz="2400" dirty="0" smtClean="0"/>
              <a:t>Server </a:t>
            </a:r>
            <a:r>
              <a:rPr lang="zh-CN" altLang="en-US" sz="2400" dirty="0" smtClean="0"/>
              <a:t>对应的节点也被删除，所以当前的节点列表中又出现一个最小编号的节点，我们就选择这个节点为当前 </a:t>
            </a:r>
            <a:r>
              <a:rPr lang="en-US" altLang="zh-CN" sz="2400" dirty="0" smtClean="0"/>
              <a:t>Master</a:t>
            </a:r>
            <a:r>
              <a:rPr lang="zh-CN" altLang="en-US" sz="2400" dirty="0" smtClean="0"/>
              <a:t>。这样就实现了动态选择 </a:t>
            </a:r>
            <a:r>
              <a:rPr lang="en-US" altLang="zh-CN" sz="2400" dirty="0" smtClean="0"/>
              <a:t>Master</a:t>
            </a:r>
            <a:r>
              <a:rPr lang="zh-CN" altLang="en-US" sz="2400" dirty="0" smtClean="0"/>
              <a:t>，避免了传统意义上单 </a:t>
            </a:r>
            <a:r>
              <a:rPr lang="en-US" altLang="zh-CN" sz="2400" dirty="0" smtClean="0"/>
              <a:t>Master </a:t>
            </a:r>
            <a:r>
              <a:rPr lang="zh-CN" altLang="en-US" sz="2400" dirty="0" smtClean="0"/>
              <a:t>容易出现单点故障的问题。</a:t>
            </a:r>
            <a:endParaRPr lang="en-US" altLang="zh-CN"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en-US" sz="2400" dirty="0" smtClean="0"/>
              <a:t>集群管理（Group Membership）</a:t>
            </a:r>
            <a:r>
              <a:rPr lang="en-US" altLang="zh-CN" sz="2400" dirty="0" smtClean="0"/>
              <a:t>--</a:t>
            </a:r>
            <a:r>
              <a:rPr lang="zh-CN" altLang="en-US" sz="2400" dirty="0" smtClean="0"/>
              <a:t>实现</a:t>
            </a:r>
            <a:r>
              <a:rPr lang="en-US" altLang="zh-CN" sz="2400" dirty="0" smtClean="0"/>
              <a:t>		</a:t>
            </a:r>
            <a:endParaRPr lang="zh-CN" altLang="en-US" sz="2400" dirty="0" smtClean="0"/>
          </a:p>
        </p:txBody>
      </p:sp>
      <p:pic>
        <p:nvPicPr>
          <p:cNvPr id="6146" name="Picture 2"/>
          <p:cNvPicPr>
            <a:picLocks noChangeAspect="1" noChangeArrowheads="1"/>
          </p:cNvPicPr>
          <p:nvPr/>
        </p:nvPicPr>
        <p:blipFill>
          <a:blip r:embed="rId2"/>
          <a:srcRect/>
          <a:stretch>
            <a:fillRect/>
          </a:stretch>
        </p:blipFill>
        <p:spPr bwMode="auto">
          <a:xfrm>
            <a:off x="0" y="2143116"/>
            <a:ext cx="9144000" cy="4714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en-US" sz="2400" dirty="0" smtClean="0"/>
              <a:t>集群管理（Group Membership）</a:t>
            </a:r>
            <a:r>
              <a:rPr lang="en-US" altLang="zh-CN" sz="2400" dirty="0" smtClean="0"/>
              <a:t>--</a:t>
            </a:r>
            <a:r>
              <a:rPr lang="zh-CN" altLang="en-US" sz="2400" dirty="0" smtClean="0"/>
              <a:t>实现</a:t>
            </a:r>
            <a:endParaRPr lang="en-US" altLang="zh-CN" sz="2400" dirty="0" smtClean="0"/>
          </a:p>
          <a:p>
            <a:pPr>
              <a:buNone/>
            </a:pPr>
            <a:r>
              <a:rPr lang="en-US" sz="2000" dirty="0" smtClean="0"/>
              <a:t>Leader Election </a:t>
            </a:r>
            <a:r>
              <a:rPr lang="zh-CN" altLang="en-US" sz="2000" dirty="0" smtClean="0"/>
              <a:t>关键代码</a:t>
            </a:r>
            <a:r>
              <a:rPr lang="en-US" altLang="zh-CN" sz="2400" dirty="0" smtClean="0"/>
              <a:t>		</a:t>
            </a:r>
            <a:endParaRPr lang="zh-CN" altLang="en-US" sz="2400" dirty="0" smtClean="0"/>
          </a:p>
        </p:txBody>
      </p:sp>
      <p:pic>
        <p:nvPicPr>
          <p:cNvPr id="7170" name="Picture 2"/>
          <p:cNvPicPr>
            <a:picLocks noChangeAspect="1" noChangeArrowheads="1"/>
          </p:cNvPicPr>
          <p:nvPr/>
        </p:nvPicPr>
        <p:blipFill>
          <a:blip r:embed="rId2"/>
          <a:srcRect/>
          <a:stretch>
            <a:fillRect/>
          </a:stretch>
        </p:blipFill>
        <p:spPr bwMode="auto">
          <a:xfrm>
            <a:off x="0" y="2500306"/>
            <a:ext cx="9144000" cy="4357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lnSpcReduction="10000"/>
          </a:bodyPr>
          <a:lstStyle/>
          <a:p>
            <a:pPr>
              <a:buFont typeface="Wingdings" pitchFamily="2" charset="2"/>
              <a:buChar char="Ø"/>
            </a:pPr>
            <a:r>
              <a:rPr lang="zh-CN" altLang="en-US" sz="2400" dirty="0" smtClean="0"/>
              <a:t>共享锁（</a:t>
            </a:r>
            <a:r>
              <a:rPr lang="en-US" sz="2400" dirty="0" smtClean="0"/>
              <a:t>Locks）</a:t>
            </a:r>
          </a:p>
          <a:p>
            <a:pPr>
              <a:buNone/>
            </a:pPr>
            <a:r>
              <a:rPr lang="en-US" altLang="zh-CN" sz="2400" dirty="0" smtClean="0"/>
              <a:t>		</a:t>
            </a:r>
            <a:r>
              <a:rPr lang="zh-CN" altLang="en-US" sz="2400" dirty="0" smtClean="0"/>
              <a:t>共享锁在同一个进程中很容易实现，但是在跨进程或者在不同 </a:t>
            </a:r>
            <a:r>
              <a:rPr lang="en-US" altLang="zh-CN" sz="2400" dirty="0" smtClean="0"/>
              <a:t>Server </a:t>
            </a:r>
            <a:r>
              <a:rPr lang="zh-CN" altLang="en-US" sz="2400" dirty="0" smtClean="0"/>
              <a:t>之间就不好实现了。</a:t>
            </a:r>
            <a:r>
              <a:rPr lang="en-US" altLang="zh-CN" sz="2400" dirty="0" smtClean="0"/>
              <a:t>Zookeeper </a:t>
            </a:r>
            <a:r>
              <a:rPr lang="zh-CN" altLang="en-US" sz="2400" dirty="0" smtClean="0"/>
              <a:t>却很容易实现这个功能，实现方式也是需要获得锁的 </a:t>
            </a:r>
            <a:r>
              <a:rPr lang="en-US" altLang="zh-CN" sz="2400" dirty="0" smtClean="0"/>
              <a:t>Server </a:t>
            </a:r>
            <a:r>
              <a:rPr lang="zh-CN" altLang="en-US" sz="2400" dirty="0" smtClean="0"/>
              <a:t>创建一个 </a:t>
            </a:r>
            <a:r>
              <a:rPr lang="en-US" altLang="zh-CN" sz="2400" dirty="0" smtClean="0"/>
              <a:t>EPHEMERAL_SEQUENTIAL </a:t>
            </a:r>
            <a:r>
              <a:rPr lang="zh-CN" altLang="en-US" sz="2400" dirty="0" smtClean="0"/>
              <a:t>目录节点，然后调用 </a:t>
            </a:r>
            <a:r>
              <a:rPr lang="en-US" altLang="zh-CN" sz="2400" dirty="0" err="1" smtClean="0">
                <a:hlinkClick r:id="rId2"/>
              </a:rPr>
              <a:t>getChildren</a:t>
            </a:r>
            <a:r>
              <a:rPr lang="zh-CN" altLang="en-US" sz="2400" dirty="0" smtClean="0"/>
              <a:t>方法获取当前的目录节点列表中最小的目录节点是不是就是自己创建的目录节点，如果正是自己创建的，那么它就获得了这个锁，如果不是那么它就调用 </a:t>
            </a:r>
            <a:r>
              <a:rPr lang="en-US" altLang="zh-CN" sz="2400" dirty="0" smtClean="0">
                <a:hlinkClick r:id="rId2"/>
              </a:rPr>
              <a:t>exists</a:t>
            </a:r>
            <a:r>
              <a:rPr lang="en-US" altLang="zh-CN" sz="2400" dirty="0" smtClean="0"/>
              <a:t>(</a:t>
            </a:r>
            <a:r>
              <a:rPr lang="en-US" altLang="zh-CN" sz="2400" dirty="0" smtClean="0">
                <a:hlinkClick r:id="rId3"/>
              </a:rPr>
              <a:t>String</a:t>
            </a:r>
            <a:r>
              <a:rPr lang="zh-CN" altLang="en-US" sz="2400" dirty="0" smtClean="0"/>
              <a:t> </a:t>
            </a:r>
            <a:r>
              <a:rPr lang="en-US" altLang="zh-CN" sz="2400" dirty="0" smtClean="0"/>
              <a:t>path, </a:t>
            </a:r>
            <a:r>
              <a:rPr lang="en-US" altLang="zh-CN" sz="2400" dirty="0" err="1" smtClean="0"/>
              <a:t>boolean</a:t>
            </a:r>
            <a:r>
              <a:rPr lang="en-US" altLang="zh-CN" sz="2400" dirty="0" smtClean="0"/>
              <a:t> watch) </a:t>
            </a:r>
            <a:r>
              <a:rPr lang="zh-CN" altLang="en-US" sz="2400" dirty="0" smtClean="0"/>
              <a:t>方法并监控 </a:t>
            </a:r>
            <a:r>
              <a:rPr lang="en-US" altLang="zh-CN" sz="2400" dirty="0" smtClean="0"/>
              <a:t>Zookeeper </a:t>
            </a:r>
            <a:r>
              <a:rPr lang="zh-CN" altLang="en-US" sz="2400" dirty="0" smtClean="0"/>
              <a:t>上目录节点列表的变化，一直到自己创建的节点是列表中最小编号的目录节点，从而获得锁，释放锁很简单，只要删除前面它自己所创建的目录节点就行了。</a:t>
            </a:r>
            <a:r>
              <a:rPr lang="en-US" altLang="zh-CN" sz="2400" dirty="0" smtClean="0"/>
              <a:t>		</a:t>
            </a:r>
            <a:endParaRPr lang="zh-CN" altLang="en-US"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zh-CN" altLang="en-US" sz="2400" dirty="0" smtClean="0"/>
              <a:t>共享锁（</a:t>
            </a:r>
            <a:r>
              <a:rPr lang="en-US" sz="2400" dirty="0" smtClean="0"/>
              <a:t>Locks）</a:t>
            </a:r>
          </a:p>
          <a:p>
            <a:pPr>
              <a:buNone/>
            </a:pPr>
            <a:r>
              <a:rPr lang="en-US" altLang="zh-CN" sz="2400" dirty="0" smtClean="0"/>
              <a:t>				</a:t>
            </a:r>
            <a:endParaRPr lang="zh-CN" altLang="en-US" sz="2400" dirty="0" smtClean="0"/>
          </a:p>
        </p:txBody>
      </p:sp>
      <p:pic>
        <p:nvPicPr>
          <p:cNvPr id="8194" name="Picture 2"/>
          <p:cNvPicPr>
            <a:picLocks noChangeAspect="1" noChangeArrowheads="1"/>
          </p:cNvPicPr>
          <p:nvPr/>
        </p:nvPicPr>
        <p:blipFill>
          <a:blip r:embed="rId2"/>
          <a:srcRect/>
          <a:stretch>
            <a:fillRect/>
          </a:stretch>
        </p:blipFill>
        <p:spPr bwMode="auto">
          <a:xfrm>
            <a:off x="3000364" y="1214423"/>
            <a:ext cx="6143636" cy="56435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zh-CN" altLang="en-US" sz="2400" dirty="0" smtClean="0"/>
              <a:t>共享锁（</a:t>
            </a:r>
            <a:r>
              <a:rPr lang="en-US" sz="2400" dirty="0" smtClean="0"/>
              <a:t>Locks）</a:t>
            </a:r>
          </a:p>
          <a:p>
            <a:pPr>
              <a:buNone/>
            </a:pPr>
            <a:r>
              <a:rPr lang="en-US" altLang="zh-CN" sz="2400" dirty="0" smtClean="0"/>
              <a:t>				</a:t>
            </a:r>
            <a:endParaRPr lang="zh-CN" altLang="en-US" sz="2400" dirty="0" smtClean="0"/>
          </a:p>
        </p:txBody>
      </p:sp>
      <p:pic>
        <p:nvPicPr>
          <p:cNvPr id="1026" name="Picture 2"/>
          <p:cNvPicPr>
            <a:picLocks noChangeAspect="1" noChangeArrowheads="1"/>
          </p:cNvPicPr>
          <p:nvPr/>
        </p:nvPicPr>
        <p:blipFill>
          <a:blip r:embed="rId2"/>
          <a:srcRect/>
          <a:stretch>
            <a:fillRect/>
          </a:stretch>
        </p:blipFill>
        <p:spPr bwMode="auto">
          <a:xfrm>
            <a:off x="0" y="2428868"/>
            <a:ext cx="9144000" cy="44291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zh-CN" altLang="en-US" sz="2400" dirty="0" smtClean="0"/>
              <a:t>队列管理</a:t>
            </a:r>
            <a:endParaRPr lang="en-US" altLang="zh-CN" sz="2400" dirty="0" smtClean="0"/>
          </a:p>
          <a:p>
            <a:pPr>
              <a:buNone/>
            </a:pPr>
            <a:r>
              <a:rPr lang="en-US" altLang="zh-CN" sz="2400" dirty="0" smtClean="0"/>
              <a:t>	Zookeeper </a:t>
            </a:r>
            <a:r>
              <a:rPr lang="zh-CN" altLang="en-US" sz="2400" dirty="0" smtClean="0"/>
              <a:t>可以处理两种类型的队列：</a:t>
            </a:r>
          </a:p>
          <a:p>
            <a:r>
              <a:rPr lang="zh-CN" altLang="en-US" sz="2400" dirty="0" smtClean="0"/>
              <a:t>当一个队列的成员都聚齐时，这个队列才可用，否则一直等待所有成员到达，这种是同步队列。</a:t>
            </a:r>
          </a:p>
          <a:p>
            <a:r>
              <a:rPr lang="zh-CN" altLang="en-US" sz="2400" dirty="0" smtClean="0"/>
              <a:t>队列按照 </a:t>
            </a:r>
            <a:r>
              <a:rPr lang="en-US" altLang="zh-CN" sz="2400" dirty="0" smtClean="0"/>
              <a:t>FIFO </a:t>
            </a:r>
            <a:r>
              <a:rPr lang="zh-CN" altLang="en-US" sz="2400" dirty="0" smtClean="0"/>
              <a:t>方式进行入队和出队操作，例如实现生产者和消费者模型。</a:t>
            </a:r>
          </a:p>
          <a:p>
            <a:pPr>
              <a:buNone/>
            </a:pPr>
            <a:r>
              <a:rPr lang="en-US" altLang="zh-CN" sz="2400" dirty="0" smtClean="0"/>
              <a:t>				</a:t>
            </a:r>
            <a:endParaRPr lang="zh-CN" alt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zh-CN" altLang="en-US" sz="2400" dirty="0" smtClean="0"/>
              <a:t>队列管理</a:t>
            </a:r>
            <a:endParaRPr lang="en-US" altLang="zh-CN" sz="2400" dirty="0" smtClean="0"/>
          </a:p>
          <a:p>
            <a:pPr>
              <a:buNone/>
            </a:pPr>
            <a:r>
              <a:rPr lang="en-US" altLang="zh-CN" sz="2400" dirty="0" smtClean="0"/>
              <a:t>	</a:t>
            </a:r>
            <a:r>
              <a:rPr lang="zh-CN" altLang="en-US" sz="2400" dirty="0" smtClean="0"/>
              <a:t>同步队列用 </a:t>
            </a:r>
            <a:r>
              <a:rPr lang="en-US" sz="2400" dirty="0" smtClean="0"/>
              <a:t>Zookeeper </a:t>
            </a:r>
            <a:r>
              <a:rPr lang="zh-CN" altLang="en-US" sz="2400" dirty="0" smtClean="0"/>
              <a:t>实现的实现思路如下：</a:t>
            </a:r>
          </a:p>
          <a:p>
            <a:pPr lvl="1"/>
            <a:r>
              <a:rPr lang="zh-CN" altLang="en-US" sz="2000" dirty="0" smtClean="0"/>
              <a:t>创建一个父目录 </a:t>
            </a:r>
            <a:r>
              <a:rPr lang="en-US" altLang="zh-CN" sz="2000" dirty="0" smtClean="0"/>
              <a:t>/</a:t>
            </a:r>
            <a:r>
              <a:rPr lang="en-US" sz="2000" dirty="0" smtClean="0"/>
              <a:t>synchronizing，</a:t>
            </a:r>
            <a:r>
              <a:rPr lang="zh-CN" altLang="en-US" sz="2000" dirty="0" smtClean="0"/>
              <a:t>每个成员都监控标志（</a:t>
            </a:r>
            <a:r>
              <a:rPr lang="en-US" sz="2000" dirty="0" smtClean="0"/>
              <a:t>Set Watch）</a:t>
            </a:r>
            <a:r>
              <a:rPr lang="zh-CN" altLang="en-US" sz="2000" dirty="0" smtClean="0"/>
              <a:t>位目录 </a:t>
            </a:r>
            <a:r>
              <a:rPr lang="en-US" altLang="zh-CN" sz="2000" dirty="0" smtClean="0"/>
              <a:t>/</a:t>
            </a:r>
            <a:r>
              <a:rPr lang="en-US" sz="2000" dirty="0" smtClean="0"/>
              <a:t>synchronizing/start </a:t>
            </a:r>
            <a:r>
              <a:rPr lang="zh-CN" altLang="en-US" sz="2000" dirty="0" smtClean="0"/>
              <a:t>是否存在，然后每个成员都加入这个队列，加入队列的方式就是创建 </a:t>
            </a:r>
            <a:r>
              <a:rPr lang="en-US" altLang="zh-CN" sz="2000" dirty="0" smtClean="0"/>
              <a:t>/</a:t>
            </a:r>
            <a:r>
              <a:rPr lang="en-US" sz="2000" dirty="0" smtClean="0"/>
              <a:t>synchronizing/</a:t>
            </a:r>
            <a:r>
              <a:rPr lang="en-US" sz="2000" dirty="0" err="1" smtClean="0"/>
              <a:t>member_i</a:t>
            </a:r>
            <a:r>
              <a:rPr lang="en-US" sz="2000" dirty="0" smtClean="0"/>
              <a:t> </a:t>
            </a:r>
            <a:r>
              <a:rPr lang="zh-CN" altLang="en-US" sz="2000" dirty="0" smtClean="0"/>
              <a:t>的临时目录节点，然后每个成员获取 </a:t>
            </a:r>
            <a:r>
              <a:rPr lang="en-US" altLang="zh-CN" sz="2000" dirty="0" smtClean="0"/>
              <a:t>/ </a:t>
            </a:r>
            <a:r>
              <a:rPr lang="en-US" sz="2000" dirty="0" smtClean="0"/>
              <a:t>synchronizing </a:t>
            </a:r>
            <a:r>
              <a:rPr lang="zh-CN" altLang="en-US" sz="2000" dirty="0" smtClean="0"/>
              <a:t>目录的所有目录节点，也就是 </a:t>
            </a:r>
            <a:r>
              <a:rPr lang="en-US" sz="2000" dirty="0" err="1" smtClean="0"/>
              <a:t>member_i</a:t>
            </a:r>
            <a:r>
              <a:rPr lang="en-US" sz="2000" dirty="0" smtClean="0"/>
              <a:t>。</a:t>
            </a:r>
            <a:r>
              <a:rPr lang="zh-CN" altLang="en-US" sz="2000" dirty="0" smtClean="0"/>
              <a:t>判断 </a:t>
            </a:r>
            <a:r>
              <a:rPr lang="en-US" sz="2000" dirty="0" err="1" smtClean="0"/>
              <a:t>i</a:t>
            </a:r>
            <a:r>
              <a:rPr lang="en-US" sz="2000" dirty="0" smtClean="0"/>
              <a:t> </a:t>
            </a:r>
            <a:r>
              <a:rPr lang="zh-CN" altLang="en-US" sz="2000" dirty="0" smtClean="0"/>
              <a:t>的值是否已经是成员的个数，如果小于成员个数等待 </a:t>
            </a:r>
            <a:r>
              <a:rPr lang="en-US" altLang="zh-CN" sz="2000" dirty="0" smtClean="0"/>
              <a:t>/</a:t>
            </a:r>
            <a:r>
              <a:rPr lang="en-US" sz="2000" dirty="0" smtClean="0"/>
              <a:t>synchronizing/start </a:t>
            </a:r>
            <a:r>
              <a:rPr lang="zh-CN" altLang="en-US" sz="2000" dirty="0" smtClean="0"/>
              <a:t>的出现，如果已经相等就创建 </a:t>
            </a:r>
            <a:r>
              <a:rPr lang="en-US" altLang="zh-CN" sz="2000" dirty="0" smtClean="0"/>
              <a:t>/</a:t>
            </a:r>
            <a:r>
              <a:rPr lang="en-US" sz="2000" dirty="0" smtClean="0"/>
              <a:t>synchronizing/start。</a:t>
            </a:r>
          </a:p>
          <a:p>
            <a:pPr>
              <a:buNone/>
            </a:pPr>
            <a:r>
              <a:rPr lang="en-US" altLang="zh-CN" sz="2400" dirty="0" smtClean="0"/>
              <a:t>				</a:t>
            </a:r>
            <a:endParaRPr lang="zh-CN" altLang="en-US" sz="2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zh-CN" altLang="en-US" sz="2400" dirty="0" smtClean="0"/>
              <a:t>队列管理</a:t>
            </a:r>
            <a:endParaRPr lang="en-US" altLang="zh-CN" sz="2400" dirty="0" smtClean="0"/>
          </a:p>
          <a:p>
            <a:pPr>
              <a:buNone/>
            </a:pPr>
            <a:r>
              <a:rPr lang="en-US" altLang="zh-CN" sz="2400" dirty="0" smtClean="0"/>
              <a:t>				</a:t>
            </a:r>
            <a:endParaRPr lang="zh-CN" altLang="en-US" sz="2400" dirty="0" smtClean="0"/>
          </a:p>
        </p:txBody>
      </p:sp>
      <p:pic>
        <p:nvPicPr>
          <p:cNvPr id="2050" name="Picture 2"/>
          <p:cNvPicPr>
            <a:picLocks noChangeAspect="1" noChangeArrowheads="1"/>
          </p:cNvPicPr>
          <p:nvPr/>
        </p:nvPicPr>
        <p:blipFill>
          <a:blip r:embed="rId2"/>
          <a:srcRect/>
          <a:stretch>
            <a:fillRect/>
          </a:stretch>
        </p:blipFill>
        <p:spPr bwMode="auto">
          <a:xfrm>
            <a:off x="2285984" y="1214422"/>
            <a:ext cx="6858016" cy="56435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zh-CN" altLang="en-US" sz="2400" dirty="0" smtClean="0"/>
              <a:t>队列管理</a:t>
            </a:r>
            <a:endParaRPr lang="en-US" altLang="zh-CN" sz="2400" dirty="0" smtClean="0"/>
          </a:p>
          <a:p>
            <a:pPr>
              <a:buNone/>
            </a:pPr>
            <a:r>
              <a:rPr lang="en-US" altLang="zh-CN" sz="2400" dirty="0" smtClean="0"/>
              <a:t>				</a:t>
            </a:r>
            <a:endParaRPr lang="zh-CN" altLang="en-US" sz="2400" dirty="0" smtClean="0"/>
          </a:p>
        </p:txBody>
      </p:sp>
      <p:pic>
        <p:nvPicPr>
          <p:cNvPr id="3074" name="Picture 2"/>
          <p:cNvPicPr>
            <a:picLocks noChangeAspect="1" noChangeArrowheads="1"/>
          </p:cNvPicPr>
          <p:nvPr/>
        </p:nvPicPr>
        <p:blipFill>
          <a:blip r:embed="rId2"/>
          <a:srcRect/>
          <a:stretch>
            <a:fillRect/>
          </a:stretch>
        </p:blipFill>
        <p:spPr bwMode="auto">
          <a:xfrm>
            <a:off x="0" y="2000240"/>
            <a:ext cx="9144000" cy="271464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0" y="4714884"/>
            <a:ext cx="9144000" cy="21431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latin typeface="+mn-ea"/>
              </a:rPr>
              <a:t>什么是</a:t>
            </a:r>
            <a:r>
              <a:rPr lang="en-US" altLang="zh-CN" sz="2800" dirty="0" smtClean="0">
                <a:latin typeface="+mn-ea"/>
              </a:rPr>
              <a:t>Zookeeper</a:t>
            </a:r>
          </a:p>
          <a:p>
            <a:pPr>
              <a:buNone/>
            </a:pPr>
            <a:r>
              <a:rPr lang="en-US" altLang="zh-CN" sz="2400" dirty="0" smtClean="0"/>
              <a:t>		ZK</a:t>
            </a:r>
            <a:r>
              <a:rPr lang="zh-CN" altLang="en-US" sz="2400" dirty="0" smtClean="0"/>
              <a:t>是一个高效的分布式协调服务，它暴露了一些公用服务，比如命名</a:t>
            </a:r>
            <a:r>
              <a:rPr lang="en-US" altLang="zh-CN" sz="2400" dirty="0" smtClean="0"/>
              <a:t>/</a:t>
            </a:r>
            <a:r>
              <a:rPr lang="zh-CN" altLang="en-US" sz="2400" dirty="0" smtClean="0"/>
              <a:t>配置管理</a:t>
            </a:r>
            <a:r>
              <a:rPr lang="en-US" altLang="zh-CN" sz="2400" dirty="0" smtClean="0"/>
              <a:t>/</a:t>
            </a:r>
            <a:r>
              <a:rPr lang="zh-CN" altLang="en-US" sz="2400" dirty="0" smtClean="0"/>
              <a:t>同步控制</a:t>
            </a:r>
            <a:r>
              <a:rPr lang="en-US" altLang="zh-CN" sz="2400" dirty="0" smtClean="0"/>
              <a:t>/</a:t>
            </a:r>
            <a:r>
              <a:rPr lang="zh-CN" altLang="en-US" sz="2400" dirty="0" smtClean="0"/>
              <a:t>群组服务等。我们可以使用</a:t>
            </a:r>
            <a:r>
              <a:rPr lang="en-US" altLang="zh-CN" sz="2400" dirty="0" smtClean="0"/>
              <a:t>ZK</a:t>
            </a:r>
            <a:r>
              <a:rPr lang="zh-CN" altLang="en-US" sz="2400" dirty="0" smtClean="0"/>
              <a:t>来实现比如达成共识</a:t>
            </a:r>
            <a:r>
              <a:rPr lang="en-US" altLang="zh-CN" sz="2400" dirty="0" smtClean="0"/>
              <a:t>/</a:t>
            </a:r>
            <a:r>
              <a:rPr lang="zh-CN" altLang="en-US" sz="2400" dirty="0" smtClean="0"/>
              <a:t>集团管理</a:t>
            </a:r>
            <a:r>
              <a:rPr lang="en-US" altLang="zh-CN" sz="2400" dirty="0" smtClean="0"/>
              <a:t>/leader</a:t>
            </a:r>
            <a:r>
              <a:rPr lang="zh-CN" altLang="en-US" sz="2400" dirty="0" smtClean="0"/>
              <a:t>选举等。</a:t>
            </a:r>
          </a:p>
          <a:p>
            <a:pPr>
              <a:buNone/>
            </a:pPr>
            <a:endParaRPr lang="en-US" altLang="zh-CN" sz="24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zh-CN" altLang="en-US" sz="2400" dirty="0" smtClean="0"/>
              <a:t>队列管理</a:t>
            </a:r>
            <a:endParaRPr lang="en-US" altLang="zh-CN" sz="2400" dirty="0" smtClean="0"/>
          </a:p>
          <a:p>
            <a:pPr>
              <a:buNone/>
            </a:pPr>
            <a:r>
              <a:rPr lang="en-US" altLang="zh-CN" sz="2400" dirty="0" smtClean="0"/>
              <a:t>	FIFO </a:t>
            </a:r>
            <a:r>
              <a:rPr lang="zh-CN" altLang="en-US" sz="2400" dirty="0" smtClean="0"/>
              <a:t>队列用 </a:t>
            </a:r>
            <a:r>
              <a:rPr lang="en-US" altLang="zh-CN" sz="2400" dirty="0" smtClean="0"/>
              <a:t>Zookeeper </a:t>
            </a:r>
            <a:r>
              <a:rPr lang="zh-CN" altLang="en-US" sz="2400" dirty="0" smtClean="0"/>
              <a:t>实现思路如下：</a:t>
            </a:r>
          </a:p>
          <a:p>
            <a:pPr lvl="1"/>
            <a:r>
              <a:rPr lang="zh-CN" altLang="en-US" sz="2000" dirty="0" smtClean="0"/>
              <a:t>实现的思路也非常简单，就是在特定的目录下创建 </a:t>
            </a:r>
            <a:r>
              <a:rPr lang="en-US" altLang="zh-CN" sz="2000" dirty="0" smtClean="0"/>
              <a:t>SEQUENTIAL </a:t>
            </a:r>
            <a:r>
              <a:rPr lang="zh-CN" altLang="en-US" sz="2000" dirty="0" smtClean="0"/>
              <a:t>类型的子目录 </a:t>
            </a:r>
            <a:r>
              <a:rPr lang="en-US" altLang="zh-CN" sz="2000" dirty="0" smtClean="0"/>
              <a:t>/</a:t>
            </a:r>
            <a:r>
              <a:rPr lang="en-US" altLang="zh-CN" sz="2000" dirty="0" err="1" smtClean="0"/>
              <a:t>queue_i</a:t>
            </a:r>
            <a:r>
              <a:rPr lang="zh-CN" altLang="en-US" sz="2000" dirty="0" smtClean="0"/>
              <a:t>，这样就能保证所有成员加入队列时都是有编号的，出队列时通过 </a:t>
            </a:r>
            <a:r>
              <a:rPr lang="en-US" altLang="zh-CN" sz="2000" dirty="0" err="1" smtClean="0"/>
              <a:t>getChildren</a:t>
            </a:r>
            <a:r>
              <a:rPr lang="en-US" altLang="zh-CN" sz="2000" dirty="0" smtClean="0"/>
              <a:t>( ) </a:t>
            </a:r>
            <a:r>
              <a:rPr lang="zh-CN" altLang="en-US" sz="2000" dirty="0" smtClean="0"/>
              <a:t>方法可以返回当前所有的队列中的元素，然后消费其中最小的一个，这样就能保证 </a:t>
            </a:r>
            <a:r>
              <a:rPr lang="en-US" altLang="zh-CN" sz="2000" dirty="0" smtClean="0"/>
              <a:t>FIFO</a:t>
            </a:r>
            <a:r>
              <a:rPr lang="zh-CN" altLang="en-US" sz="2000" dirty="0" smtClean="0"/>
              <a:t>。</a:t>
            </a:r>
          </a:p>
          <a:p>
            <a:pPr>
              <a:buNone/>
            </a:pPr>
            <a:endParaRPr lang="en-US" altLang="zh-CN" sz="2400" dirty="0" smtClean="0"/>
          </a:p>
          <a:p>
            <a:pPr>
              <a:buNone/>
            </a:pPr>
            <a:r>
              <a:rPr lang="en-US" altLang="zh-CN" sz="2400" dirty="0" smtClean="0"/>
              <a:t>				</a:t>
            </a:r>
            <a:endParaRPr lang="zh-CN" altLang="en-US" sz="24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zh-CN" altLang="en-US" sz="2400" dirty="0" smtClean="0"/>
              <a:t>队列管理</a:t>
            </a:r>
            <a:endParaRPr lang="en-US" altLang="zh-CN" sz="2400" dirty="0" smtClean="0"/>
          </a:p>
          <a:p>
            <a:pPr>
              <a:buNone/>
            </a:pPr>
            <a:r>
              <a:rPr lang="en-US" altLang="zh-CN" sz="2400" dirty="0" smtClean="0"/>
              <a:t>	</a:t>
            </a:r>
            <a:r>
              <a:rPr lang="zh-CN" altLang="en-US" sz="2000" dirty="0" smtClean="0"/>
              <a:t>生产者代码：</a:t>
            </a:r>
          </a:p>
          <a:p>
            <a:pPr>
              <a:buNone/>
            </a:pPr>
            <a:endParaRPr lang="en-US" altLang="zh-CN" sz="2400" dirty="0" smtClean="0"/>
          </a:p>
          <a:p>
            <a:pPr>
              <a:buNone/>
            </a:pPr>
            <a:r>
              <a:rPr lang="en-US" altLang="zh-CN" sz="2400" dirty="0" smtClean="0"/>
              <a:t>				</a:t>
            </a:r>
            <a:endParaRPr lang="zh-CN" altLang="en-US" sz="2400" dirty="0" smtClean="0"/>
          </a:p>
        </p:txBody>
      </p:sp>
      <p:pic>
        <p:nvPicPr>
          <p:cNvPr id="4098" name="Picture 2"/>
          <p:cNvPicPr>
            <a:picLocks noChangeAspect="1" noChangeArrowheads="1"/>
          </p:cNvPicPr>
          <p:nvPr/>
        </p:nvPicPr>
        <p:blipFill>
          <a:blip r:embed="rId2"/>
          <a:srcRect/>
          <a:stretch>
            <a:fillRect/>
          </a:stretch>
        </p:blipFill>
        <p:spPr bwMode="auto">
          <a:xfrm>
            <a:off x="0" y="2428868"/>
            <a:ext cx="9144000" cy="2286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zh-CN" altLang="en-US" sz="2400" dirty="0" smtClean="0"/>
              <a:t>队列管理</a:t>
            </a:r>
            <a:endParaRPr lang="en-US" altLang="zh-CN" sz="2400" dirty="0" smtClean="0"/>
          </a:p>
          <a:p>
            <a:pPr>
              <a:buNone/>
            </a:pPr>
            <a:r>
              <a:rPr lang="en-US" altLang="zh-CN" sz="2400" dirty="0" smtClean="0"/>
              <a:t>	</a:t>
            </a:r>
            <a:r>
              <a:rPr lang="zh-CN" altLang="en-US" sz="2000" dirty="0" smtClean="0"/>
              <a:t>消费者代码：</a:t>
            </a:r>
          </a:p>
          <a:p>
            <a:pPr>
              <a:buNone/>
            </a:pPr>
            <a:endParaRPr lang="en-US" altLang="zh-CN" sz="2400" dirty="0" smtClean="0"/>
          </a:p>
          <a:p>
            <a:pPr>
              <a:buNone/>
            </a:pPr>
            <a:r>
              <a:rPr lang="en-US" altLang="zh-CN" sz="2400" dirty="0" smtClean="0"/>
              <a:t>				</a:t>
            </a:r>
            <a:endParaRPr lang="zh-CN" altLang="en-US" sz="2400" dirty="0" smtClean="0"/>
          </a:p>
        </p:txBody>
      </p:sp>
      <p:pic>
        <p:nvPicPr>
          <p:cNvPr id="5122" name="Picture 2"/>
          <p:cNvPicPr>
            <a:picLocks noChangeAspect="1" noChangeArrowheads="1"/>
          </p:cNvPicPr>
          <p:nvPr/>
        </p:nvPicPr>
        <p:blipFill>
          <a:blip r:embed="rId2"/>
          <a:srcRect/>
          <a:stretch>
            <a:fillRect/>
          </a:stretch>
        </p:blipFill>
        <p:spPr bwMode="auto">
          <a:xfrm>
            <a:off x="0" y="2428868"/>
            <a:ext cx="9144000" cy="44291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zh-CN" altLang="en-US" sz="2400" dirty="0" smtClean="0"/>
              <a:t>指令汇总</a:t>
            </a:r>
            <a:endParaRPr lang="en-US" altLang="zh-CN" sz="2400" dirty="0" smtClean="0"/>
          </a:p>
          <a:p>
            <a:pPr>
              <a:buFont typeface="Wingdings" pitchFamily="2" charset="2"/>
              <a:buChar char="ü"/>
            </a:pPr>
            <a:r>
              <a:rPr lang="zh-CN" altLang="en-US" sz="2400" dirty="0" smtClean="0"/>
              <a:t>创建节点</a:t>
            </a:r>
          </a:p>
          <a:p>
            <a:pPr>
              <a:buFont typeface="Wingdings" pitchFamily="2" charset="2"/>
              <a:buChar char="ü"/>
            </a:pPr>
            <a:r>
              <a:rPr lang="zh-CN" altLang="en-US" sz="2400" dirty="0" smtClean="0"/>
              <a:t>获取节点数据</a:t>
            </a:r>
            <a:endParaRPr lang="en-US" altLang="zh-CN" sz="2400" dirty="0" smtClean="0"/>
          </a:p>
          <a:p>
            <a:pPr>
              <a:buFont typeface="Wingdings" pitchFamily="2" charset="2"/>
              <a:buChar char="ü"/>
            </a:pPr>
            <a:r>
              <a:rPr lang="zh-CN" altLang="en-US" sz="2400" dirty="0" smtClean="0"/>
              <a:t>查看子节点列表</a:t>
            </a:r>
            <a:endParaRPr lang="en-US" altLang="zh-CN" sz="2400" dirty="0" smtClean="0"/>
          </a:p>
          <a:p>
            <a:pPr>
              <a:buFont typeface="Wingdings" pitchFamily="2" charset="2"/>
              <a:buChar char="ü"/>
            </a:pPr>
            <a:r>
              <a:rPr lang="zh-CN" altLang="en-US" sz="2400" dirty="0" smtClean="0"/>
              <a:t>设置节点值</a:t>
            </a:r>
            <a:endParaRPr lang="en-US" altLang="zh-CN" sz="2400" dirty="0" smtClean="0"/>
          </a:p>
          <a:p>
            <a:pPr>
              <a:buFont typeface="Wingdings" pitchFamily="2" charset="2"/>
              <a:buChar char="ü"/>
            </a:pPr>
            <a:r>
              <a:rPr lang="zh-CN" altLang="en-US" sz="2400" dirty="0" smtClean="0"/>
              <a:t>删除所有节点</a:t>
            </a:r>
            <a:endParaRPr lang="en-US" altLang="zh-CN" sz="2400" dirty="0" smtClean="0"/>
          </a:p>
          <a:p>
            <a:pPr>
              <a:buFont typeface="Wingdings" pitchFamily="2" charset="2"/>
              <a:buChar char="ü"/>
            </a:pPr>
            <a:r>
              <a:rPr lang="zh-CN" altLang="en-US" sz="2400" dirty="0" smtClean="0"/>
              <a:t>设置</a:t>
            </a:r>
            <a:r>
              <a:rPr lang="en-US" altLang="zh-CN" sz="2400" dirty="0" smtClean="0"/>
              <a:t>ACL</a:t>
            </a:r>
          </a:p>
          <a:p>
            <a:pPr>
              <a:buFont typeface="Wingdings" pitchFamily="2" charset="2"/>
              <a:buChar char="ü"/>
            </a:pPr>
            <a:r>
              <a:rPr lang="zh-CN" altLang="en-US" sz="2400" dirty="0" smtClean="0"/>
              <a:t>删除节点</a:t>
            </a:r>
            <a:endParaRPr lang="en-US" altLang="zh-CN" sz="2400" dirty="0" smtClean="0"/>
          </a:p>
          <a:p>
            <a:pPr>
              <a:buFont typeface="Wingdings" pitchFamily="2" charset="2"/>
              <a:buChar char="ü"/>
            </a:pPr>
            <a:r>
              <a:rPr lang="zh-CN" altLang="en-US" sz="2400" dirty="0" smtClean="0"/>
              <a:t>添加授权信息</a:t>
            </a:r>
            <a:r>
              <a:rPr lang="en-US" altLang="zh-CN" sz="2400" dirty="0" smtClean="0"/>
              <a:t>				</a:t>
            </a:r>
            <a:endParaRPr lang="zh-CN" altLang="en-US" sz="24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ü"/>
            </a:pPr>
            <a:r>
              <a:rPr lang="zh-CN" altLang="en-US" sz="2400" dirty="0" smtClean="0"/>
              <a:t>创建节点</a:t>
            </a:r>
            <a:endParaRPr lang="en-US" altLang="zh-CN" sz="2400" dirty="0" smtClean="0"/>
          </a:p>
          <a:p>
            <a:r>
              <a:rPr lang="zh-CN" altLang="en-US" sz="2400" dirty="0" smtClean="0"/>
              <a:t>格式</a:t>
            </a:r>
            <a:r>
              <a:rPr lang="en-US" altLang="zh-CN" sz="2400" dirty="0" smtClean="0"/>
              <a:t>:</a:t>
            </a:r>
            <a:r>
              <a:rPr lang="en-US" sz="2400" dirty="0" smtClean="0"/>
              <a:t>create [-s] [-e] path data acl</a:t>
            </a:r>
          </a:p>
          <a:p>
            <a:r>
              <a:rPr lang="en-US" sz="2400" dirty="0" smtClean="0"/>
              <a:t> </a:t>
            </a:r>
            <a:r>
              <a:rPr lang="zh-CN" altLang="en-US" sz="2400" dirty="0" smtClean="0"/>
              <a:t>其中</a:t>
            </a:r>
            <a:r>
              <a:rPr lang="en-US" altLang="zh-CN" sz="2400" dirty="0" smtClean="0"/>
              <a:t>"-</a:t>
            </a:r>
            <a:r>
              <a:rPr lang="en-US" sz="2400" dirty="0" smtClean="0"/>
              <a:t>s"</a:t>
            </a:r>
            <a:r>
              <a:rPr lang="zh-CN" altLang="en-US" sz="2400" dirty="0" smtClean="0"/>
              <a:t>表示创建一个</a:t>
            </a:r>
            <a:r>
              <a:rPr lang="en-US" altLang="zh-CN" sz="2400" dirty="0" smtClean="0"/>
              <a:t>"</a:t>
            </a:r>
            <a:r>
              <a:rPr lang="zh-CN" altLang="en-US" sz="2400" dirty="0" smtClean="0"/>
              <a:t>有序</a:t>
            </a:r>
            <a:r>
              <a:rPr lang="en-US" altLang="zh-CN" sz="2400" dirty="0" smtClean="0"/>
              <a:t>"</a:t>
            </a:r>
            <a:r>
              <a:rPr lang="zh-CN" altLang="en-US" sz="2400" dirty="0" smtClean="0"/>
              <a:t>节点</a:t>
            </a:r>
            <a:r>
              <a:rPr lang="en-US" altLang="zh-CN" sz="2400" dirty="0" smtClean="0"/>
              <a:t>,"-</a:t>
            </a:r>
            <a:r>
              <a:rPr lang="en-US" sz="2400" dirty="0" smtClean="0"/>
              <a:t>e"</a:t>
            </a:r>
            <a:r>
              <a:rPr lang="zh-CN" altLang="en-US" sz="2400" dirty="0" smtClean="0"/>
              <a:t>表示创建一个临时节点</a:t>
            </a:r>
            <a:r>
              <a:rPr lang="en-US" altLang="zh-CN" sz="2400" dirty="0" smtClean="0"/>
              <a:t>.</a:t>
            </a:r>
            <a:r>
              <a:rPr lang="zh-CN" altLang="en-US" sz="2400" dirty="0" smtClean="0"/>
              <a:t>默认为持久性节点</a:t>
            </a:r>
            <a:endParaRPr lang="en-US" altLang="zh-CN" sz="2400" dirty="0" smtClean="0"/>
          </a:p>
          <a:p>
            <a:pPr>
              <a:buNone/>
            </a:pPr>
            <a:r>
              <a:rPr lang="en-US" altLang="zh-CN" sz="2400" dirty="0" smtClean="0"/>
              <a:t>		</a:t>
            </a:r>
            <a:r>
              <a:rPr lang="en-US" sz="2000" dirty="0" smtClean="0"/>
              <a:t>-&gt;create -s /test null  </a:t>
            </a:r>
          </a:p>
          <a:p>
            <a:pPr>
              <a:buNone/>
            </a:pPr>
            <a:r>
              <a:rPr lang="en-US" sz="2000" dirty="0" smtClean="0"/>
              <a:t>		-&gt;create /test null </a:t>
            </a:r>
            <a:endParaRPr lang="zh-CN" altLang="en-US" sz="2000" dirty="0" smtClean="0"/>
          </a:p>
          <a:p>
            <a:pPr>
              <a:buNone/>
            </a:pPr>
            <a:r>
              <a:rPr lang="zh-CN" altLang="en-US" sz="2000" dirty="0" smtClean="0"/>
              <a:t>包括</a:t>
            </a:r>
            <a:r>
              <a:rPr lang="en-US" sz="2000" dirty="0" smtClean="0"/>
              <a:t>ACL</a:t>
            </a:r>
            <a:r>
              <a:rPr lang="zh-CN" altLang="en-US" sz="2000" dirty="0" smtClean="0"/>
              <a:t>的例子</a:t>
            </a:r>
            <a:endParaRPr lang="en-US" altLang="zh-CN" sz="2000" dirty="0" smtClean="0"/>
          </a:p>
          <a:p>
            <a:pPr>
              <a:buNone/>
            </a:pPr>
            <a:r>
              <a:rPr lang="en-US" sz="2000" dirty="0" smtClean="0"/>
              <a:t>-&gt;create -s /test null digest:test:Kk3Nr5X06NH+XdlGMyOrULgK/mo=:rwcda </a:t>
            </a:r>
          </a:p>
          <a:p>
            <a:pPr>
              <a:buNone/>
            </a:pPr>
            <a:r>
              <a:rPr lang="en-US" altLang="zh-CN" sz="2000" dirty="0" smtClean="0"/>
              <a:t>	</a:t>
            </a:r>
            <a:r>
              <a:rPr lang="zh-CN" altLang="en-US" sz="2000" dirty="0" smtClean="0"/>
              <a:t>（创建一个</a:t>
            </a:r>
            <a:r>
              <a:rPr lang="en-US" sz="2000" dirty="0" smtClean="0"/>
              <a:t>path</a:t>
            </a:r>
            <a:r>
              <a:rPr lang="zh-CN" altLang="en-US" sz="2000" dirty="0" smtClean="0"/>
              <a:t>为</a:t>
            </a:r>
            <a:r>
              <a:rPr lang="en-US" altLang="zh-CN" sz="2000" dirty="0" smtClean="0"/>
              <a:t>“/</a:t>
            </a:r>
            <a:r>
              <a:rPr lang="en-US" sz="2000" dirty="0" smtClean="0"/>
              <a:t>test”</a:t>
            </a:r>
            <a:r>
              <a:rPr lang="zh-CN" altLang="en-US" sz="2000" dirty="0" smtClean="0"/>
              <a:t>的节点</a:t>
            </a:r>
            <a:r>
              <a:rPr lang="en-US" altLang="zh-CN" sz="2000" dirty="0" smtClean="0"/>
              <a:t>,</a:t>
            </a:r>
            <a:r>
              <a:rPr lang="zh-CN" altLang="en-US" sz="2000" dirty="0" smtClean="0"/>
              <a:t>值为</a:t>
            </a:r>
            <a:r>
              <a:rPr lang="en-US" altLang="zh-CN" sz="2000" dirty="0" smtClean="0"/>
              <a:t>“</a:t>
            </a:r>
            <a:r>
              <a:rPr lang="en-US" sz="2000" dirty="0" smtClean="0"/>
              <a:t>null”,ACL</a:t>
            </a:r>
            <a:r>
              <a:rPr lang="zh-CN" altLang="en-US" sz="2000" dirty="0" smtClean="0"/>
              <a:t>授权方式为</a:t>
            </a:r>
            <a:r>
              <a:rPr lang="en-US" altLang="zh-CN" sz="2000" dirty="0" smtClean="0"/>
              <a:t>“</a:t>
            </a:r>
            <a:r>
              <a:rPr lang="en-US" sz="2000" dirty="0" smtClean="0"/>
              <a:t>digest”,</a:t>
            </a:r>
            <a:r>
              <a:rPr lang="zh-CN" altLang="en-US" sz="2000" dirty="0" smtClean="0"/>
              <a:t>其中授权的用户名</a:t>
            </a:r>
            <a:r>
              <a:rPr lang="en-US" altLang="zh-CN" sz="2000" dirty="0" smtClean="0"/>
              <a:t>:</a:t>
            </a:r>
            <a:r>
              <a:rPr lang="zh-CN" altLang="en-US" sz="2000" dirty="0" smtClean="0"/>
              <a:t>密码为</a:t>
            </a:r>
            <a:r>
              <a:rPr lang="en-US" altLang="zh-CN" sz="2000" dirty="0" smtClean="0"/>
              <a:t>“</a:t>
            </a:r>
            <a:r>
              <a:rPr lang="en-US" sz="2000" dirty="0" smtClean="0"/>
              <a:t>test:Kk3Nr5X06NH+XdlGMyOrULgK/mo=”,ACL</a:t>
            </a:r>
            <a:r>
              <a:rPr lang="zh-CN" altLang="en-US" sz="2000" dirty="0" smtClean="0"/>
              <a:t>的权限列表为</a:t>
            </a:r>
            <a:r>
              <a:rPr lang="en-US" altLang="zh-CN" sz="2000" dirty="0" smtClean="0"/>
              <a:t>“</a:t>
            </a:r>
            <a:r>
              <a:rPr lang="en-US" sz="2000" dirty="0" smtClean="0"/>
              <a:t>r”“w”“c”“d”“a”.</a:t>
            </a:r>
            <a:r>
              <a:rPr lang="zh-CN" altLang="en-US" sz="2000" dirty="0" smtClean="0"/>
              <a:t>）</a:t>
            </a:r>
            <a:endParaRPr lang="zh-CN" altLang="en-US"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fontScale="92500" lnSpcReduction="10000"/>
          </a:bodyPr>
          <a:lstStyle/>
          <a:p>
            <a:pPr>
              <a:buFont typeface="Wingdings" pitchFamily="2" charset="2"/>
              <a:buChar char="ü"/>
            </a:pPr>
            <a:r>
              <a:rPr lang="zh-CN" altLang="en-US" sz="2400" dirty="0" smtClean="0"/>
              <a:t>创建节点</a:t>
            </a:r>
            <a:endParaRPr lang="en-US" altLang="zh-CN" sz="2400" dirty="0" smtClean="0"/>
          </a:p>
          <a:p>
            <a:r>
              <a:rPr lang="en-US" sz="2400" dirty="0" smtClean="0"/>
              <a:t>"digest"</a:t>
            </a:r>
            <a:r>
              <a:rPr lang="zh-CN" altLang="en-US" sz="2400" dirty="0" smtClean="0"/>
              <a:t>授权方式表示</a:t>
            </a:r>
            <a:r>
              <a:rPr lang="en-US" sz="2400" dirty="0" smtClean="0"/>
              <a:t>client</a:t>
            </a:r>
            <a:r>
              <a:rPr lang="zh-CN" altLang="en-US" sz="2400" dirty="0" smtClean="0"/>
              <a:t>方位此节点数据</a:t>
            </a:r>
            <a:r>
              <a:rPr lang="en-US" altLang="zh-CN" sz="2400" dirty="0" smtClean="0"/>
              <a:t>,</a:t>
            </a:r>
            <a:r>
              <a:rPr lang="zh-CN" altLang="en-US" sz="2400" dirty="0" smtClean="0"/>
              <a:t>需要指定用户名和密码</a:t>
            </a:r>
            <a:r>
              <a:rPr lang="en-US" altLang="zh-CN" sz="2400" dirty="0" smtClean="0"/>
              <a:t>,</a:t>
            </a:r>
            <a:r>
              <a:rPr lang="zh-CN" altLang="en-US" sz="2400" dirty="0" smtClean="0"/>
              <a:t>可以参考</a:t>
            </a:r>
            <a:r>
              <a:rPr lang="en-US" sz="2400" dirty="0" smtClean="0"/>
              <a:t>zookeeper</a:t>
            </a:r>
            <a:r>
              <a:rPr lang="zh-CN" altLang="en-US" sz="2400" dirty="0" smtClean="0"/>
              <a:t>中 </a:t>
            </a:r>
            <a:r>
              <a:rPr lang="en-US" sz="2400" dirty="0" err="1" smtClean="0"/>
              <a:t>DigestAuthenticationProvider.generateDigest</a:t>
            </a:r>
            <a:r>
              <a:rPr lang="en-US" sz="2400" dirty="0" smtClean="0"/>
              <a:t>(String </a:t>
            </a:r>
            <a:r>
              <a:rPr lang="en-US" sz="2400" dirty="0" err="1" smtClean="0"/>
              <a:t>ipName</a:t>
            </a:r>
            <a:r>
              <a:rPr lang="en-US" sz="2400" dirty="0" smtClean="0"/>
              <a:t>)</a:t>
            </a:r>
            <a:r>
              <a:rPr lang="zh-CN" altLang="en-US" sz="2400" dirty="0" smtClean="0"/>
              <a:t>方法</a:t>
            </a:r>
            <a:r>
              <a:rPr lang="en-US" altLang="zh-CN" sz="2400" dirty="0" smtClean="0"/>
              <a:t>;</a:t>
            </a:r>
            <a:r>
              <a:rPr lang="zh-CN" altLang="en-US" sz="2400" dirty="0" smtClean="0"/>
              <a:t>通过向此方法指定原始的用户名和密码即可获得</a:t>
            </a:r>
            <a:r>
              <a:rPr lang="en-US" altLang="zh-CN" sz="2400" dirty="0" smtClean="0"/>
              <a:t>"</a:t>
            </a:r>
            <a:r>
              <a:rPr lang="en-US" sz="2400" dirty="0" smtClean="0"/>
              <a:t>digest"</a:t>
            </a:r>
            <a:r>
              <a:rPr lang="zh-CN" altLang="en-US" sz="2400" dirty="0" smtClean="0"/>
              <a:t>之后的字符串</a:t>
            </a:r>
            <a:r>
              <a:rPr lang="en-US" altLang="zh-CN" sz="2400" dirty="0" smtClean="0"/>
              <a:t>,</a:t>
            </a:r>
            <a:r>
              <a:rPr lang="zh-CN" altLang="en-US" sz="2400" dirty="0" smtClean="0"/>
              <a:t>比如传入</a:t>
            </a:r>
            <a:r>
              <a:rPr lang="en-US" altLang="zh-CN" sz="2400" dirty="0" smtClean="0"/>
              <a:t>"</a:t>
            </a:r>
            <a:r>
              <a:rPr lang="en-US" sz="2400" dirty="0" err="1" smtClean="0"/>
              <a:t>test:test</a:t>
            </a:r>
            <a:r>
              <a:rPr lang="en-US" sz="2400" dirty="0" smtClean="0"/>
              <a:t>",</a:t>
            </a:r>
            <a:r>
              <a:rPr lang="zh-CN" altLang="en-US" sz="2400" dirty="0" smtClean="0"/>
              <a:t>将会得 到</a:t>
            </a:r>
            <a:r>
              <a:rPr lang="en-US" altLang="zh-CN" sz="2400" dirty="0" smtClean="0"/>
              <a:t>"</a:t>
            </a:r>
            <a:r>
              <a:rPr lang="en-US" sz="2400" dirty="0" smtClean="0"/>
              <a:t>test:V28q/NynI4JI3Rk54h0r8O5kMug=",</a:t>
            </a:r>
            <a:r>
              <a:rPr lang="zh-CN" altLang="en-US" sz="2400" dirty="0" smtClean="0"/>
              <a:t>其内部原理是将</a:t>
            </a:r>
            <a:r>
              <a:rPr lang="en-US" altLang="zh-CN" sz="2400" dirty="0" smtClean="0"/>
              <a:t>"</a:t>
            </a:r>
            <a:r>
              <a:rPr lang="zh-CN" altLang="en-US" sz="2400" dirty="0" smtClean="0"/>
              <a:t>密码</a:t>
            </a:r>
            <a:r>
              <a:rPr lang="en-US" altLang="zh-CN" sz="2400" dirty="0" smtClean="0"/>
              <a:t>"</a:t>
            </a:r>
            <a:r>
              <a:rPr lang="zh-CN" altLang="en-US" sz="2400" dirty="0" smtClean="0"/>
              <a:t>部分进行</a:t>
            </a:r>
            <a:r>
              <a:rPr lang="en-US" sz="2400" dirty="0" smtClean="0"/>
              <a:t>MD5 + sha1</a:t>
            </a:r>
            <a:r>
              <a:rPr lang="zh-CN" altLang="en-US" sz="2400" dirty="0" smtClean="0"/>
              <a:t>操作</a:t>
            </a:r>
            <a:r>
              <a:rPr lang="en-US" altLang="zh-CN" sz="2400" dirty="0" smtClean="0"/>
              <a:t>.</a:t>
            </a:r>
            <a:r>
              <a:rPr lang="zh-CN" altLang="en-US" sz="2400" dirty="0" smtClean="0"/>
              <a:t>再</a:t>
            </a:r>
            <a:r>
              <a:rPr lang="en-US" sz="2400" dirty="0" smtClean="0"/>
              <a:t>zkCli.sh</a:t>
            </a:r>
            <a:r>
              <a:rPr lang="zh-CN" altLang="en-US" sz="2400" dirty="0" smtClean="0"/>
              <a:t>指令上你需要传递</a:t>
            </a:r>
            <a:r>
              <a:rPr lang="en-US" sz="2400" dirty="0" smtClean="0"/>
              <a:t>digest</a:t>
            </a:r>
            <a:r>
              <a:rPr lang="zh-CN" altLang="en-US" sz="2400" dirty="0" smtClean="0"/>
              <a:t>之后的字符串</a:t>
            </a:r>
            <a:r>
              <a:rPr lang="en-US" altLang="zh-CN" sz="2400" dirty="0" smtClean="0"/>
              <a:t>.</a:t>
            </a:r>
          </a:p>
          <a:p>
            <a:r>
              <a:rPr lang="en-US" altLang="zh-CN" sz="2400" dirty="0" smtClean="0"/>
              <a:t>    </a:t>
            </a:r>
            <a:r>
              <a:rPr lang="zh-CN" altLang="en-US" sz="2400" dirty="0" smtClean="0"/>
              <a:t>其中</a:t>
            </a:r>
            <a:r>
              <a:rPr lang="en-US" sz="2400" dirty="0" smtClean="0"/>
              <a:t>ACL</a:t>
            </a:r>
            <a:r>
              <a:rPr lang="zh-CN" altLang="en-US" sz="2400" dirty="0" smtClean="0"/>
              <a:t>的授权方式有很多种</a:t>
            </a:r>
            <a:r>
              <a:rPr lang="en-US" altLang="zh-CN" sz="2400" dirty="0" smtClean="0"/>
              <a:t>,</a:t>
            </a:r>
            <a:r>
              <a:rPr lang="zh-CN" altLang="en-US" sz="2400" dirty="0" smtClean="0"/>
              <a:t>你可以在</a:t>
            </a:r>
            <a:r>
              <a:rPr lang="en-US" sz="2400" dirty="0" err="1" smtClean="0"/>
              <a:t>ZooDefs</a:t>
            </a:r>
            <a:r>
              <a:rPr lang="zh-CN" altLang="en-US" sz="2400" dirty="0" smtClean="0"/>
              <a:t>类中找到更多的信息</a:t>
            </a:r>
            <a:r>
              <a:rPr lang="en-US" altLang="zh-CN" sz="2400" dirty="0" smtClean="0"/>
              <a:t>.</a:t>
            </a:r>
          </a:p>
          <a:p>
            <a:r>
              <a:rPr lang="en-US" altLang="zh-CN" sz="2400" dirty="0" smtClean="0"/>
              <a:t>    </a:t>
            </a:r>
            <a:r>
              <a:rPr lang="zh-CN" altLang="en-US" sz="2400" dirty="0" smtClean="0"/>
              <a:t>最后一个参数为权限列表</a:t>
            </a:r>
            <a:r>
              <a:rPr lang="en-US" altLang="zh-CN" sz="2400" dirty="0" smtClean="0"/>
              <a:t>,</a:t>
            </a:r>
            <a:r>
              <a:rPr lang="en-US" sz="2400" dirty="0" smtClean="0"/>
              <a:t>r</a:t>
            </a:r>
            <a:r>
              <a:rPr lang="zh-CN" altLang="en-US" sz="2400" dirty="0" smtClean="0"/>
              <a:t>表示</a:t>
            </a:r>
            <a:r>
              <a:rPr lang="en-US" altLang="zh-CN" sz="2400" dirty="0" smtClean="0"/>
              <a:t>"</a:t>
            </a:r>
            <a:r>
              <a:rPr lang="en-US" sz="2400" dirty="0" err="1" smtClean="0"/>
              <a:t>read",w</a:t>
            </a:r>
            <a:r>
              <a:rPr lang="zh-CN" altLang="en-US" sz="2400" dirty="0" smtClean="0"/>
              <a:t>表示</a:t>
            </a:r>
            <a:r>
              <a:rPr lang="en-US" altLang="zh-CN" sz="2400" dirty="0" smtClean="0"/>
              <a:t>"</a:t>
            </a:r>
            <a:r>
              <a:rPr lang="en-US" sz="2400" dirty="0" err="1" smtClean="0"/>
              <a:t>write",c</a:t>
            </a:r>
            <a:r>
              <a:rPr lang="zh-CN" altLang="en-US" sz="2400" dirty="0" smtClean="0"/>
              <a:t>表示</a:t>
            </a:r>
            <a:r>
              <a:rPr lang="en-US" altLang="zh-CN" sz="2400" dirty="0" smtClean="0"/>
              <a:t>"</a:t>
            </a:r>
            <a:r>
              <a:rPr lang="en-US" sz="2400" dirty="0" err="1" smtClean="0"/>
              <a:t>create",d</a:t>
            </a:r>
            <a:r>
              <a:rPr lang="zh-CN" altLang="en-US" sz="2400" dirty="0" smtClean="0"/>
              <a:t>表示</a:t>
            </a:r>
            <a:r>
              <a:rPr lang="en-US" altLang="zh-CN" sz="2400" dirty="0" smtClean="0"/>
              <a:t>"</a:t>
            </a:r>
            <a:r>
              <a:rPr lang="en-US" sz="2400" dirty="0" err="1" smtClean="0"/>
              <a:t>delete",a</a:t>
            </a:r>
            <a:r>
              <a:rPr lang="zh-CN" altLang="en-US" sz="2400" dirty="0" smtClean="0"/>
              <a:t>表示</a:t>
            </a:r>
            <a:r>
              <a:rPr lang="en-US" altLang="zh-CN" sz="2400" dirty="0" smtClean="0"/>
              <a:t>"</a:t>
            </a:r>
            <a:r>
              <a:rPr lang="en-US" sz="2400" dirty="0" smtClean="0"/>
              <a:t>admin"</a:t>
            </a:r>
            <a:endParaRPr 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ü"/>
            </a:pPr>
            <a:r>
              <a:rPr lang="zh-CN" altLang="en-US" sz="2400" dirty="0" smtClean="0"/>
              <a:t>获取节点数据</a:t>
            </a:r>
            <a:endParaRPr lang="en-US" altLang="zh-CN" sz="2400" dirty="0" smtClean="0"/>
          </a:p>
          <a:p>
            <a:r>
              <a:rPr lang="zh-CN" altLang="en-US" sz="2400" dirty="0" smtClean="0"/>
              <a:t>格式</a:t>
            </a:r>
            <a:r>
              <a:rPr lang="en-US" altLang="zh-CN" sz="2400" dirty="0" smtClean="0"/>
              <a:t>:</a:t>
            </a:r>
            <a:r>
              <a:rPr lang="en-US" sz="2400" dirty="0" smtClean="0"/>
              <a:t>get path</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0" y="2571744"/>
            <a:ext cx="9144000"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ü"/>
            </a:pPr>
            <a:r>
              <a:rPr lang="zh-CN" altLang="en-US" sz="2400" dirty="0" smtClean="0"/>
              <a:t>查看子节点列表</a:t>
            </a:r>
            <a:endParaRPr lang="en-US" altLang="zh-CN" sz="2400" dirty="0" smtClean="0"/>
          </a:p>
          <a:p>
            <a:r>
              <a:rPr lang="zh-CN" altLang="en-US" sz="2400" dirty="0" smtClean="0"/>
              <a:t>指令</a:t>
            </a:r>
            <a:r>
              <a:rPr lang="en-US" altLang="zh-CN" sz="2400" dirty="0" smtClean="0"/>
              <a:t>: </a:t>
            </a:r>
            <a:r>
              <a:rPr lang="en-US" sz="2400" dirty="0" err="1" smtClean="0"/>
              <a:t>ls</a:t>
            </a:r>
            <a:r>
              <a:rPr lang="en-US" sz="2400" dirty="0" smtClean="0"/>
              <a:t> /path</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ü"/>
            </a:pPr>
            <a:r>
              <a:rPr lang="zh-CN" altLang="en-US" sz="2400" dirty="0" smtClean="0"/>
              <a:t>设置节点值</a:t>
            </a:r>
            <a:endParaRPr lang="en-US" altLang="zh-CN" sz="2400" dirty="0" smtClean="0"/>
          </a:p>
          <a:p>
            <a:r>
              <a:rPr lang="en-US" sz="2400" dirty="0" err="1" smtClean="0"/>
              <a:t>格式</a:t>
            </a:r>
            <a:r>
              <a:rPr lang="en-US" sz="2400" dirty="0" smtClean="0"/>
              <a:t>: set path data [version]</a:t>
            </a:r>
          </a:p>
          <a:p>
            <a:pPr>
              <a:buNone/>
            </a:pPr>
            <a:r>
              <a:rPr lang="en-US" sz="2000" dirty="0" smtClean="0"/>
              <a:t>-&gt; set /test 1313131 -1  </a:t>
            </a:r>
          </a:p>
          <a:p>
            <a:pPr>
              <a:buNone/>
            </a:pPr>
            <a:r>
              <a:rPr lang="en-US" altLang="zh-CN" sz="2000" dirty="0" smtClean="0"/>
              <a:t>	</a:t>
            </a:r>
            <a:r>
              <a:rPr lang="zh-CN" altLang="en-US" sz="2000" dirty="0" smtClean="0"/>
              <a:t>其中值需要为字符串</a:t>
            </a:r>
            <a:r>
              <a:rPr lang="en-US" altLang="zh-CN" sz="2000" dirty="0" smtClean="0"/>
              <a:t>,</a:t>
            </a:r>
            <a:r>
              <a:rPr lang="zh-CN" altLang="en-US" sz="2000" dirty="0" smtClean="0"/>
              <a:t>版本号可以通过</a:t>
            </a:r>
            <a:r>
              <a:rPr lang="en-US" altLang="zh-CN" sz="2000" dirty="0" smtClean="0"/>
              <a:t>2)</a:t>
            </a:r>
            <a:r>
              <a:rPr lang="zh-CN" altLang="en-US" sz="2000" dirty="0" smtClean="0"/>
              <a:t>中的指令获取</a:t>
            </a:r>
            <a:r>
              <a:rPr lang="en-US" altLang="zh-CN" sz="2000" dirty="0" smtClean="0"/>
              <a:t>,</a:t>
            </a:r>
            <a:r>
              <a:rPr lang="zh-CN" altLang="en-US" sz="2000" dirty="0" smtClean="0"/>
              <a:t>如果版本号为</a:t>
            </a:r>
            <a:r>
              <a:rPr lang="en-US" altLang="zh-CN" sz="2000" dirty="0" smtClean="0"/>
              <a:t>"-1"</a:t>
            </a:r>
            <a:r>
              <a:rPr lang="zh-CN" altLang="en-US" sz="2000" dirty="0" smtClean="0"/>
              <a:t>表示更新时忽略版本校验</a:t>
            </a:r>
            <a:r>
              <a:rPr lang="en-US" altLang="zh-CN" sz="2000" dirty="0" smtClean="0"/>
              <a:t>.</a:t>
            </a:r>
            <a:endParaRPr lang="en-US"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ü"/>
            </a:pPr>
            <a:r>
              <a:rPr lang="zh-CN" altLang="en-US" sz="2400" dirty="0" smtClean="0"/>
              <a:t>删除所有节点</a:t>
            </a:r>
            <a:endParaRPr lang="en-US" altLang="zh-CN" sz="2400" dirty="0" smtClean="0"/>
          </a:p>
          <a:p>
            <a:r>
              <a:rPr lang="zh-CN" altLang="en-US" sz="2400" dirty="0" smtClean="0"/>
              <a:t>格式</a:t>
            </a:r>
            <a:r>
              <a:rPr lang="en-US" altLang="zh-CN" sz="2400" dirty="0" smtClean="0"/>
              <a:t>: </a:t>
            </a:r>
            <a:r>
              <a:rPr lang="en-US" sz="2400" dirty="0" err="1" smtClean="0"/>
              <a:t>rmr</a:t>
            </a:r>
            <a:r>
              <a:rPr lang="en-US" sz="2400" dirty="0" smtClean="0"/>
              <a:t> path</a:t>
            </a:r>
          </a:p>
          <a:p>
            <a:pPr>
              <a:buNone/>
            </a:pPr>
            <a:r>
              <a:rPr lang="en-US" sz="2000" dirty="0" smtClean="0"/>
              <a:t>-&gt; </a:t>
            </a:r>
            <a:r>
              <a:rPr lang="en-US" sz="2000" dirty="0" err="1" smtClean="0"/>
              <a:t>rmr</a:t>
            </a:r>
            <a:r>
              <a:rPr lang="en-US" sz="2000" dirty="0" smtClean="0"/>
              <a:t> /test  </a:t>
            </a:r>
          </a:p>
          <a:p>
            <a:pPr>
              <a:buNone/>
            </a:pPr>
            <a:r>
              <a:rPr lang="zh-CN" altLang="en-US" sz="2000" dirty="0" smtClean="0"/>
              <a:t>将会删除</a:t>
            </a:r>
            <a:r>
              <a:rPr lang="en-US" altLang="zh-CN" sz="2000" dirty="0" smtClean="0"/>
              <a:t>"/test"</a:t>
            </a:r>
            <a:r>
              <a:rPr lang="zh-CN" altLang="en-US" sz="2000" dirty="0" smtClean="0"/>
              <a:t>以及其下的所有子节点</a:t>
            </a:r>
            <a:r>
              <a:rPr lang="en-US" altLang="zh-CN" sz="2000" dirty="0" smtClean="0"/>
              <a:t>.</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latin typeface="+mn-ea"/>
              </a:rPr>
              <a:t>设计目标</a:t>
            </a:r>
            <a:endParaRPr lang="en-US" altLang="zh-CN" sz="2800" dirty="0" smtClean="0">
              <a:latin typeface="+mn-ea"/>
            </a:endParaRPr>
          </a:p>
          <a:p>
            <a:pPr>
              <a:buNone/>
            </a:pPr>
            <a:r>
              <a:rPr lang="en-US" altLang="zh-CN" sz="2400" dirty="0" smtClean="0"/>
              <a:t>		</a:t>
            </a:r>
            <a:r>
              <a:rPr lang="zh-CN" altLang="en-US" sz="2400" dirty="0" smtClean="0"/>
              <a:t>简单：</a:t>
            </a:r>
            <a:r>
              <a:rPr lang="en-US" altLang="zh-CN" sz="2400" dirty="0" smtClean="0"/>
              <a:t>ZK</a:t>
            </a:r>
            <a:r>
              <a:rPr lang="zh-CN" altLang="en-US" sz="2400" dirty="0" smtClean="0"/>
              <a:t>中的</a:t>
            </a:r>
            <a:r>
              <a:rPr lang="en-US" altLang="zh-CN" sz="2400" dirty="0" smtClean="0"/>
              <a:t>namespace</a:t>
            </a:r>
            <a:r>
              <a:rPr lang="zh-CN" altLang="en-US" sz="2400" dirty="0" smtClean="0"/>
              <a:t>组织结构类似与标准的文件系统，通过这些共享的有层次的</a:t>
            </a:r>
            <a:r>
              <a:rPr lang="en-US" altLang="zh-CN" sz="2400" dirty="0" smtClean="0"/>
              <a:t>namespace</a:t>
            </a:r>
            <a:r>
              <a:rPr lang="zh-CN" altLang="en-US" sz="2400" dirty="0" smtClean="0"/>
              <a:t>来互相协调分布式中的多个进程，这些</a:t>
            </a:r>
            <a:r>
              <a:rPr lang="en-US" altLang="zh-CN" sz="2400" dirty="0" smtClean="0"/>
              <a:t>namespace</a:t>
            </a:r>
            <a:r>
              <a:rPr lang="zh-CN" altLang="en-US" sz="2400" dirty="0" smtClean="0"/>
              <a:t>由</a:t>
            </a:r>
            <a:r>
              <a:rPr lang="en-US" altLang="zh-CN" sz="2400" dirty="0" err="1" smtClean="0"/>
              <a:t>ZNodes</a:t>
            </a:r>
            <a:r>
              <a:rPr lang="zh-CN" altLang="en-US" sz="2400" dirty="0" smtClean="0"/>
              <a:t>组成，</a:t>
            </a:r>
            <a:r>
              <a:rPr lang="en-US" altLang="zh-CN" sz="2400" dirty="0" smtClean="0"/>
              <a:t>ZK</a:t>
            </a:r>
            <a:r>
              <a:rPr lang="zh-CN" altLang="en-US" sz="2400" dirty="0" smtClean="0"/>
              <a:t>数据被保存在内存中，这也意味着</a:t>
            </a:r>
            <a:r>
              <a:rPr lang="en-US" altLang="zh-CN" sz="2400" dirty="0" smtClean="0"/>
              <a:t>ZK</a:t>
            </a:r>
            <a:r>
              <a:rPr lang="zh-CN" altLang="en-US" sz="2400" dirty="0" smtClean="0"/>
              <a:t>将可以达到较高的吞吐量</a:t>
            </a:r>
            <a:r>
              <a:rPr lang="en-US" altLang="zh-CN" sz="2400" dirty="0" smtClean="0"/>
              <a:t>/</a:t>
            </a:r>
            <a:r>
              <a:rPr lang="zh-CN" altLang="en-US" sz="2400" dirty="0" smtClean="0"/>
              <a:t>较低的延迟。</a:t>
            </a:r>
            <a:r>
              <a:rPr lang="en-US" altLang="zh-CN" sz="2400" dirty="0" smtClean="0"/>
              <a:t>ZK</a:t>
            </a:r>
            <a:r>
              <a:rPr lang="zh-CN" altLang="en-US" sz="2400" dirty="0" smtClean="0"/>
              <a:t>的核心目标就是高性能，高可用，严格有序存取。高性能标志着</a:t>
            </a:r>
            <a:r>
              <a:rPr lang="en-US" altLang="zh-CN" sz="2400" dirty="0" smtClean="0"/>
              <a:t>ZK</a:t>
            </a:r>
            <a:r>
              <a:rPr lang="zh-CN" altLang="en-US" sz="2400" dirty="0" smtClean="0"/>
              <a:t>可以被使用在大规模分布式环境中，高可用标志着</a:t>
            </a:r>
            <a:r>
              <a:rPr lang="en-US" altLang="zh-CN" sz="2400" dirty="0" smtClean="0"/>
              <a:t>ZK</a:t>
            </a:r>
            <a:r>
              <a:rPr lang="zh-CN" altLang="en-US" sz="2400" dirty="0" smtClean="0"/>
              <a:t>避免单点故障，具有较强的容错能力；严格有序</a:t>
            </a:r>
            <a:r>
              <a:rPr lang="en-US" altLang="zh-CN" sz="2400" dirty="0" smtClean="0"/>
              <a:t>(strict ordering)</a:t>
            </a:r>
            <a:r>
              <a:rPr lang="zh-CN" altLang="en-US" sz="2400" dirty="0" smtClean="0"/>
              <a:t>意味着客户端可以实现复杂的同步。</a:t>
            </a:r>
          </a:p>
          <a:p>
            <a:pPr>
              <a:buNone/>
            </a:pPr>
            <a:r>
              <a:rPr lang="zh-CN" altLang="en-US" sz="2400" dirty="0" smtClean="0"/>
              <a:t> </a:t>
            </a:r>
          </a:p>
          <a:p>
            <a:pPr>
              <a:buNone/>
            </a:pPr>
            <a:endParaRPr lang="en-US" altLang="zh-CN" sz="2400"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ü"/>
            </a:pPr>
            <a:r>
              <a:rPr lang="zh-CN" altLang="en-US" sz="2400" dirty="0" smtClean="0"/>
              <a:t>设置</a:t>
            </a:r>
            <a:r>
              <a:rPr lang="en-US" altLang="zh-CN" sz="2400" dirty="0" smtClean="0"/>
              <a:t>ACL</a:t>
            </a:r>
          </a:p>
          <a:p>
            <a:r>
              <a:rPr lang="zh-CN" altLang="en-US" sz="2400" dirty="0" smtClean="0"/>
              <a:t>格式</a:t>
            </a:r>
            <a:r>
              <a:rPr lang="en-US" altLang="zh-CN" sz="2400" dirty="0" smtClean="0"/>
              <a:t>: </a:t>
            </a:r>
            <a:r>
              <a:rPr lang="en-US" sz="2400" dirty="0" err="1" smtClean="0"/>
              <a:t>setAcl</a:t>
            </a:r>
            <a:r>
              <a:rPr lang="en-US" sz="2400" dirty="0" smtClean="0"/>
              <a:t> path </a:t>
            </a:r>
            <a:r>
              <a:rPr lang="en-US" sz="2400" dirty="0" err="1" smtClean="0"/>
              <a:t>acl</a:t>
            </a:r>
            <a:endParaRPr lang="en-US" sz="2400" dirty="0" smtClean="0"/>
          </a:p>
          <a:p>
            <a:pPr>
              <a:buNone/>
            </a:pPr>
            <a:r>
              <a:rPr lang="en-US" sz="2000" dirty="0" smtClean="0"/>
              <a:t>-&gt; </a:t>
            </a:r>
            <a:r>
              <a:rPr lang="en-US" sz="2000" dirty="0" err="1" smtClean="0"/>
              <a:t>setAcl</a:t>
            </a:r>
            <a:r>
              <a:rPr lang="en-US" sz="2000" dirty="0" smtClean="0"/>
              <a:t> /test digest:test:Kk3Nr5X06NH+XdlGMyOrULgK/mo=:</a:t>
            </a:r>
            <a:r>
              <a:rPr lang="en-US" sz="2000" dirty="0" err="1" smtClean="0"/>
              <a:t>rwcda</a:t>
            </a:r>
            <a:r>
              <a:rPr lang="en-US" sz="2000" dirty="0" smtClean="0"/>
              <a:t>  </a:t>
            </a:r>
          </a:p>
          <a:p>
            <a:pPr>
              <a:buNone/>
            </a:pPr>
            <a:r>
              <a:rPr lang="zh-CN" altLang="en-US" sz="2000" dirty="0" smtClean="0"/>
              <a:t>    和</a:t>
            </a:r>
            <a:r>
              <a:rPr lang="en-US" sz="2000" dirty="0" smtClean="0"/>
              <a:t>create</a:t>
            </a:r>
            <a:r>
              <a:rPr lang="zh-CN" altLang="en-US" sz="2000" dirty="0" smtClean="0"/>
              <a:t>指令非常相似</a:t>
            </a:r>
            <a:r>
              <a:rPr lang="en-US" altLang="zh-CN" sz="2000" dirty="0" smtClean="0"/>
              <a:t>. </a:t>
            </a:r>
            <a:endParaRPr 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ü"/>
            </a:pPr>
            <a:r>
              <a:rPr lang="zh-CN" altLang="en-US" sz="2400" dirty="0" smtClean="0"/>
              <a:t>删除节点</a:t>
            </a:r>
            <a:endParaRPr lang="en-US" altLang="zh-CN" sz="2400" dirty="0" smtClean="0"/>
          </a:p>
          <a:p>
            <a:r>
              <a:rPr lang="zh-CN" altLang="en-US" sz="2400" dirty="0" smtClean="0"/>
              <a:t>格式</a:t>
            </a:r>
            <a:r>
              <a:rPr lang="en-US" altLang="zh-CN" sz="2400" dirty="0" smtClean="0"/>
              <a:t>: </a:t>
            </a:r>
            <a:r>
              <a:rPr lang="en-US" sz="2400" dirty="0" smtClean="0"/>
              <a:t>delete path [version]</a:t>
            </a:r>
          </a:p>
          <a:p>
            <a:pPr>
              <a:buNone/>
            </a:pPr>
            <a:r>
              <a:rPr lang="en-US" sz="2000" dirty="0" smtClean="0"/>
              <a:t>	-&gt; delete /test -1  </a:t>
            </a:r>
          </a:p>
          <a:p>
            <a:pPr>
              <a:buNone/>
            </a:pPr>
            <a:r>
              <a:rPr lang="zh-CN" altLang="en-US" sz="2000" dirty="0" smtClean="0"/>
              <a:t>   需要注意的是</a:t>
            </a:r>
            <a:r>
              <a:rPr lang="en-US" altLang="zh-CN" sz="2000" dirty="0" smtClean="0"/>
              <a:t>,</a:t>
            </a:r>
            <a:r>
              <a:rPr lang="zh-CN" altLang="en-US" sz="2000" dirty="0" smtClean="0"/>
              <a:t>如果此</a:t>
            </a:r>
            <a:r>
              <a:rPr lang="en-US" altLang="zh-CN" sz="2000" dirty="0" smtClean="0"/>
              <a:t>path</a:t>
            </a:r>
            <a:r>
              <a:rPr lang="zh-CN" altLang="en-US" sz="2000" dirty="0" smtClean="0"/>
              <a:t>下还有子节点</a:t>
            </a:r>
            <a:r>
              <a:rPr lang="en-US" altLang="zh-CN" sz="2000" dirty="0" smtClean="0"/>
              <a:t>,</a:t>
            </a:r>
            <a:r>
              <a:rPr lang="zh-CN" altLang="en-US" sz="2000" dirty="0" smtClean="0"/>
              <a:t>将导致删除失败</a:t>
            </a:r>
            <a:r>
              <a:rPr lang="en-US" altLang="zh-CN" sz="2000" dirty="0" smtClean="0"/>
              <a:t>.</a:t>
            </a:r>
            <a:r>
              <a:rPr lang="zh-CN" altLang="en-US" sz="2000" dirty="0" smtClean="0"/>
              <a:t>这是和</a:t>
            </a:r>
            <a:r>
              <a:rPr lang="en-US" altLang="zh-CN" sz="2000" dirty="0" smtClean="0"/>
              <a:t>"</a:t>
            </a:r>
            <a:r>
              <a:rPr lang="en-US" altLang="zh-CN" sz="2000" dirty="0" err="1" smtClean="0"/>
              <a:t>rmr</a:t>
            </a:r>
            <a:r>
              <a:rPr lang="en-US" altLang="zh-CN" sz="2000" dirty="0" smtClean="0"/>
              <a:t>"</a:t>
            </a:r>
            <a:r>
              <a:rPr lang="zh-CN" altLang="en-US" sz="2000" dirty="0" smtClean="0"/>
              <a:t>指令的区别</a:t>
            </a:r>
            <a:r>
              <a:rPr lang="en-US" altLang="zh-CN" sz="2000" dirty="0" smtClean="0"/>
              <a:t>.</a:t>
            </a:r>
            <a:endParaRPr lang="en-US"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ü"/>
            </a:pPr>
            <a:r>
              <a:rPr lang="zh-CN" altLang="en-US" sz="2400" dirty="0" smtClean="0"/>
              <a:t>添加授权信息</a:t>
            </a:r>
            <a:endParaRPr lang="en-US" altLang="zh-CN" sz="2400" dirty="0" smtClean="0"/>
          </a:p>
          <a:p>
            <a:r>
              <a:rPr lang="zh-CN" altLang="en-US" sz="2400" dirty="0" smtClean="0"/>
              <a:t>格式</a:t>
            </a:r>
            <a:r>
              <a:rPr lang="en-US" altLang="zh-CN" sz="2400" dirty="0" smtClean="0"/>
              <a:t>: </a:t>
            </a:r>
            <a:r>
              <a:rPr lang="en-US" sz="2400" dirty="0" err="1" smtClean="0"/>
              <a:t>addauth</a:t>
            </a:r>
            <a:r>
              <a:rPr lang="en-US" sz="2400" dirty="0" smtClean="0"/>
              <a:t> schema auth </a:t>
            </a:r>
          </a:p>
          <a:p>
            <a:pPr>
              <a:buNone/>
            </a:pPr>
            <a:r>
              <a:rPr lang="en-US" sz="2000" dirty="0" smtClean="0"/>
              <a:t>	 -&gt; </a:t>
            </a:r>
            <a:r>
              <a:rPr lang="en-US" sz="2000" dirty="0" err="1" smtClean="0"/>
              <a:t>addauth</a:t>
            </a:r>
            <a:r>
              <a:rPr lang="en-US" sz="2000" dirty="0" smtClean="0"/>
              <a:t> digest </a:t>
            </a:r>
            <a:r>
              <a:rPr lang="en-US" sz="2000" dirty="0" err="1" smtClean="0"/>
              <a:t>test:test</a:t>
            </a:r>
            <a:r>
              <a:rPr lang="en-US" sz="2000" dirty="0" smtClean="0"/>
              <a:t> </a:t>
            </a:r>
          </a:p>
          <a:p>
            <a:pPr>
              <a:buNone/>
            </a:pPr>
            <a:r>
              <a:rPr lang="zh-CN" altLang="en-US" sz="2000" dirty="0" smtClean="0"/>
              <a:t> </a:t>
            </a:r>
            <a:r>
              <a:rPr lang="en-US" altLang="zh-CN" sz="2000" dirty="0" smtClean="0"/>
              <a:t>	</a:t>
            </a:r>
            <a:r>
              <a:rPr lang="zh-CN" altLang="en-US" sz="2000" dirty="0" smtClean="0"/>
              <a:t>只有授权之后</a:t>
            </a:r>
            <a:r>
              <a:rPr lang="en-US" altLang="zh-CN" sz="2000" dirty="0" smtClean="0"/>
              <a:t>,</a:t>
            </a:r>
            <a:r>
              <a:rPr lang="zh-CN" altLang="en-US" sz="2000" dirty="0" smtClean="0"/>
              <a:t>才能够访问那些具有</a:t>
            </a:r>
            <a:r>
              <a:rPr lang="en-US" sz="2000" dirty="0" smtClean="0"/>
              <a:t>ACL</a:t>
            </a:r>
            <a:r>
              <a:rPr lang="zh-CN" altLang="en-US" sz="2000" dirty="0" smtClean="0"/>
              <a:t>控制的节点数据</a:t>
            </a:r>
            <a:r>
              <a:rPr lang="en-US" altLang="zh-CN" sz="2000" dirty="0" smtClean="0"/>
              <a:t>.</a:t>
            </a:r>
            <a:r>
              <a:rPr lang="zh-CN" altLang="en-US" sz="2000" dirty="0" smtClean="0"/>
              <a:t>注意</a:t>
            </a:r>
            <a:r>
              <a:rPr lang="en-US" altLang="zh-CN" sz="2000" dirty="0" smtClean="0"/>
              <a:t>"</a:t>
            </a:r>
            <a:r>
              <a:rPr lang="en-US" sz="2000" dirty="0" smtClean="0"/>
              <a:t>auth"</a:t>
            </a:r>
            <a:r>
              <a:rPr lang="zh-CN" altLang="en-US" sz="2000" dirty="0" smtClean="0"/>
              <a:t>信息为原始的用户名和密码</a:t>
            </a:r>
            <a:r>
              <a:rPr lang="en-US" altLang="zh-CN" sz="2000" dirty="0" smtClean="0"/>
              <a:t>,</a:t>
            </a:r>
            <a:r>
              <a:rPr lang="zh-CN" altLang="en-US" sz="2000" dirty="0" smtClean="0"/>
              <a:t>而不是经过 </a:t>
            </a:r>
            <a:r>
              <a:rPr lang="en-US" sz="2000" dirty="0" err="1" smtClean="0"/>
              <a:t>DigestAuthenticationProvider</a:t>
            </a:r>
            <a:r>
              <a:rPr lang="zh-CN" altLang="en-US" sz="2000" dirty="0" smtClean="0"/>
              <a:t>签名之后的</a:t>
            </a:r>
            <a:r>
              <a:rPr lang="en-US" altLang="zh-CN" sz="2000" dirty="0" smtClean="0"/>
              <a:t>.  </a:t>
            </a:r>
            <a:r>
              <a:rPr lang="zh-CN" altLang="en-US" sz="2000" dirty="0" smtClean="0"/>
              <a:t>如果使用了错误的授权信息</a:t>
            </a:r>
            <a:r>
              <a:rPr lang="en-US" altLang="zh-CN" sz="2000" dirty="0" smtClean="0"/>
              <a:t>,</a:t>
            </a:r>
            <a:r>
              <a:rPr lang="zh-CN" altLang="en-US" sz="2000" dirty="0" smtClean="0"/>
              <a:t>可能导致</a:t>
            </a:r>
            <a:r>
              <a:rPr lang="en-US" altLang="zh-CN" sz="2000" dirty="0" smtClean="0"/>
              <a:t>"</a:t>
            </a:r>
            <a:r>
              <a:rPr lang="en-US" sz="2000" dirty="0" smtClean="0"/>
              <a:t>Authentication is not valid : ".</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latin typeface="+mn-ea"/>
              </a:rPr>
              <a:t>设计目标</a:t>
            </a:r>
            <a:endParaRPr lang="en-US" altLang="zh-CN" sz="2800" dirty="0" smtClean="0">
              <a:latin typeface="+mn-ea"/>
            </a:endParaRPr>
          </a:p>
          <a:p>
            <a:pPr>
              <a:buNone/>
            </a:pPr>
            <a:r>
              <a:rPr lang="en-US" altLang="zh-CN" sz="2400" dirty="0" smtClean="0"/>
              <a:t>		</a:t>
            </a:r>
            <a:r>
              <a:rPr lang="zh-CN" altLang="en-US" sz="2400" dirty="0" smtClean="0"/>
              <a:t>复制：</a:t>
            </a:r>
            <a:r>
              <a:rPr lang="en-US" altLang="zh-CN" sz="2400" dirty="0" smtClean="0"/>
              <a:t>ZK</a:t>
            </a:r>
            <a:r>
              <a:rPr lang="zh-CN" altLang="en-US" sz="2400" dirty="0" smtClean="0"/>
              <a:t>的数据将会在</a:t>
            </a:r>
            <a:r>
              <a:rPr lang="en-US" altLang="zh-CN" sz="2400" dirty="0" smtClean="0"/>
              <a:t>ZK Cluster</a:t>
            </a:r>
            <a:r>
              <a:rPr lang="zh-CN" altLang="en-US" sz="2400" dirty="0" smtClean="0"/>
              <a:t>中的每台机器上协作复制</a:t>
            </a:r>
            <a:r>
              <a:rPr lang="en-US" altLang="zh-CN" sz="2400" dirty="0" smtClean="0"/>
              <a:t>(</a:t>
            </a:r>
            <a:r>
              <a:rPr lang="zh-CN" altLang="en-US" sz="2400" dirty="0" smtClean="0"/>
              <a:t>备份</a:t>
            </a:r>
            <a:r>
              <a:rPr lang="en-US" altLang="zh-CN" sz="2400" dirty="0" smtClean="0"/>
              <a:t>)</a:t>
            </a:r>
            <a:r>
              <a:rPr lang="zh-CN" altLang="en-US" sz="2400" dirty="0" smtClean="0"/>
              <a:t>，构成</a:t>
            </a:r>
            <a:r>
              <a:rPr lang="en-US" altLang="zh-CN" sz="2400" dirty="0" smtClean="0"/>
              <a:t>ZK</a:t>
            </a:r>
            <a:r>
              <a:rPr lang="zh-CN" altLang="en-US" sz="2400" dirty="0" smtClean="0"/>
              <a:t>服务的机器必须能够互相感知对方。它们保持了一个内存视图状态（</a:t>
            </a:r>
            <a:r>
              <a:rPr lang="en-US" altLang="zh-CN" sz="2400" dirty="0" smtClean="0"/>
              <a:t>in-memory image of state</a:t>
            </a:r>
            <a:r>
              <a:rPr lang="zh-CN" altLang="en-US" sz="2400" dirty="0" smtClean="0"/>
              <a:t>）</a:t>
            </a:r>
            <a:r>
              <a:rPr lang="en-US" altLang="zh-CN" sz="2400" dirty="0" smtClean="0"/>
              <a:t>,</a:t>
            </a:r>
            <a:r>
              <a:rPr lang="zh-CN" altLang="en-US" sz="2400" dirty="0" smtClean="0"/>
              <a:t>同时伴随这</a:t>
            </a:r>
            <a:r>
              <a:rPr lang="en-US" altLang="zh-CN" sz="2400" dirty="0" err="1" smtClean="0"/>
              <a:t>tnx</a:t>
            </a:r>
            <a:r>
              <a:rPr lang="en-US" altLang="zh-CN" sz="2400" dirty="0" smtClean="0"/>
              <a:t> log</a:t>
            </a:r>
            <a:r>
              <a:rPr lang="zh-CN" altLang="en-US" sz="2400" dirty="0" smtClean="0"/>
              <a:t>和</a:t>
            </a:r>
            <a:r>
              <a:rPr lang="en-US" altLang="zh-CN" sz="2400" dirty="0" smtClean="0"/>
              <a:t>snapshot</a:t>
            </a:r>
            <a:r>
              <a:rPr lang="zh-CN" altLang="en-US" sz="2400" dirty="0" smtClean="0"/>
              <a:t>的持久存储。只要大部分</a:t>
            </a:r>
            <a:r>
              <a:rPr lang="en-US" altLang="zh-CN" sz="2400" dirty="0" smtClean="0"/>
              <a:t>server</a:t>
            </a:r>
            <a:r>
              <a:rPr lang="zh-CN" altLang="en-US" sz="2400" dirty="0" smtClean="0"/>
              <a:t>有效，那么</a:t>
            </a:r>
            <a:r>
              <a:rPr lang="en-US" altLang="zh-CN" sz="2400" dirty="0" smtClean="0"/>
              <a:t>ZK </a:t>
            </a:r>
            <a:r>
              <a:rPr lang="zh-CN" altLang="en-US" sz="2400" dirty="0" smtClean="0"/>
              <a:t>服务也是有效的。客户端只与一个</a:t>
            </a:r>
            <a:r>
              <a:rPr lang="en-US" altLang="zh-CN" sz="2400" dirty="0" err="1" smtClean="0"/>
              <a:t>zk</a:t>
            </a:r>
            <a:r>
              <a:rPr lang="en-US" altLang="zh-CN" sz="2400" dirty="0" smtClean="0"/>
              <a:t> server</a:t>
            </a:r>
            <a:r>
              <a:rPr lang="zh-CN" altLang="en-US" sz="2400" dirty="0" smtClean="0"/>
              <a:t>建立链接，</a:t>
            </a:r>
            <a:r>
              <a:rPr lang="en-US" altLang="zh-CN" sz="2400" dirty="0" smtClean="0"/>
              <a:t>client</a:t>
            </a:r>
            <a:r>
              <a:rPr lang="zh-CN" altLang="en-US" sz="2400" dirty="0" smtClean="0"/>
              <a:t>通过建立的</a:t>
            </a:r>
            <a:r>
              <a:rPr lang="en-US" altLang="zh-CN" sz="2400" dirty="0" smtClean="0"/>
              <a:t>TCP</a:t>
            </a:r>
            <a:r>
              <a:rPr lang="zh-CN" altLang="en-US" sz="2400" dirty="0" smtClean="0"/>
              <a:t>连接来进行请求</a:t>
            </a:r>
            <a:r>
              <a:rPr lang="en-US" altLang="zh-CN" sz="2400" dirty="0" smtClean="0"/>
              <a:t>/</a:t>
            </a:r>
            <a:r>
              <a:rPr lang="zh-CN" altLang="en-US" sz="2400" dirty="0" smtClean="0"/>
              <a:t>响应</a:t>
            </a:r>
            <a:r>
              <a:rPr lang="en-US" altLang="zh-CN" sz="2400" dirty="0" smtClean="0"/>
              <a:t>/</a:t>
            </a:r>
            <a:r>
              <a:rPr lang="zh-CN" altLang="en-US" sz="2400" dirty="0" smtClean="0"/>
              <a:t>获取事件</a:t>
            </a:r>
            <a:r>
              <a:rPr lang="en-US" altLang="zh-CN" sz="2400" dirty="0" smtClean="0"/>
              <a:t>/</a:t>
            </a:r>
            <a:r>
              <a:rPr lang="zh-CN" altLang="en-US" sz="2400" dirty="0" smtClean="0"/>
              <a:t>发送心跳等。如果此</a:t>
            </a:r>
            <a:r>
              <a:rPr lang="en-US" altLang="zh-CN" sz="2400" dirty="0" smtClean="0"/>
              <a:t>TCP</a:t>
            </a:r>
            <a:r>
              <a:rPr lang="zh-CN" altLang="en-US" sz="2400" dirty="0" smtClean="0"/>
              <a:t>连接失效，</a:t>
            </a:r>
            <a:r>
              <a:rPr lang="en-US" altLang="zh-CN" sz="2400" dirty="0" smtClean="0"/>
              <a:t>client</a:t>
            </a:r>
            <a:r>
              <a:rPr lang="zh-CN" altLang="en-US" sz="2400" dirty="0" smtClean="0"/>
              <a:t>将会尝试连接其他的</a:t>
            </a:r>
            <a:r>
              <a:rPr lang="en-US" altLang="zh-CN" sz="2400" dirty="0" smtClean="0"/>
              <a:t>ZK server</a:t>
            </a:r>
            <a:r>
              <a:rPr lang="zh-CN" altLang="en-US" sz="2400" dirty="0" smtClean="0"/>
              <a:t>。</a:t>
            </a:r>
          </a:p>
          <a:p>
            <a:pPr>
              <a:buNone/>
            </a:pPr>
            <a:r>
              <a:rPr lang="zh-CN" altLang="en-US" sz="2400" dirty="0" smtClean="0"/>
              <a:t> </a:t>
            </a:r>
          </a:p>
          <a:p>
            <a:pPr>
              <a:buNone/>
            </a:pPr>
            <a:r>
              <a:rPr lang="zh-CN" altLang="en-US" sz="2400" dirty="0" smtClean="0"/>
              <a:t> </a:t>
            </a:r>
          </a:p>
          <a:p>
            <a:pPr>
              <a:buNone/>
            </a:pPr>
            <a:endParaRPr lang="en-US" altLang="zh-CN"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latin typeface="+mn-ea"/>
              </a:rPr>
              <a:t>设计目标</a:t>
            </a:r>
            <a:endParaRPr lang="en-US" altLang="zh-CN" sz="2800" dirty="0" smtClean="0">
              <a:latin typeface="+mn-ea"/>
            </a:endParaRPr>
          </a:p>
          <a:p>
            <a:pPr>
              <a:buNone/>
            </a:pPr>
            <a:r>
              <a:rPr lang="en-US" altLang="zh-CN" sz="2400" dirty="0" smtClean="0"/>
              <a:t>		</a:t>
            </a:r>
            <a:r>
              <a:rPr lang="zh-CN" altLang="en-US" sz="2400" dirty="0" smtClean="0"/>
              <a:t>全序性：对于每个</a:t>
            </a:r>
            <a:r>
              <a:rPr lang="en-US" altLang="zh-CN" sz="2400" dirty="0" smtClean="0"/>
              <a:t>update</a:t>
            </a:r>
            <a:r>
              <a:rPr lang="zh-CN" altLang="en-US" sz="2400" dirty="0" smtClean="0"/>
              <a:t>请求，</a:t>
            </a:r>
            <a:r>
              <a:rPr lang="en-US" altLang="zh-CN" sz="2400" dirty="0" smtClean="0"/>
              <a:t>ZK</a:t>
            </a:r>
            <a:r>
              <a:rPr lang="zh-CN" altLang="en-US" sz="2400" dirty="0" smtClean="0"/>
              <a:t>（</a:t>
            </a:r>
            <a:r>
              <a:rPr lang="en-US" altLang="zh-CN" sz="2400" dirty="0" smtClean="0"/>
              <a:t>leader</a:t>
            </a:r>
            <a:r>
              <a:rPr lang="zh-CN" altLang="en-US" sz="2400" dirty="0" smtClean="0"/>
              <a:t>）都会为其生成唯一的</a:t>
            </a:r>
            <a:r>
              <a:rPr lang="en-US" altLang="zh-CN" sz="2400" dirty="0" err="1" smtClean="0"/>
              <a:t>Zid</a:t>
            </a:r>
            <a:r>
              <a:rPr lang="zh-CN" altLang="en-US" sz="2400" dirty="0" smtClean="0"/>
              <a:t>来表示其事务的顺序，接下来的操作可以使用</a:t>
            </a:r>
            <a:r>
              <a:rPr lang="en-US" altLang="zh-CN" sz="2400" dirty="0" err="1" smtClean="0"/>
              <a:t>zid</a:t>
            </a:r>
            <a:r>
              <a:rPr lang="zh-CN" altLang="en-US" sz="2400" dirty="0" smtClean="0"/>
              <a:t>的顺序实现同步原语（队列）。</a:t>
            </a:r>
          </a:p>
          <a:p>
            <a:pPr>
              <a:buNone/>
            </a:pPr>
            <a:r>
              <a:rPr lang="en-US" altLang="zh-CN" sz="2400" dirty="0" smtClean="0"/>
              <a:t>		</a:t>
            </a:r>
            <a:r>
              <a:rPr lang="zh-CN" altLang="en-US" sz="2400" dirty="0" smtClean="0"/>
              <a:t>高效快速：</a:t>
            </a:r>
            <a:r>
              <a:rPr lang="en-US" altLang="zh-CN" sz="2400" dirty="0" smtClean="0"/>
              <a:t>ZK</a:t>
            </a:r>
            <a:r>
              <a:rPr lang="zh-CN" altLang="en-US" sz="2400" dirty="0" smtClean="0"/>
              <a:t>在“读主导”的应用中表现的非常的优秀。</a:t>
            </a:r>
            <a:r>
              <a:rPr lang="en-US" altLang="zh-CN" sz="2400" dirty="0" smtClean="0"/>
              <a:t>ZK</a:t>
            </a:r>
            <a:r>
              <a:rPr lang="zh-CN" altLang="en-US" sz="2400" dirty="0" smtClean="0"/>
              <a:t>应用可以运行在数台机器上，并且在</a:t>
            </a:r>
            <a:r>
              <a:rPr lang="en-US" altLang="zh-CN" sz="2400" dirty="0" smtClean="0"/>
              <a:t>read</a:t>
            </a:r>
            <a:r>
              <a:rPr lang="zh-CN" altLang="en-US" sz="2400" dirty="0" smtClean="0"/>
              <a:t>远大与</a:t>
            </a:r>
            <a:r>
              <a:rPr lang="en-US" altLang="zh-CN" sz="2400" dirty="0" smtClean="0"/>
              <a:t>write</a:t>
            </a:r>
            <a:r>
              <a:rPr lang="zh-CN" altLang="en-US" sz="2400" dirty="0" smtClean="0"/>
              <a:t>的场景中，是非常适合的，通常这个比例为</a:t>
            </a:r>
            <a:r>
              <a:rPr lang="en-US" altLang="zh-CN" sz="2400" dirty="0" smtClean="0"/>
              <a:t>10</a:t>
            </a:r>
            <a:r>
              <a:rPr lang="zh-CN" altLang="en-US" sz="2400" dirty="0" smtClean="0"/>
              <a:t>：</a:t>
            </a:r>
            <a:r>
              <a:rPr lang="en-US" altLang="zh-CN" sz="2400" dirty="0" smtClean="0"/>
              <a:t>1.</a:t>
            </a:r>
          </a:p>
          <a:p>
            <a:pPr>
              <a:buNone/>
            </a:pPr>
            <a:endParaRPr lang="zh-CN" altLang="en-US" sz="2400" dirty="0" smtClean="0"/>
          </a:p>
          <a:p>
            <a:pPr>
              <a:buNone/>
            </a:pPr>
            <a:r>
              <a:rPr lang="zh-CN" altLang="en-US" sz="2400" dirty="0" smtClean="0"/>
              <a:t> </a:t>
            </a:r>
          </a:p>
          <a:p>
            <a:pPr>
              <a:buNone/>
            </a:pPr>
            <a:r>
              <a:rPr lang="zh-CN" altLang="en-US" sz="2400" dirty="0" smtClean="0"/>
              <a:t> </a:t>
            </a:r>
          </a:p>
          <a:p>
            <a:pPr>
              <a:buNone/>
            </a:pPr>
            <a:endParaRPr lang="en-US" altLang="zh-CN"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Zookeeper server</a:t>
            </a:r>
            <a:r>
              <a:rPr lang="zh-CN" altLang="en-US" sz="2800" dirty="0" smtClean="0"/>
              <a:t>组成</a:t>
            </a:r>
            <a:endParaRPr lang="en-US" altLang="zh-CN" sz="2800" dirty="0" smtClean="0">
              <a:latin typeface="+mn-ea"/>
            </a:endParaRPr>
          </a:p>
          <a:p>
            <a:pPr>
              <a:buNone/>
            </a:pPr>
            <a:r>
              <a:rPr lang="en-US" altLang="zh-CN" sz="2400" dirty="0" smtClean="0"/>
              <a:t>		ZK server</a:t>
            </a:r>
            <a:r>
              <a:rPr lang="zh-CN" altLang="en-US" sz="2400" dirty="0" smtClean="0"/>
              <a:t>根据其身份特性分为三种：</a:t>
            </a:r>
            <a:r>
              <a:rPr lang="en-US" altLang="zh-CN" sz="2400" dirty="0" smtClean="0"/>
              <a:t>leader</a:t>
            </a:r>
            <a:r>
              <a:rPr lang="zh-CN" altLang="en-US" sz="2400" dirty="0" smtClean="0"/>
              <a:t>，</a:t>
            </a:r>
            <a:r>
              <a:rPr lang="en-US" altLang="zh-CN" sz="2400" dirty="0" smtClean="0"/>
              <a:t>Follower</a:t>
            </a:r>
            <a:r>
              <a:rPr lang="zh-CN" altLang="en-US" sz="2400" dirty="0" smtClean="0"/>
              <a:t>，</a:t>
            </a:r>
            <a:r>
              <a:rPr lang="en-US" altLang="zh-CN" sz="2400" dirty="0" smtClean="0"/>
              <a:t>Observer</a:t>
            </a:r>
            <a:r>
              <a:rPr lang="zh-CN" altLang="en-US" sz="2400" dirty="0" smtClean="0"/>
              <a:t>，其中</a:t>
            </a:r>
            <a:r>
              <a:rPr lang="en-US" altLang="zh-CN" sz="2400" dirty="0" smtClean="0"/>
              <a:t>Follower</a:t>
            </a:r>
            <a:r>
              <a:rPr lang="zh-CN" altLang="en-US" sz="2400" dirty="0" smtClean="0"/>
              <a:t>和</a:t>
            </a:r>
            <a:r>
              <a:rPr lang="en-US" altLang="zh-CN" sz="2400" dirty="0" smtClean="0"/>
              <a:t>Observer</a:t>
            </a:r>
            <a:r>
              <a:rPr lang="zh-CN" altLang="en-US" sz="2400" dirty="0" smtClean="0"/>
              <a:t>又统称</a:t>
            </a:r>
            <a:r>
              <a:rPr lang="en-US" altLang="zh-CN" sz="2400" dirty="0" smtClean="0"/>
              <a:t>Learner</a:t>
            </a:r>
            <a:r>
              <a:rPr lang="zh-CN" altLang="en-US" sz="2400" dirty="0" smtClean="0"/>
              <a:t>（学习者）。</a:t>
            </a:r>
          </a:p>
          <a:p>
            <a:pPr>
              <a:buNone/>
            </a:pPr>
            <a:r>
              <a:rPr lang="zh-CN" altLang="en-US" sz="2400" dirty="0" smtClean="0"/>
              <a:t>    </a:t>
            </a:r>
            <a:r>
              <a:rPr lang="en-US" altLang="zh-CN" sz="2400" dirty="0" smtClean="0"/>
              <a:t>Leader</a:t>
            </a:r>
            <a:r>
              <a:rPr lang="zh-CN" altLang="en-US" sz="2400" dirty="0" smtClean="0"/>
              <a:t>：负责客户端的</a:t>
            </a:r>
            <a:r>
              <a:rPr lang="en-US" altLang="zh-CN" sz="2400" dirty="0" smtClean="0"/>
              <a:t>writer</a:t>
            </a:r>
            <a:r>
              <a:rPr lang="zh-CN" altLang="en-US" sz="2400" dirty="0" smtClean="0"/>
              <a:t>类型请求</a:t>
            </a:r>
          </a:p>
          <a:p>
            <a:pPr>
              <a:buNone/>
            </a:pPr>
            <a:r>
              <a:rPr lang="zh-CN" altLang="en-US" sz="2400" dirty="0" smtClean="0"/>
              <a:t>    </a:t>
            </a:r>
            <a:r>
              <a:rPr lang="en-US" altLang="zh-CN" sz="2400" dirty="0" smtClean="0"/>
              <a:t>Follower</a:t>
            </a:r>
            <a:r>
              <a:rPr lang="zh-CN" altLang="en-US" sz="2400" dirty="0" smtClean="0"/>
              <a:t>：负责客户端的</a:t>
            </a:r>
            <a:r>
              <a:rPr lang="en-US" altLang="zh-CN" sz="2400" dirty="0" smtClean="0"/>
              <a:t>reader</a:t>
            </a:r>
            <a:r>
              <a:rPr lang="zh-CN" altLang="en-US" sz="2400" dirty="0" smtClean="0"/>
              <a:t>类型请求，参与</a:t>
            </a:r>
            <a:r>
              <a:rPr lang="en-US" altLang="zh-CN" sz="2400" dirty="0" smtClean="0"/>
              <a:t>leader</a:t>
            </a:r>
            <a:r>
              <a:rPr lang="zh-CN" altLang="en-US" sz="2400" dirty="0" smtClean="0"/>
              <a:t>选举等</a:t>
            </a:r>
          </a:p>
          <a:p>
            <a:pPr>
              <a:buNone/>
            </a:pPr>
            <a:r>
              <a:rPr lang="zh-CN" altLang="en-US" sz="2400" dirty="0" smtClean="0"/>
              <a:t>    </a:t>
            </a:r>
            <a:r>
              <a:rPr lang="en-US" altLang="zh-CN" sz="2400" dirty="0" smtClean="0"/>
              <a:t>Observer</a:t>
            </a:r>
            <a:r>
              <a:rPr lang="zh-CN" altLang="en-US" sz="2400" dirty="0" smtClean="0"/>
              <a:t>：特殊的“</a:t>
            </a:r>
            <a:r>
              <a:rPr lang="en-US" altLang="zh-CN" sz="2400" dirty="0" smtClean="0"/>
              <a:t>Follower”</a:t>
            </a:r>
            <a:r>
              <a:rPr lang="zh-CN" altLang="en-US" sz="2400" dirty="0" smtClean="0"/>
              <a:t>，其可以接受客户端</a:t>
            </a:r>
            <a:r>
              <a:rPr lang="en-US" altLang="zh-CN" sz="2400" dirty="0" smtClean="0"/>
              <a:t>reader</a:t>
            </a:r>
            <a:r>
              <a:rPr lang="zh-CN" altLang="en-US" sz="2400" dirty="0" smtClean="0"/>
              <a:t>请求</a:t>
            </a:r>
            <a:r>
              <a:rPr lang="zh-CN" altLang="en-US" sz="2400" dirty="0" smtClean="0"/>
              <a:t>，</a:t>
            </a:r>
            <a:r>
              <a:rPr lang="zh-CN" altLang="en-US" sz="2400" dirty="0" smtClean="0"/>
              <a:t>但</a:t>
            </a:r>
            <a:r>
              <a:rPr lang="zh-CN" altLang="en-US" sz="2400" dirty="0" smtClean="0"/>
              <a:t>不</a:t>
            </a:r>
            <a:r>
              <a:rPr lang="zh-CN" altLang="en-US" sz="2400" dirty="0" smtClean="0"/>
              <a:t>参与选举。（扩容系统支撑能力，提高了读取速度。因为它不接受任何同步的写入请求，只负责与</a:t>
            </a:r>
            <a:r>
              <a:rPr lang="en-US" altLang="zh-CN" sz="2400" dirty="0" smtClean="0"/>
              <a:t>leader</a:t>
            </a:r>
            <a:r>
              <a:rPr lang="zh-CN" altLang="en-US" sz="2400" dirty="0" smtClean="0"/>
              <a:t>同步数据）</a:t>
            </a:r>
          </a:p>
          <a:p>
            <a:pPr>
              <a:buNone/>
            </a:pPr>
            <a:endParaRPr lang="zh-CN" altLang="en-US" sz="2400" dirty="0" smtClean="0"/>
          </a:p>
          <a:p>
            <a:pPr>
              <a:buNone/>
            </a:pPr>
            <a:endParaRPr lang="zh-CN" altLang="en-US" sz="2400" dirty="0" smtClean="0"/>
          </a:p>
          <a:p>
            <a:pPr>
              <a:buNone/>
            </a:pPr>
            <a:endParaRPr lang="en-US" altLang="zh-CN"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数据模型</a:t>
            </a:r>
            <a:endParaRPr lang="en-US" altLang="zh-CN" sz="2800" dirty="0" smtClean="0"/>
          </a:p>
          <a:p>
            <a:pPr>
              <a:buNone/>
            </a:pPr>
            <a:r>
              <a:rPr lang="en-US" altLang="zh-CN" sz="2400" dirty="0" smtClean="0"/>
              <a:t>		Zookeeper </a:t>
            </a:r>
            <a:r>
              <a:rPr lang="zh-CN" altLang="en-US" sz="2400" dirty="0" smtClean="0"/>
              <a:t>会维护一个具有层次关系的数据结构，它非常类似于一个标准的文件系统</a:t>
            </a:r>
          </a:p>
          <a:p>
            <a:pPr>
              <a:buNone/>
            </a:pPr>
            <a:endParaRPr lang="zh-CN" altLang="en-US" sz="2400" dirty="0" smtClean="0"/>
          </a:p>
          <a:p>
            <a:pPr>
              <a:buNone/>
            </a:pPr>
            <a:endParaRPr lang="en-US" altLang="zh-CN" sz="2400" dirty="0" smtClean="0"/>
          </a:p>
        </p:txBody>
      </p:sp>
      <p:pic>
        <p:nvPicPr>
          <p:cNvPr id="1026" name="Picture 2"/>
          <p:cNvPicPr>
            <a:picLocks noChangeAspect="1" noChangeArrowheads="1"/>
          </p:cNvPicPr>
          <p:nvPr/>
        </p:nvPicPr>
        <p:blipFill>
          <a:blip r:embed="rId2"/>
          <a:srcRect/>
          <a:stretch>
            <a:fillRect/>
          </a:stretch>
        </p:blipFill>
        <p:spPr bwMode="auto">
          <a:xfrm>
            <a:off x="5076825" y="1500174"/>
            <a:ext cx="4067175" cy="535782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14282" y="3071810"/>
            <a:ext cx="4267200" cy="2981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数据模型</a:t>
            </a:r>
            <a:endParaRPr lang="en-US" altLang="zh-CN" sz="2800" dirty="0" smtClean="0"/>
          </a:p>
          <a:p>
            <a:pPr>
              <a:buNone/>
            </a:pPr>
            <a:r>
              <a:rPr lang="en-US" altLang="zh-CN" sz="2400" dirty="0" smtClean="0"/>
              <a:t>1</a:t>
            </a:r>
            <a:r>
              <a:rPr lang="zh-CN" altLang="en-US" sz="2400" dirty="0" smtClean="0"/>
              <a:t>、每个子目录项如 </a:t>
            </a:r>
            <a:r>
              <a:rPr lang="en-US" altLang="zh-CN" sz="2400" dirty="0" smtClean="0"/>
              <a:t>NameService </a:t>
            </a:r>
            <a:r>
              <a:rPr lang="zh-CN" altLang="en-US" sz="2400" dirty="0" smtClean="0"/>
              <a:t>都被称作为 </a:t>
            </a:r>
            <a:r>
              <a:rPr lang="en-US" altLang="zh-CN" sz="2400" dirty="0" smtClean="0"/>
              <a:t>znode</a:t>
            </a:r>
            <a:r>
              <a:rPr lang="zh-CN" altLang="en-US" sz="2400" dirty="0" smtClean="0"/>
              <a:t>，这个 </a:t>
            </a:r>
            <a:r>
              <a:rPr lang="en-US" altLang="zh-CN" sz="2400" dirty="0" smtClean="0"/>
              <a:t>znode </a:t>
            </a:r>
            <a:r>
              <a:rPr lang="zh-CN" altLang="en-US" sz="2400" dirty="0" smtClean="0"/>
              <a:t>是被它所在的路径唯一标识，如 </a:t>
            </a:r>
            <a:r>
              <a:rPr lang="en-US" altLang="zh-CN" sz="2400" dirty="0" smtClean="0"/>
              <a:t>Server1 </a:t>
            </a:r>
            <a:r>
              <a:rPr lang="zh-CN" altLang="en-US" sz="2400" dirty="0" smtClean="0"/>
              <a:t>这个 </a:t>
            </a:r>
            <a:r>
              <a:rPr lang="en-US" altLang="zh-CN" sz="2400" dirty="0" smtClean="0"/>
              <a:t>znode </a:t>
            </a:r>
            <a:r>
              <a:rPr lang="zh-CN" altLang="en-US" sz="2400" dirty="0" smtClean="0"/>
              <a:t>的标识为 </a:t>
            </a:r>
            <a:r>
              <a:rPr lang="en-US" altLang="zh-CN" sz="2400" dirty="0" smtClean="0"/>
              <a:t>/</a:t>
            </a:r>
            <a:r>
              <a:rPr lang="en-US" altLang="zh-CN" sz="2400" dirty="0" err="1" smtClean="0"/>
              <a:t>NameService</a:t>
            </a:r>
            <a:r>
              <a:rPr lang="en-US" altLang="zh-CN" sz="2400" dirty="0" smtClean="0"/>
              <a:t>/Server1</a:t>
            </a:r>
          </a:p>
          <a:p>
            <a:pPr>
              <a:buNone/>
            </a:pPr>
            <a:r>
              <a:rPr lang="en-US" altLang="zh-CN" sz="2400" dirty="0" smtClean="0"/>
              <a:t>2</a:t>
            </a:r>
            <a:r>
              <a:rPr lang="zh-CN" altLang="en-US" sz="2400" dirty="0" smtClean="0"/>
              <a:t>、</a:t>
            </a:r>
            <a:r>
              <a:rPr lang="en-US" altLang="zh-CN" sz="2400" dirty="0" smtClean="0"/>
              <a:t>znode </a:t>
            </a:r>
            <a:r>
              <a:rPr lang="zh-CN" altLang="en-US" sz="2400" dirty="0" smtClean="0"/>
              <a:t>可以有子节点目录，并且每个 </a:t>
            </a:r>
            <a:r>
              <a:rPr lang="en-US" altLang="zh-CN" sz="2400" dirty="0" err="1" smtClean="0"/>
              <a:t>znode</a:t>
            </a:r>
            <a:r>
              <a:rPr lang="en-US" altLang="zh-CN" sz="2400" dirty="0" smtClean="0"/>
              <a:t> </a:t>
            </a:r>
            <a:r>
              <a:rPr lang="zh-CN" altLang="en-US" sz="2400" dirty="0" smtClean="0"/>
              <a:t>可以存储数据，注意 </a:t>
            </a:r>
            <a:r>
              <a:rPr lang="en-US" altLang="zh-CN" sz="2400" dirty="0" smtClean="0"/>
              <a:t>EPHEMERAL </a:t>
            </a:r>
            <a:r>
              <a:rPr lang="zh-CN" altLang="en-US" sz="2400" dirty="0" smtClean="0"/>
              <a:t>类型的目录节点不能有子节点目录</a:t>
            </a:r>
          </a:p>
          <a:p>
            <a:pPr>
              <a:buNone/>
            </a:pPr>
            <a:r>
              <a:rPr lang="en-US" altLang="zh-CN" sz="2400" dirty="0" smtClean="0"/>
              <a:t>3</a:t>
            </a:r>
            <a:r>
              <a:rPr lang="zh-CN" altLang="en-US" sz="2400" dirty="0" smtClean="0"/>
              <a:t>、</a:t>
            </a:r>
            <a:r>
              <a:rPr lang="en-US" altLang="zh-CN" sz="2400" dirty="0" err="1" smtClean="0"/>
              <a:t>znode</a:t>
            </a:r>
            <a:r>
              <a:rPr lang="en-US" altLang="zh-CN" sz="2400" dirty="0" smtClean="0"/>
              <a:t> </a:t>
            </a:r>
            <a:r>
              <a:rPr lang="zh-CN" altLang="en-US" sz="2400" dirty="0" smtClean="0"/>
              <a:t>是有版本的，每个 </a:t>
            </a:r>
            <a:r>
              <a:rPr lang="en-US" altLang="zh-CN" sz="2400" dirty="0" err="1" smtClean="0"/>
              <a:t>znode</a:t>
            </a:r>
            <a:r>
              <a:rPr lang="en-US" altLang="zh-CN" sz="2400" dirty="0" smtClean="0"/>
              <a:t> </a:t>
            </a:r>
            <a:r>
              <a:rPr lang="zh-CN" altLang="en-US" sz="2400" dirty="0" smtClean="0"/>
              <a:t>中存储的数据可以有多个版本，也就是一个访问路径中可以存储多份数据</a:t>
            </a:r>
          </a:p>
          <a:p>
            <a:pPr>
              <a:buNone/>
            </a:pPr>
            <a:r>
              <a:rPr lang="zh-CN" altLang="en-US" sz="2400" dirty="0" smtClean="0"/>
              <a:t>    </a:t>
            </a:r>
          </a:p>
          <a:p>
            <a:pPr>
              <a:buNone/>
            </a:pPr>
            <a:r>
              <a:rPr lang="zh-CN" altLang="en-US" sz="2400" dirty="0" smtClean="0"/>
              <a:t> </a:t>
            </a:r>
          </a:p>
          <a:p>
            <a:pPr>
              <a:buNone/>
            </a:pPr>
            <a:endParaRPr lang="zh-CN" altLang="en-US" sz="2400" dirty="0" smtClean="0"/>
          </a:p>
          <a:p>
            <a:pPr>
              <a:buNone/>
            </a:pPr>
            <a:endParaRPr lang="en-US" altLang="zh-CN"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820</Words>
  <PresentationFormat>全屏显示(4:3)</PresentationFormat>
  <Paragraphs>194</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lpstr>Zookeeper简介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Zookeeper简介</dc:title>
  <dc:creator>Administrator</dc:creator>
  <cp:lastModifiedBy>admin</cp:lastModifiedBy>
  <cp:revision>43</cp:revision>
  <dcterms:created xsi:type="dcterms:W3CDTF">2013-09-23T03:51:31Z</dcterms:created>
  <dcterms:modified xsi:type="dcterms:W3CDTF">2013-10-03T04:05:07Z</dcterms:modified>
</cp:coreProperties>
</file>