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4" r:id="rId3"/>
    <p:sldId id="265" r:id="rId4"/>
    <p:sldId id="266" r:id="rId5"/>
    <p:sldId id="268" r:id="rId6"/>
    <p:sldId id="269" r:id="rId7"/>
    <p:sldId id="270" r:id="rId8"/>
    <p:sldId id="271" r:id="rId9"/>
    <p:sldId id="272" r:id="rId10"/>
    <p:sldId id="267" r:id="rId11"/>
  </p:sldIdLst>
  <p:sldSz cx="9144000" cy="6858000" type="screen4x3"/>
  <p:notesSz cx="6735763" cy="986948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66F"/>
    <a:srgbClr val="D5F4FF"/>
    <a:srgbClr val="B7D000"/>
    <a:srgbClr val="898600"/>
    <a:srgbClr val="FFFFD9"/>
    <a:srgbClr val="E7F4D8"/>
    <a:srgbClr val="F9FFCD"/>
    <a:srgbClr val="D9F600"/>
    <a:srgbClr val="4510F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7AC3CCA-C797-4891-BE02-D94E43425B78}" styleName="スタイル (中間)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93D81CF-94F2-401A-BA57-92F5A7B2D0C5}" styleName="スタイル (中間)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5BE263C-DBD7-4A20-BB59-AAB30ACAA65A}" styleName="中間スタイル 3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中間スタイル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中間スタイル 1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815" autoAdjust="0"/>
    <p:restoredTop sz="92593" autoAdjust="0"/>
  </p:normalViewPr>
  <p:slideViewPr>
    <p:cSldViewPr>
      <p:cViewPr varScale="1">
        <p:scale>
          <a:sx n="75" d="100"/>
          <a:sy n="75" d="100"/>
        </p:scale>
        <p:origin x="58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75426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69" d="100"/>
          <a:sy n="69" d="100"/>
        </p:scale>
        <p:origin x="3108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19413" cy="493713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14763" y="1"/>
            <a:ext cx="2919412" cy="493713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r">
              <a:defRPr sz="1200"/>
            </a:lvl1pPr>
          </a:lstStyle>
          <a:p>
            <a:fld id="{74007ACF-FE50-4FCA-95DA-EE166BDE8B54}" type="datetimeFigureOut">
              <a:rPr kumimoji="1" lang="ja-JP" altLang="en-US" smtClean="0"/>
              <a:t>2017/6/21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1" y="9374188"/>
            <a:ext cx="2919413" cy="493712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14763" y="9374188"/>
            <a:ext cx="2919412" cy="493712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r">
              <a:defRPr sz="1200"/>
            </a:lvl1pPr>
          </a:lstStyle>
          <a:p>
            <a:fld id="{04571578-6720-49E6-AEA4-00348F4EF47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02153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4" y="2"/>
            <a:ext cx="2918831" cy="493475"/>
          </a:xfrm>
          <a:prstGeom prst="rect">
            <a:avLst/>
          </a:prstGeom>
        </p:spPr>
        <p:txBody>
          <a:bodyPr vert="horz" lIns="91438" tIns="45719" rIns="91438" bIns="45719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7" y="2"/>
            <a:ext cx="2918831" cy="493475"/>
          </a:xfrm>
          <a:prstGeom prst="rect">
            <a:avLst/>
          </a:prstGeom>
        </p:spPr>
        <p:txBody>
          <a:bodyPr vert="horz" lIns="91438" tIns="45719" rIns="91438" bIns="45719" rtlCol="0"/>
          <a:lstStyle>
            <a:lvl1pPr algn="r">
              <a:defRPr sz="1200"/>
            </a:lvl1pPr>
          </a:lstStyle>
          <a:p>
            <a:fld id="{502E2A88-199C-413E-A779-15FFC33486A2}" type="datetimeFigureOut">
              <a:rPr kumimoji="1" lang="ja-JP" altLang="en-US" smtClean="0"/>
              <a:t>2017/6/21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00113" y="739775"/>
            <a:ext cx="4935537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8" tIns="45719" rIns="91438" bIns="45719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688010"/>
            <a:ext cx="5388610" cy="4441270"/>
          </a:xfrm>
          <a:prstGeom prst="rect">
            <a:avLst/>
          </a:prstGeom>
        </p:spPr>
        <p:txBody>
          <a:bodyPr vert="horz" lIns="91438" tIns="45719" rIns="91438" bIns="45719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4" y="9374304"/>
            <a:ext cx="2918831" cy="493475"/>
          </a:xfrm>
          <a:prstGeom prst="rect">
            <a:avLst/>
          </a:prstGeom>
        </p:spPr>
        <p:txBody>
          <a:bodyPr vert="horz" lIns="91438" tIns="45719" rIns="91438" bIns="45719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7" y="9374304"/>
            <a:ext cx="2918831" cy="493475"/>
          </a:xfrm>
          <a:prstGeom prst="rect">
            <a:avLst/>
          </a:prstGeom>
        </p:spPr>
        <p:txBody>
          <a:bodyPr vert="horz" lIns="91438" tIns="45719" rIns="91438" bIns="45719" rtlCol="0" anchor="b"/>
          <a:lstStyle>
            <a:lvl1pPr algn="r">
              <a:defRPr sz="1200"/>
            </a:lvl1pPr>
          </a:lstStyle>
          <a:p>
            <a:fld id="{65FC7AB9-9A75-47BA-8BE9-0B889F65DA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019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FC7AB9-9A75-47BA-8BE9-0B889F65DAAF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2512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 userDrawn="1"/>
        </p:nvSpPr>
        <p:spPr>
          <a:xfrm>
            <a:off x="0" y="6381328"/>
            <a:ext cx="9144000" cy="72008"/>
          </a:xfrm>
          <a:prstGeom prst="rect">
            <a:avLst/>
          </a:prstGeom>
          <a:gradFill>
            <a:gsLst>
              <a:gs pos="0">
                <a:srgbClr val="00266F"/>
              </a:gs>
              <a:gs pos="50000">
                <a:schemeClr val="tx2">
                  <a:lumMod val="40000"/>
                  <a:lumOff val="6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13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fld id="{85A388BA-D257-4EE9-B8C2-EDF8F0D05F15}" type="datetime1">
              <a:rPr lang="ja-JP" altLang="en-US" smtClean="0"/>
              <a:t>2017/6/21</a:t>
            </a:fld>
            <a:endParaRPr lang="ja-JP" altLang="en-US" dirty="0"/>
          </a:p>
        </p:txBody>
      </p:sp>
      <p:sp>
        <p:nvSpPr>
          <p:cNvPr id="14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1547664" y="6448251"/>
            <a:ext cx="6120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en-US" altLang="ja-JP" smtClean="0"/>
              <a:t>Programming Study Group</a:t>
            </a:r>
            <a:endParaRPr lang="ja-JP" altLang="en-US" dirty="0"/>
          </a:p>
        </p:txBody>
      </p:sp>
      <p:sp>
        <p:nvSpPr>
          <p:cNvPr id="15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7020272" y="64482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fld id="{19030CFA-C5C6-4CC3-A9CE-A2C23E4337C1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4" name="テキスト ボックス 3"/>
          <p:cNvSpPr txBox="1"/>
          <p:nvPr userDrawn="1"/>
        </p:nvSpPr>
        <p:spPr>
          <a:xfrm>
            <a:off x="1979712" y="5796553"/>
            <a:ext cx="59766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1600" b="1" dirty="0" smtClean="0">
                <a:solidFill>
                  <a:srgbClr val="00266F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Nara</a:t>
            </a:r>
            <a:r>
              <a:rPr kumimoji="1" lang="en-US" altLang="ja-JP" sz="1600" b="1" baseline="0" dirty="0" smtClean="0">
                <a:solidFill>
                  <a:srgbClr val="00266F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 Institute of Science and Technology</a:t>
            </a:r>
          </a:p>
          <a:p>
            <a:pPr algn="r"/>
            <a:r>
              <a:rPr kumimoji="1" lang="en-US" altLang="ja-JP" sz="1600" b="1" dirty="0" smtClean="0">
                <a:solidFill>
                  <a:srgbClr val="00266F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Augmented Human</a:t>
            </a:r>
            <a:r>
              <a:rPr kumimoji="1" lang="en-US" altLang="ja-JP" sz="1600" b="1" baseline="0" dirty="0" smtClean="0">
                <a:solidFill>
                  <a:srgbClr val="00266F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 Communication Laboratory</a:t>
            </a:r>
            <a:endParaRPr kumimoji="1" lang="en-US" altLang="ja-JP" sz="1600" b="1" dirty="0" smtClean="0">
              <a:solidFill>
                <a:srgbClr val="00266F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6" name="正方形/長方形 15"/>
          <p:cNvSpPr/>
          <p:nvPr userDrawn="1"/>
        </p:nvSpPr>
        <p:spPr>
          <a:xfrm>
            <a:off x="2630" y="6791373"/>
            <a:ext cx="9144000" cy="72008"/>
          </a:xfrm>
          <a:prstGeom prst="rect">
            <a:avLst/>
          </a:prstGeom>
          <a:gradFill>
            <a:gsLst>
              <a:gs pos="0">
                <a:srgbClr val="00266F"/>
              </a:gs>
              <a:gs pos="50000">
                <a:schemeClr val="tx2">
                  <a:lumMod val="40000"/>
                  <a:lumOff val="6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368" y="5157192"/>
            <a:ext cx="1197141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177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7AA5B-CE7E-48E3-A7DD-35F027707D94}" type="datetime1">
              <a:rPr kumimoji="1" lang="ja-JP" altLang="en-US" smtClean="0"/>
              <a:t>2017/6/21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Programming Study Group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0CFA-C5C6-4CC3-A9CE-A2C23E4337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8127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21576-EC15-4C16-9B54-3B313D1A3C43}" type="datetime1">
              <a:rPr kumimoji="1" lang="ja-JP" altLang="en-US" smtClean="0"/>
              <a:t>2017/6/21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Programming Study Group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0CFA-C5C6-4CC3-A9CE-A2C23E4337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5538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51520" y="1484784"/>
            <a:ext cx="8640960" cy="4824536"/>
          </a:xfrm>
        </p:spPr>
        <p:txBody>
          <a:bodyPr/>
          <a:lstStyle>
            <a:lvl1pPr>
              <a:defRPr b="1"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15" name="正方形/長方形 14"/>
          <p:cNvSpPr/>
          <p:nvPr userDrawn="1"/>
        </p:nvSpPr>
        <p:spPr>
          <a:xfrm>
            <a:off x="-2631" y="6381328"/>
            <a:ext cx="9144000" cy="72008"/>
          </a:xfrm>
          <a:prstGeom prst="rect">
            <a:avLst/>
          </a:prstGeom>
          <a:gradFill>
            <a:gsLst>
              <a:gs pos="0">
                <a:srgbClr val="00266F"/>
              </a:gs>
              <a:gs pos="50000">
                <a:schemeClr val="tx2">
                  <a:lumMod val="40000"/>
                  <a:lumOff val="6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 userDrawn="1"/>
        </p:nvSpPr>
        <p:spPr>
          <a:xfrm>
            <a:off x="-1" y="6791373"/>
            <a:ext cx="9144000" cy="72008"/>
          </a:xfrm>
          <a:prstGeom prst="rect">
            <a:avLst/>
          </a:prstGeom>
          <a:gradFill>
            <a:gsLst>
              <a:gs pos="0">
                <a:srgbClr val="00266F"/>
              </a:gs>
              <a:gs pos="50000">
                <a:schemeClr val="tx2">
                  <a:lumMod val="40000"/>
                  <a:lumOff val="6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961440" y="6453336"/>
            <a:ext cx="2133600" cy="365125"/>
          </a:xfrm>
        </p:spPr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fld id="{8B1FDDC5-1B0D-411E-835C-DE6DA5CF5C3C}" type="datetime1">
              <a:rPr lang="ja-JP" altLang="en-US" smtClean="0"/>
              <a:t>2017/6/21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2843808" y="6453336"/>
            <a:ext cx="4608512" cy="365125"/>
          </a:xfrm>
        </p:spPr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ja-JP" smtClean="0"/>
              <a:t>Programming Study Group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7956376" y="6453336"/>
            <a:ext cx="1197496" cy="3651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fld id="{19030CFA-C5C6-4CC3-A9CE-A2C23E4337C1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7" name="テキスト ボックス 16"/>
          <p:cNvSpPr txBox="1"/>
          <p:nvPr userDrawn="1"/>
        </p:nvSpPr>
        <p:spPr>
          <a:xfrm>
            <a:off x="323527" y="6453336"/>
            <a:ext cx="2529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900" b="1" dirty="0" smtClean="0">
                <a:solidFill>
                  <a:srgbClr val="00266F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NAIST</a:t>
            </a:r>
          </a:p>
          <a:p>
            <a:pPr algn="l"/>
            <a:r>
              <a:rPr kumimoji="1" lang="en-US" altLang="ja-JP" sz="900" b="1" dirty="0" smtClean="0">
                <a:solidFill>
                  <a:srgbClr val="00266F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AHC</a:t>
            </a:r>
            <a:r>
              <a:rPr kumimoji="1" lang="en-US" altLang="ja-JP" sz="900" b="1" baseline="0" dirty="0" smtClean="0">
                <a:solidFill>
                  <a:srgbClr val="00266F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 Lab.</a:t>
            </a:r>
            <a:endParaRPr kumimoji="1" lang="ja-JP" altLang="en-US" sz="900" b="1" dirty="0">
              <a:solidFill>
                <a:srgbClr val="00266F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8" name="正方形/長方形 17"/>
          <p:cNvSpPr/>
          <p:nvPr userDrawn="1"/>
        </p:nvSpPr>
        <p:spPr>
          <a:xfrm>
            <a:off x="0" y="1124744"/>
            <a:ext cx="9144000" cy="72008"/>
          </a:xfrm>
          <a:prstGeom prst="rect">
            <a:avLst/>
          </a:prstGeom>
          <a:gradFill>
            <a:gsLst>
              <a:gs pos="0">
                <a:srgbClr val="00266F"/>
              </a:gs>
              <a:gs pos="30000">
                <a:schemeClr val="tx2">
                  <a:lumMod val="40000"/>
                  <a:lumOff val="60000"/>
                </a:schemeClr>
              </a:gs>
              <a:gs pos="100000">
                <a:srgbClr val="00266F"/>
              </a:gs>
              <a:gs pos="70000">
                <a:schemeClr val="tx2">
                  <a:lumMod val="40000"/>
                  <a:lumOff val="60000"/>
                </a:schemeClr>
              </a:gs>
              <a:gs pos="50000">
                <a:schemeClr val="accent1">
                  <a:lumMod val="20000"/>
                  <a:lumOff val="8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53752"/>
            <a:ext cx="9144000" cy="1143000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pic>
        <p:nvPicPr>
          <p:cNvPr id="13" name="図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453335"/>
            <a:ext cx="321784" cy="30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609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21" name="正方形/長方形 20"/>
          <p:cNvSpPr/>
          <p:nvPr userDrawn="1"/>
        </p:nvSpPr>
        <p:spPr>
          <a:xfrm>
            <a:off x="722312" y="4365104"/>
            <a:ext cx="7772401" cy="70947"/>
          </a:xfrm>
          <a:prstGeom prst="rect">
            <a:avLst/>
          </a:prstGeom>
          <a:gradFill>
            <a:gsLst>
              <a:gs pos="0">
                <a:srgbClr val="00266F"/>
              </a:gs>
              <a:gs pos="30000">
                <a:schemeClr val="tx2">
                  <a:lumMod val="40000"/>
                  <a:lumOff val="60000"/>
                </a:schemeClr>
              </a:gs>
              <a:gs pos="100000">
                <a:srgbClr val="00266F"/>
              </a:gs>
              <a:gs pos="70000">
                <a:schemeClr val="tx2">
                  <a:lumMod val="40000"/>
                  <a:lumOff val="60000"/>
                </a:schemeClr>
              </a:gs>
              <a:gs pos="50000">
                <a:schemeClr val="accent1">
                  <a:lumMod val="20000"/>
                  <a:lumOff val="8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タイトル 1"/>
          <p:cNvSpPr>
            <a:spLocks noGrp="1"/>
          </p:cNvSpPr>
          <p:nvPr>
            <p:ph type="title"/>
          </p:nvPr>
        </p:nvSpPr>
        <p:spPr>
          <a:xfrm>
            <a:off x="722312" y="4446240"/>
            <a:ext cx="7772401" cy="1143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22" name="正方形/長方形 21"/>
          <p:cNvSpPr/>
          <p:nvPr userDrawn="1"/>
        </p:nvSpPr>
        <p:spPr>
          <a:xfrm>
            <a:off x="-2631" y="6381328"/>
            <a:ext cx="9144000" cy="72008"/>
          </a:xfrm>
          <a:prstGeom prst="rect">
            <a:avLst/>
          </a:prstGeom>
          <a:gradFill>
            <a:gsLst>
              <a:gs pos="0">
                <a:srgbClr val="00266F"/>
              </a:gs>
              <a:gs pos="50000">
                <a:schemeClr val="tx2">
                  <a:lumMod val="40000"/>
                  <a:lumOff val="6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 userDrawn="1"/>
        </p:nvSpPr>
        <p:spPr>
          <a:xfrm>
            <a:off x="-1" y="6791373"/>
            <a:ext cx="9144000" cy="72008"/>
          </a:xfrm>
          <a:prstGeom prst="rect">
            <a:avLst/>
          </a:prstGeom>
          <a:gradFill>
            <a:gsLst>
              <a:gs pos="0">
                <a:srgbClr val="00266F"/>
              </a:gs>
              <a:gs pos="50000">
                <a:schemeClr val="tx2">
                  <a:lumMod val="40000"/>
                  <a:lumOff val="6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2771800" y="6453336"/>
            <a:ext cx="2133600" cy="365125"/>
          </a:xfrm>
        </p:spPr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fld id="{9C2D061E-B684-4AC4-8433-D5952044BBA9}" type="datetime1">
              <a:rPr lang="ja-JP" altLang="en-US" smtClean="0"/>
              <a:t>2017/6/21</a:t>
            </a:fld>
            <a:endParaRPr lang="ja-JP" altLang="en-US" dirty="0"/>
          </a:p>
        </p:txBody>
      </p:sp>
      <p:sp>
        <p:nvSpPr>
          <p:cNvPr id="27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7956376" y="6453336"/>
            <a:ext cx="1197496" cy="3651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fld id="{19030CFA-C5C6-4CC3-A9CE-A2C23E4337C1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28" name="テキスト ボックス 27"/>
          <p:cNvSpPr txBox="1"/>
          <p:nvPr userDrawn="1"/>
        </p:nvSpPr>
        <p:spPr>
          <a:xfrm>
            <a:off x="323527" y="6453336"/>
            <a:ext cx="2529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900" b="1" dirty="0" smtClean="0">
                <a:solidFill>
                  <a:srgbClr val="00266F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Kyoto University</a:t>
            </a:r>
          </a:p>
          <a:p>
            <a:pPr algn="l"/>
            <a:r>
              <a:rPr kumimoji="1" lang="en-US" altLang="ja-JP" sz="900" b="1" dirty="0" smtClean="0">
                <a:solidFill>
                  <a:srgbClr val="00266F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Media Archiving Research Laboratory</a:t>
            </a:r>
            <a:endParaRPr kumimoji="1" lang="ja-JP" altLang="en-US" sz="900" b="1" dirty="0">
              <a:solidFill>
                <a:srgbClr val="00266F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pic>
        <p:nvPicPr>
          <p:cNvPr id="29" name="Picture 4" descr="http://professor.digiweb.jp/02-kyoto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31" y="6453335"/>
            <a:ext cx="338037" cy="338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851920" y="6453336"/>
            <a:ext cx="4608512" cy="365125"/>
          </a:xfrm>
        </p:spPr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ja-JP" smtClean="0"/>
              <a:t>Programming Study Group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306407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-2631" y="6381328"/>
            <a:ext cx="9144000" cy="72008"/>
          </a:xfrm>
          <a:prstGeom prst="rect">
            <a:avLst/>
          </a:prstGeom>
          <a:gradFill>
            <a:gsLst>
              <a:gs pos="0">
                <a:srgbClr val="00266F"/>
              </a:gs>
              <a:gs pos="50000">
                <a:schemeClr val="tx2">
                  <a:lumMod val="40000"/>
                  <a:lumOff val="6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 userDrawn="1"/>
        </p:nvSpPr>
        <p:spPr>
          <a:xfrm>
            <a:off x="-1" y="6791373"/>
            <a:ext cx="9144000" cy="72008"/>
          </a:xfrm>
          <a:prstGeom prst="rect">
            <a:avLst/>
          </a:prstGeom>
          <a:gradFill>
            <a:gsLst>
              <a:gs pos="0">
                <a:srgbClr val="00266F"/>
              </a:gs>
              <a:gs pos="50000">
                <a:schemeClr val="tx2">
                  <a:lumMod val="40000"/>
                  <a:lumOff val="6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2771800" y="6453336"/>
            <a:ext cx="2133600" cy="365125"/>
          </a:xfrm>
        </p:spPr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fld id="{FBF1FE36-3DCD-46A8-A084-5660C7099F74}" type="datetime1">
              <a:rPr lang="ja-JP" altLang="en-US" smtClean="0"/>
              <a:t>2017/6/21</a:t>
            </a:fld>
            <a:endParaRPr lang="ja-JP" altLang="en-US" dirty="0"/>
          </a:p>
        </p:txBody>
      </p:sp>
      <p:sp>
        <p:nvSpPr>
          <p:cNvPr id="12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7956376" y="6453336"/>
            <a:ext cx="1197496" cy="3651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fld id="{19030CFA-C5C6-4CC3-A9CE-A2C23E4337C1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3" name="テキスト ボックス 12"/>
          <p:cNvSpPr txBox="1"/>
          <p:nvPr userDrawn="1"/>
        </p:nvSpPr>
        <p:spPr>
          <a:xfrm>
            <a:off x="323527" y="6453336"/>
            <a:ext cx="2529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900" b="1" dirty="0" smtClean="0">
                <a:solidFill>
                  <a:srgbClr val="00266F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Kyoto University</a:t>
            </a:r>
          </a:p>
          <a:p>
            <a:pPr algn="l"/>
            <a:r>
              <a:rPr kumimoji="1" lang="en-US" altLang="ja-JP" sz="900" b="1" dirty="0" smtClean="0">
                <a:solidFill>
                  <a:srgbClr val="00266F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Media Archiving Research Laboratory</a:t>
            </a:r>
            <a:endParaRPr kumimoji="1" lang="ja-JP" altLang="en-US" sz="900" b="1" dirty="0">
              <a:solidFill>
                <a:srgbClr val="00266F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pic>
        <p:nvPicPr>
          <p:cNvPr id="14" name="Picture 4" descr="http://professor.digiweb.jp/02-kyoto.gif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31" y="6453335"/>
            <a:ext cx="338037" cy="338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正方形/長方形 14"/>
          <p:cNvSpPr/>
          <p:nvPr userDrawn="1"/>
        </p:nvSpPr>
        <p:spPr>
          <a:xfrm>
            <a:off x="0" y="1124744"/>
            <a:ext cx="9144000" cy="72008"/>
          </a:xfrm>
          <a:prstGeom prst="rect">
            <a:avLst/>
          </a:prstGeom>
          <a:gradFill>
            <a:gsLst>
              <a:gs pos="0">
                <a:srgbClr val="00266F"/>
              </a:gs>
              <a:gs pos="30000">
                <a:schemeClr val="tx2">
                  <a:lumMod val="40000"/>
                  <a:lumOff val="60000"/>
                </a:schemeClr>
              </a:gs>
              <a:gs pos="100000">
                <a:srgbClr val="00266F"/>
              </a:gs>
              <a:gs pos="70000">
                <a:schemeClr val="tx2">
                  <a:lumMod val="40000"/>
                  <a:lumOff val="60000"/>
                </a:schemeClr>
              </a:gs>
              <a:gs pos="50000">
                <a:schemeClr val="accent1">
                  <a:lumMod val="20000"/>
                  <a:lumOff val="8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851920" y="6453336"/>
            <a:ext cx="4608512" cy="365125"/>
          </a:xfrm>
        </p:spPr>
        <p:txBody>
          <a:bodyPr/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altLang="ja-JP" smtClean="0"/>
              <a:t>Programming Study Group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835280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54762-6C4A-47C0-96FA-B04B5502C002}" type="datetime1">
              <a:rPr kumimoji="1" lang="ja-JP" altLang="en-US" smtClean="0"/>
              <a:t>2017/6/21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Programming Study Group</a:t>
            </a:r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0CFA-C5C6-4CC3-A9CE-A2C23E4337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1874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FACD4-AEAC-4EBE-9B28-7E52DA23E93C}" type="datetime1">
              <a:rPr kumimoji="1" lang="ja-JP" altLang="en-US" smtClean="0"/>
              <a:t>2017/6/21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Programming Study Group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0CFA-C5C6-4CC3-A9CE-A2C23E4337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6973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3509C-C12D-428D-B392-F3492875C244}" type="datetime1">
              <a:rPr kumimoji="1" lang="ja-JP" altLang="en-US" smtClean="0"/>
              <a:t>2017/6/21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Programming Study Group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0CFA-C5C6-4CC3-A9CE-A2C23E4337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1585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E6D06-481B-40D6-AADB-7CC4D007CD8A}" type="datetime1">
              <a:rPr kumimoji="1" lang="ja-JP" altLang="en-US" smtClean="0"/>
              <a:t>2017/6/21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Programming Study Group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0CFA-C5C6-4CC3-A9CE-A2C23E4337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2145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F6EBC-D999-4D53-9BA5-2E597A874079}" type="datetime1">
              <a:rPr kumimoji="1" lang="ja-JP" altLang="en-US" smtClean="0"/>
              <a:t>2017/6/21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 smtClean="0"/>
              <a:t>Programming Study Group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0CFA-C5C6-4CC3-A9CE-A2C23E4337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7332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51520" y="1600200"/>
            <a:ext cx="864096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fld id="{05691849-CD3C-4C82-A8AC-DD35F4B3773E}" type="datetime1">
              <a:rPr lang="ja-JP" altLang="en-US" smtClean="0"/>
              <a:t>2017/6/21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en-US" altLang="ja-JP" smtClean="0"/>
              <a:t>Programming Study Group</a:t>
            </a:r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fld id="{19030CFA-C5C6-4CC3-A9CE-A2C23E4337C1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529786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kumimoji="1" sz="3600" b="1" kern="1200">
          <a:solidFill>
            <a:schemeClr val="tx1"/>
          </a:solidFill>
          <a:latin typeface="+mn-lt"/>
          <a:ea typeface="メイリオ" pitchFamily="50" charset="-128"/>
          <a:cs typeface="メイリオ" pitchFamily="50" charset="-128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メイリオ" pitchFamily="50" charset="-128"/>
          <a:cs typeface="メイリオ" pitchFamily="50" charset="-128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200" kern="1200">
          <a:solidFill>
            <a:schemeClr val="tx1"/>
          </a:solidFill>
          <a:latin typeface="+mn-lt"/>
          <a:ea typeface="メイリオ" pitchFamily="50" charset="-128"/>
          <a:cs typeface="メイリオ" pitchFamily="50" charset="-128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200" kern="1200">
          <a:solidFill>
            <a:schemeClr val="tx1"/>
          </a:solidFill>
          <a:latin typeface="+mn-lt"/>
          <a:ea typeface="メイリオ" pitchFamily="50" charset="-128"/>
          <a:cs typeface="メイリオ" pitchFamily="50" charset="-128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メイリオ" pitchFamily="50" charset="-128"/>
          <a:cs typeface="メイリオ" pitchFamily="50" charset="-128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メイリオ" pitchFamily="50" charset="-128"/>
          <a:cs typeface="メイリオ" pitchFamily="50" charset="-128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1340769"/>
            <a:ext cx="7772400" cy="2259682"/>
          </a:xfrm>
        </p:spPr>
        <p:txBody>
          <a:bodyPr>
            <a:normAutofit/>
          </a:bodyPr>
          <a:lstStyle/>
          <a:p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en-US" altLang="ja-JP" dirty="0" smtClean="0"/>
              <a:t>Programming</a:t>
            </a:r>
            <a:r>
              <a:rPr lang="ja-JP" altLang="en-US" dirty="0"/>
              <a:t> </a:t>
            </a:r>
            <a:r>
              <a:rPr lang="en-US" altLang="ja-JP" dirty="0" smtClean="0"/>
              <a:t>Study Group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863588" y="3861048"/>
            <a:ext cx="7488832" cy="1752600"/>
          </a:xfrm>
        </p:spPr>
        <p:txBody>
          <a:bodyPr>
            <a:normAutofit/>
          </a:bodyPr>
          <a:lstStyle/>
          <a:p>
            <a:endParaRPr lang="en-US" altLang="ja-JP" dirty="0"/>
          </a:p>
          <a:p>
            <a:r>
              <a:rPr lang="en-US" altLang="ja-JP" dirty="0" smtClean="0"/>
              <a:t>Koichiro</a:t>
            </a:r>
            <a:r>
              <a:rPr lang="ja-JP" altLang="en-US" dirty="0" smtClean="0"/>
              <a:t> </a:t>
            </a:r>
            <a:r>
              <a:rPr lang="en-US" altLang="ja-JP" dirty="0" smtClean="0"/>
              <a:t>Yoshino</a:t>
            </a:r>
          </a:p>
          <a:p>
            <a:r>
              <a:rPr lang="en-US" altLang="ja-JP" dirty="0" smtClean="0"/>
              <a:t>Assistant</a:t>
            </a:r>
            <a:r>
              <a:rPr lang="ja-JP" altLang="en-US" dirty="0"/>
              <a:t> </a:t>
            </a:r>
            <a:r>
              <a:rPr lang="en-US" altLang="ja-JP" dirty="0" smtClean="0"/>
              <a:t>Professor,</a:t>
            </a:r>
            <a:r>
              <a:rPr lang="ja-JP" altLang="en-US" dirty="0"/>
              <a:t> </a:t>
            </a:r>
            <a:r>
              <a:rPr lang="en-US" altLang="ja-JP" dirty="0" smtClean="0"/>
              <a:t>Graduate School of Information Science, Nara</a:t>
            </a:r>
            <a:r>
              <a:rPr lang="ja-JP" altLang="en-US" dirty="0" smtClean="0"/>
              <a:t> </a:t>
            </a:r>
            <a:r>
              <a:rPr lang="en-US" altLang="ja-JP" dirty="0" smtClean="0"/>
              <a:t>Institute</a:t>
            </a:r>
            <a:r>
              <a:rPr lang="ja-JP" altLang="en-US" dirty="0"/>
              <a:t> </a:t>
            </a:r>
            <a:r>
              <a:rPr lang="en-US" altLang="ja-JP" dirty="0" smtClean="0"/>
              <a:t>of</a:t>
            </a:r>
            <a:r>
              <a:rPr lang="ja-JP" altLang="en-US" dirty="0"/>
              <a:t> </a:t>
            </a:r>
            <a:r>
              <a:rPr lang="en-US" altLang="ja-JP" dirty="0" smtClean="0"/>
              <a:t>Science</a:t>
            </a:r>
            <a:r>
              <a:rPr lang="ja-JP" altLang="en-US" dirty="0"/>
              <a:t> </a:t>
            </a:r>
            <a:r>
              <a:rPr lang="en-US" altLang="ja-JP" dirty="0" smtClean="0"/>
              <a:t>and</a:t>
            </a:r>
            <a:r>
              <a:rPr lang="ja-JP" altLang="en-US" dirty="0"/>
              <a:t> </a:t>
            </a:r>
            <a:r>
              <a:rPr lang="en-US" altLang="ja-JP" dirty="0" smtClean="0"/>
              <a:t>Technology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A055344-006C-4954-9360-8123537D479C}" type="datetime1">
              <a:rPr lang="ja-JP" altLang="en-US" smtClean="0"/>
              <a:t>2017/6/21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smtClean="0"/>
              <a:t>Programming Study Group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9030CFA-C5C6-4CC3-A9CE-A2C23E4337C1}" type="slidenum">
              <a:rPr lang="ja-JP" altLang="en-US" smtClean="0"/>
              <a:pPr/>
              <a:t>1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80079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Python3</a:t>
            </a:r>
            <a:r>
              <a:rPr kumimoji="1" lang="ja-JP" altLang="en-US" dirty="0" smtClean="0"/>
              <a:t>を使いましょう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FDDC5-1B0D-411E-835C-DE6DA5CF5C3C}" type="datetime1">
              <a:rPr lang="ja-JP" altLang="en-US" smtClean="0"/>
              <a:t>2017/6/21</a:t>
            </a:fld>
            <a:endParaRPr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Programming Study Group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0CFA-C5C6-4CC3-A9CE-A2C23E4337C1}" type="slidenum">
              <a:rPr lang="ja-JP" altLang="en-US" smtClean="0"/>
              <a:pPr/>
              <a:t>10</a:t>
            </a:fld>
            <a:endParaRPr lang="ja-JP" altLang="en-US" dirty="0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python</a:t>
            </a:r>
            <a:r>
              <a:rPr kumimoji="1" lang="ja-JP" altLang="en-US" dirty="0" err="1" smtClean="0"/>
              <a:t>での</a:t>
            </a:r>
            <a:r>
              <a:rPr kumimoji="1" lang="ja-JP" altLang="en-US" dirty="0" smtClean="0"/>
              <a:t>日本語処理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89230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>
                <a:solidFill>
                  <a:schemeClr val="bg1">
                    <a:lumMod val="75000"/>
                  </a:schemeClr>
                </a:solidFill>
              </a:rPr>
              <a:t>プログラミング能力の確認</a:t>
            </a:r>
            <a:endParaRPr lang="en-US" altLang="ja-JP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kumimoji="1" lang="ja-JP" altLang="en-US" dirty="0" smtClean="0"/>
              <a:t>プログラミングの基礎</a:t>
            </a:r>
            <a:r>
              <a:rPr lang="ja-JP" altLang="en-US" dirty="0"/>
              <a:t>（</a:t>
            </a:r>
            <a:r>
              <a:rPr lang="en-US" altLang="ja-JP" dirty="0" smtClean="0"/>
              <a:t>0-3</a:t>
            </a:r>
            <a:r>
              <a:rPr lang="ja-JP" altLang="en-US" dirty="0" smtClean="0"/>
              <a:t>回、スキルに応じて）</a:t>
            </a:r>
            <a:endParaRPr kumimoji="1" lang="en-US" altLang="ja-JP" dirty="0" smtClean="0"/>
          </a:p>
          <a:p>
            <a:r>
              <a:rPr lang="ja-JP" altLang="en-US" dirty="0" smtClean="0">
                <a:solidFill>
                  <a:schemeClr val="bg1">
                    <a:lumMod val="75000"/>
                  </a:schemeClr>
                </a:solidFill>
              </a:rPr>
              <a:t>文字、</a:t>
            </a: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1-gram</a:t>
            </a:r>
            <a:r>
              <a:rPr lang="ja-JP" altLang="en-US" dirty="0" smtClean="0">
                <a:solidFill>
                  <a:schemeClr val="bg1">
                    <a:lumMod val="75000"/>
                  </a:schemeClr>
                </a:solidFill>
              </a:rPr>
              <a:t>言語モデル（</a:t>
            </a: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1</a:t>
            </a:r>
            <a:r>
              <a:rPr lang="ja-JP" altLang="en-US" dirty="0" smtClean="0">
                <a:solidFill>
                  <a:schemeClr val="bg1">
                    <a:lumMod val="75000"/>
                  </a:schemeClr>
                </a:solidFill>
              </a:rPr>
              <a:t>回）</a:t>
            </a:r>
            <a:endParaRPr lang="en-US" altLang="ja-JP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kumimoji="1" lang="en-US" altLang="ja-JP" dirty="0" smtClean="0">
                <a:solidFill>
                  <a:schemeClr val="bg1">
                    <a:lumMod val="75000"/>
                  </a:schemeClr>
                </a:solidFill>
              </a:rPr>
              <a:t>N-gram</a:t>
            </a:r>
            <a:r>
              <a:rPr kumimoji="1" lang="ja-JP" altLang="en-US" dirty="0" smtClean="0">
                <a:solidFill>
                  <a:schemeClr val="bg1">
                    <a:lumMod val="75000"/>
                  </a:schemeClr>
                </a:solidFill>
              </a:rPr>
              <a:t>言語モデル（</a:t>
            </a: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1</a:t>
            </a:r>
            <a:r>
              <a:rPr kumimoji="1" lang="ja-JP" altLang="en-US" dirty="0" smtClean="0">
                <a:solidFill>
                  <a:schemeClr val="bg1">
                    <a:lumMod val="75000"/>
                  </a:schemeClr>
                </a:solidFill>
              </a:rPr>
              <a:t>回）</a:t>
            </a:r>
            <a:endParaRPr kumimoji="1" lang="en-US" altLang="ja-JP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DP,</a:t>
            </a: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ja-JP" altLang="en-US" dirty="0" smtClean="0">
                <a:solidFill>
                  <a:schemeClr val="bg1">
                    <a:lumMod val="75000"/>
                  </a:schemeClr>
                </a:solidFill>
              </a:rPr>
              <a:t>ビタビ（</a:t>
            </a: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1</a:t>
            </a:r>
            <a:r>
              <a:rPr lang="ja-JP" altLang="en-US" dirty="0" smtClean="0">
                <a:solidFill>
                  <a:schemeClr val="bg1">
                    <a:lumMod val="75000"/>
                  </a:schemeClr>
                </a:solidFill>
              </a:rPr>
              <a:t>回）</a:t>
            </a:r>
            <a:endParaRPr kumimoji="1" lang="en-US" altLang="ja-JP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ja-JP" altLang="en-US" dirty="0" smtClean="0">
                <a:solidFill>
                  <a:schemeClr val="bg1">
                    <a:lumMod val="75000"/>
                  </a:schemeClr>
                </a:solidFill>
              </a:rPr>
              <a:t>パーセプトロン（</a:t>
            </a: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1</a:t>
            </a:r>
            <a:r>
              <a:rPr lang="ja-JP" altLang="en-US" dirty="0" smtClean="0">
                <a:solidFill>
                  <a:schemeClr val="bg1">
                    <a:lumMod val="75000"/>
                  </a:schemeClr>
                </a:solidFill>
              </a:rPr>
              <a:t>回）</a:t>
            </a:r>
            <a:endParaRPr lang="en-US" altLang="ja-JP" dirty="0" smtClean="0">
              <a:solidFill>
                <a:schemeClr val="bg1">
                  <a:lumMod val="75000"/>
                </a:schemeClr>
              </a:solidFill>
            </a:endParaRPr>
          </a:p>
          <a:p>
            <a:r>
              <a:rPr kumimoji="1" lang="ja-JP" altLang="en-US" dirty="0" smtClean="0">
                <a:solidFill>
                  <a:schemeClr val="bg1">
                    <a:lumMod val="75000"/>
                  </a:schemeClr>
                </a:solidFill>
              </a:rPr>
              <a:t>リカレントニューラルネット</a:t>
            </a: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; RNN</a:t>
            </a:r>
            <a:r>
              <a:rPr kumimoji="1" lang="ja-JP" altLang="en-US" dirty="0" smtClean="0">
                <a:solidFill>
                  <a:schemeClr val="bg1">
                    <a:lumMod val="75000"/>
                  </a:schemeClr>
                </a:solidFill>
              </a:rPr>
              <a:t>（</a:t>
            </a:r>
            <a:r>
              <a:rPr kumimoji="1" lang="en-US" altLang="ja-JP" dirty="0" smtClean="0">
                <a:solidFill>
                  <a:schemeClr val="bg1">
                    <a:lumMod val="75000"/>
                  </a:schemeClr>
                </a:solidFill>
              </a:rPr>
              <a:t>1</a:t>
            </a:r>
            <a:r>
              <a:rPr kumimoji="1" lang="ja-JP" altLang="en-US" dirty="0" smtClean="0">
                <a:solidFill>
                  <a:schemeClr val="bg1">
                    <a:lumMod val="75000"/>
                  </a:schemeClr>
                </a:solidFill>
              </a:rPr>
              <a:t>回）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endParaRPr kumimoji="1" lang="en-US" altLang="ja-JP" dirty="0" smtClean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BD6C-5961-4A52-A555-802A6E393879}" type="datetime1">
              <a:rPr lang="ja-JP" altLang="en-US" smtClean="0"/>
              <a:t>2017/6/21</a:t>
            </a:fld>
            <a:endParaRPr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Programming Study Group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0CFA-C5C6-4CC3-A9CE-A2C23E4337C1}" type="slidenum">
              <a:rPr lang="ja-JP" altLang="en-US" smtClean="0"/>
              <a:pPr/>
              <a:t>2</a:t>
            </a:fld>
            <a:endParaRPr lang="ja-JP" altLang="en-US" dirty="0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予定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1930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よく使うものは以下の</a:t>
            </a:r>
            <a:r>
              <a:rPr lang="en-US" altLang="ja-JP" dirty="0" smtClean="0"/>
              <a:t>3</a:t>
            </a:r>
            <a:r>
              <a:rPr lang="ja-JP" altLang="en-US" dirty="0" smtClean="0"/>
              <a:t>つ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String:</a:t>
            </a:r>
            <a:r>
              <a:rPr kumimoji="1" lang="ja-JP" altLang="en-US" dirty="0" smtClean="0"/>
              <a:t> 文字列</a:t>
            </a:r>
            <a:r>
              <a:rPr lang="en-US" altLang="ja-JP" dirty="0" smtClean="0"/>
              <a:t>, Integer: </a:t>
            </a:r>
            <a:r>
              <a:rPr lang="ja-JP" altLang="en-US" dirty="0" smtClean="0"/>
              <a:t>整数</a:t>
            </a:r>
            <a:r>
              <a:rPr lang="en-US" altLang="ja-JP" dirty="0" smtClean="0"/>
              <a:t>, </a:t>
            </a:r>
            <a:r>
              <a:rPr kumimoji="1" lang="en-US" altLang="ja-JP" dirty="0" smtClean="0"/>
              <a:t>Float:</a:t>
            </a:r>
            <a:r>
              <a:rPr kumimoji="1" lang="ja-JP" altLang="en-US" dirty="0"/>
              <a:t> </a:t>
            </a:r>
            <a:r>
              <a:rPr kumimoji="1" lang="ja-JP" altLang="en-US" dirty="0" smtClean="0"/>
              <a:t>浮動小数点</a:t>
            </a:r>
            <a:endParaRPr kumimoji="1" lang="en-US" altLang="ja-JP" dirty="0" smtClean="0"/>
          </a:p>
          <a:p>
            <a:r>
              <a:rPr lang="ja-JP" altLang="en-US" dirty="0" smtClean="0"/>
              <a:t>異なるデータ型はデータ型をあわせないと足せない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Integer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>
                <a:sym typeface="Wingdings" panose="05000000000000000000" pitchFamily="2" charset="2"/>
              </a:rPr>
              <a:t>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Float</a:t>
            </a:r>
            <a:r>
              <a:rPr lang="ja-JP" altLang="en-US" dirty="0"/>
              <a:t> </a:t>
            </a:r>
            <a:r>
              <a:rPr lang="ja-JP" altLang="en-US" dirty="0" smtClean="0"/>
              <a:t>は</a:t>
            </a:r>
            <a:r>
              <a:rPr lang="ja-JP" altLang="en-US" dirty="0"/>
              <a:t>合</a:t>
            </a:r>
            <a:r>
              <a:rPr lang="ja-JP" altLang="en-US" dirty="0" smtClean="0"/>
              <a:t>わせなくても勝手にキャストしてくれる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場合もある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FDDC5-1B0D-411E-835C-DE6DA5CF5C3C}" type="datetime1">
              <a:rPr lang="ja-JP" altLang="en-US" smtClean="0"/>
              <a:t>2017/6/21</a:t>
            </a:fld>
            <a:endParaRPr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Programming Study Group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0CFA-C5C6-4CC3-A9CE-A2C23E4337C1}" type="slidenum">
              <a:rPr lang="ja-JP" altLang="en-US" smtClean="0"/>
              <a:pPr/>
              <a:t>3</a:t>
            </a:fld>
            <a:endParaRPr lang="ja-JP" altLang="en-US" dirty="0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データ型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755576" y="3573016"/>
            <a:ext cx="7848872" cy="25922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/>
              <a:t>my_str = "Hello world!"</a:t>
            </a:r>
          </a:p>
          <a:p>
            <a:r>
              <a:rPr lang="en-US" altLang="ja-JP"/>
              <a:t>my_int = 1</a:t>
            </a:r>
          </a:p>
          <a:p>
            <a:r>
              <a:rPr lang="en-US" altLang="ja-JP"/>
              <a:t>my_float = 3.14</a:t>
            </a:r>
          </a:p>
          <a:p>
            <a:endParaRPr lang="en-US" altLang="ja-JP"/>
          </a:p>
          <a:p>
            <a:r>
              <a:rPr lang="en-US" altLang="ja-JP"/>
              <a:t>print(my_int + my_float)</a:t>
            </a:r>
          </a:p>
          <a:p>
            <a:r>
              <a:rPr lang="en-US" altLang="ja-JP"/>
              <a:t>print(my_str,my_int,my_float)</a:t>
            </a:r>
          </a:p>
          <a:p>
            <a:r>
              <a:rPr lang="en-US" altLang="ja-JP"/>
              <a:t>print(my_str+"\t"+str(my_int))</a:t>
            </a:r>
          </a:p>
          <a:p>
            <a:r>
              <a:rPr lang="en-US" altLang="ja-JP"/>
              <a:t>print("%s,%d,%f" % (my_str, my_int, my_float))</a:t>
            </a:r>
          </a:p>
          <a:p>
            <a:r>
              <a:rPr lang="en-US" altLang="ja-JP"/>
              <a:t>print("%s,%d,%f" % (my_str, my_float, my_int))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527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for </a:t>
            </a:r>
            <a:r>
              <a:rPr lang="en-US" altLang="ja-JP" dirty="0" smtClean="0"/>
              <a:t>x in range (1, </a:t>
            </a:r>
            <a:r>
              <a:rPr lang="en-US" altLang="ja-JP" dirty="0"/>
              <a:t>5</a:t>
            </a:r>
            <a:r>
              <a:rPr lang="en-US" altLang="ja-JP" dirty="0" smtClean="0"/>
              <a:t>):</a:t>
            </a:r>
          </a:p>
          <a:p>
            <a:pPr lvl="1"/>
            <a:r>
              <a:rPr lang="en-US" altLang="ja-JP" dirty="0"/>
              <a:t>1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から </a:t>
            </a:r>
            <a:r>
              <a:rPr lang="en-US" altLang="ja-JP" dirty="0"/>
              <a:t>5</a:t>
            </a:r>
            <a:r>
              <a:rPr kumimoji="1" lang="en-US" altLang="ja-JP" dirty="0" smtClean="0"/>
              <a:t> </a:t>
            </a:r>
            <a:r>
              <a:rPr kumimoji="1" lang="ja-JP" altLang="en-US" dirty="0" err="1" smtClean="0"/>
              <a:t>まで</a:t>
            </a:r>
            <a:r>
              <a:rPr kumimoji="1" lang="ja-JP" altLang="en-US" dirty="0" smtClean="0"/>
              <a:t>繰り返す</a:t>
            </a:r>
            <a:endParaRPr kumimoji="1" lang="en-US" altLang="ja-JP" dirty="0" smtClean="0"/>
          </a:p>
          <a:p>
            <a:r>
              <a:rPr kumimoji="1" lang="en-US" altLang="ja-JP" dirty="0" smtClean="0"/>
              <a:t>if </a:t>
            </a:r>
            <a:r>
              <a:rPr kumimoji="1" lang="ja-JP" altLang="en-US" dirty="0" smtClean="0"/>
              <a:t>条件</a:t>
            </a:r>
            <a:r>
              <a:rPr kumimoji="1" lang="en-US" altLang="ja-JP" dirty="0" smtClean="0"/>
              <a:t>:</a:t>
            </a:r>
            <a:r>
              <a:rPr lang="en-US" altLang="ja-JP" dirty="0" smtClean="0"/>
              <a:t>, </a:t>
            </a:r>
            <a:r>
              <a:rPr lang="en-US" altLang="ja-JP" dirty="0" err="1" smtClean="0"/>
              <a:t>elif</a:t>
            </a:r>
            <a:r>
              <a:rPr lang="en-US" altLang="ja-JP" dirty="0" smtClean="0"/>
              <a:t> </a:t>
            </a:r>
            <a:r>
              <a:rPr lang="ja-JP" altLang="en-US" dirty="0" smtClean="0"/>
              <a:t>条件</a:t>
            </a:r>
            <a:r>
              <a:rPr lang="en-US" altLang="ja-JP" dirty="0" smtClean="0"/>
              <a:t>:</a:t>
            </a:r>
          </a:p>
          <a:p>
            <a:pPr lvl="1"/>
            <a:r>
              <a:rPr kumimoji="1" lang="ja-JP" altLang="en-US" dirty="0" smtClean="0"/>
              <a:t>条件にあてはまる場合その処理をする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一致する、は</a:t>
            </a:r>
            <a:r>
              <a:rPr lang="en-US" altLang="ja-JP" dirty="0" smtClean="0"/>
              <a:t>==</a:t>
            </a:r>
            <a:endParaRPr kumimoji="1" lang="en-US" altLang="ja-JP" dirty="0"/>
          </a:p>
          <a:p>
            <a:r>
              <a:rPr kumimoji="1" lang="en-US" altLang="ja-JP" dirty="0" smtClean="0"/>
              <a:t>else:	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FDDC5-1B0D-411E-835C-DE6DA5CF5C3C}" type="datetime1">
              <a:rPr lang="ja-JP" altLang="en-US" smtClean="0"/>
              <a:t>2017/6/21</a:t>
            </a:fld>
            <a:endParaRPr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Programming Study Group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0CFA-C5C6-4CC3-A9CE-A2C23E4337C1}" type="slidenum">
              <a:rPr lang="ja-JP" altLang="en-US" smtClean="0"/>
              <a:pPr/>
              <a:t>4</a:t>
            </a:fld>
            <a:endParaRPr lang="ja-JP" altLang="en-US" dirty="0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制御構造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755576" y="4149080"/>
            <a:ext cx="7848872" cy="20162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dirty="0" err="1" smtClean="0"/>
              <a:t>my_variable</a:t>
            </a:r>
            <a:r>
              <a:rPr lang="en-US" altLang="ja-JP" dirty="0" smtClean="0"/>
              <a:t> </a:t>
            </a:r>
            <a:r>
              <a:rPr lang="en-US" altLang="ja-JP" dirty="0"/>
              <a:t>= 5</a:t>
            </a:r>
          </a:p>
          <a:p>
            <a:endParaRPr lang="en-US" altLang="ja-JP" dirty="0"/>
          </a:p>
          <a:p>
            <a:r>
              <a:rPr lang="en-US" altLang="ja-JP" dirty="0"/>
              <a:t>for </a:t>
            </a:r>
            <a:r>
              <a:rPr lang="en-US" altLang="ja-JP" dirty="0" err="1"/>
              <a:t>i</a:t>
            </a:r>
            <a:r>
              <a:rPr lang="en-US" altLang="ja-JP" dirty="0"/>
              <a:t> in range (1, </a:t>
            </a:r>
            <a:r>
              <a:rPr lang="en-US" altLang="ja-JP" dirty="0" err="1"/>
              <a:t>my_variable</a:t>
            </a:r>
            <a:r>
              <a:rPr lang="en-US" altLang="ja-JP" dirty="0"/>
              <a:t>):</a:t>
            </a:r>
          </a:p>
          <a:p>
            <a:r>
              <a:rPr lang="en-US" altLang="ja-JP" dirty="0"/>
              <a:t>    if </a:t>
            </a:r>
            <a:r>
              <a:rPr lang="en-US" altLang="ja-JP" dirty="0" err="1"/>
              <a:t>i</a:t>
            </a:r>
            <a:r>
              <a:rPr lang="en-US" altLang="ja-JP" dirty="0"/>
              <a:t> % 3 == 0:</a:t>
            </a:r>
          </a:p>
          <a:p>
            <a:r>
              <a:rPr lang="en-US" altLang="ja-JP" dirty="0"/>
              <a:t>        print("%d can be </a:t>
            </a:r>
            <a:r>
              <a:rPr lang="en-US" altLang="ja-JP" dirty="0" err="1"/>
              <a:t>devided</a:t>
            </a:r>
            <a:r>
              <a:rPr lang="en-US" altLang="ja-JP" dirty="0"/>
              <a:t> by 3" % (</a:t>
            </a:r>
            <a:r>
              <a:rPr lang="en-US" altLang="ja-JP" dirty="0" err="1"/>
              <a:t>i</a:t>
            </a:r>
            <a:r>
              <a:rPr lang="en-US" altLang="ja-JP" dirty="0"/>
              <a:t>))</a:t>
            </a:r>
          </a:p>
          <a:p>
            <a:r>
              <a:rPr lang="en-US" altLang="ja-JP" dirty="0"/>
              <a:t>    else:</a:t>
            </a:r>
          </a:p>
          <a:p>
            <a:r>
              <a:rPr lang="en-US" altLang="ja-JP" dirty="0"/>
              <a:t>        print("%d can not be </a:t>
            </a:r>
            <a:r>
              <a:rPr lang="en-US" altLang="ja-JP" dirty="0" err="1"/>
              <a:t>devided</a:t>
            </a:r>
            <a:r>
              <a:rPr lang="en-US" altLang="ja-JP" dirty="0"/>
              <a:t> by 3" % (</a:t>
            </a:r>
            <a:r>
              <a:rPr lang="en-US" altLang="ja-JP" dirty="0" err="1"/>
              <a:t>i</a:t>
            </a:r>
            <a:r>
              <a:rPr lang="en-US" altLang="ja-JP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2070137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FDDC5-1B0D-411E-835C-DE6DA5CF5C3C}" type="datetime1">
              <a:rPr lang="ja-JP" altLang="en-US" smtClean="0"/>
              <a:t>2017/6/21</a:t>
            </a:fld>
            <a:endParaRPr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Programming Study Group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0CFA-C5C6-4CC3-A9CE-A2C23E4337C1}" type="slidenum">
              <a:rPr lang="ja-JP" altLang="en-US" smtClean="0"/>
              <a:pPr/>
              <a:t>5</a:t>
            </a:fld>
            <a:endParaRPr lang="ja-JP" altLang="en-US" dirty="0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リスト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755576" y="2276872"/>
            <a:ext cx="7848872" cy="38884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dirty="0"/>
              <a:t>my_list1 = [0,1,2,3,4]</a:t>
            </a:r>
          </a:p>
          <a:p>
            <a:r>
              <a:rPr lang="en-US" altLang="ja-JP" dirty="0"/>
              <a:t>my_list2 = [0</a:t>
            </a:r>
            <a:r>
              <a:rPr lang="en-US" altLang="ja-JP" dirty="0" smtClean="0"/>
              <a:t>,“1”,</a:t>
            </a:r>
            <a:r>
              <a:rPr lang="en-US" altLang="ja-JP" dirty="0"/>
              <a:t>3.0</a:t>
            </a:r>
            <a:r>
              <a:rPr lang="en-US" altLang="ja-JP" dirty="0" smtClean="0"/>
              <a:t>]		</a:t>
            </a:r>
            <a:r>
              <a:rPr lang="ja-JP" altLang="en-US" dirty="0" smtClean="0"/>
              <a:t>データ型が違っても格納可能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print(my_list1[2</a:t>
            </a:r>
            <a:r>
              <a:rPr lang="en-US" altLang="ja-JP" dirty="0" smtClean="0"/>
              <a:t>])			</a:t>
            </a:r>
            <a:r>
              <a:rPr lang="ja-JP" altLang="en-US" dirty="0" smtClean="0"/>
              <a:t>番地を指定して取り出せる</a:t>
            </a:r>
            <a:endParaRPr lang="en-US" altLang="ja-JP" dirty="0"/>
          </a:p>
          <a:p>
            <a:r>
              <a:rPr lang="en-US" altLang="ja-JP" dirty="0"/>
              <a:t>print(my_list2[1])</a:t>
            </a:r>
          </a:p>
          <a:p>
            <a:endParaRPr lang="en-US" altLang="ja-JP" dirty="0"/>
          </a:p>
          <a:p>
            <a:r>
              <a:rPr lang="en-US" altLang="ja-JP" dirty="0"/>
              <a:t>print("length:%d" % (</a:t>
            </a:r>
            <a:r>
              <a:rPr lang="en-US" altLang="ja-JP" dirty="0" err="1"/>
              <a:t>len</a:t>
            </a:r>
            <a:r>
              <a:rPr lang="en-US" altLang="ja-JP" dirty="0"/>
              <a:t>(my_list1)))</a:t>
            </a:r>
          </a:p>
          <a:p>
            <a:endParaRPr lang="en-US" altLang="ja-JP" dirty="0"/>
          </a:p>
          <a:p>
            <a:r>
              <a:rPr lang="en-US" altLang="ja-JP" dirty="0"/>
              <a:t>my_list1.append(8</a:t>
            </a:r>
            <a:r>
              <a:rPr lang="en-US" altLang="ja-JP" dirty="0" smtClean="0"/>
              <a:t>)		</a:t>
            </a:r>
            <a:r>
              <a:rPr lang="ja-JP" altLang="en-US" dirty="0" smtClean="0"/>
              <a:t>リストに新しいデータを追加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print</a:t>
            </a:r>
            <a:r>
              <a:rPr lang="en-US" altLang="ja-JP" dirty="0" smtClean="0"/>
              <a:t>(“length</a:t>
            </a:r>
            <a:r>
              <a:rPr lang="en-US" altLang="ja-JP" dirty="0"/>
              <a:t>:%</a:t>
            </a:r>
            <a:r>
              <a:rPr lang="en-US" altLang="ja-JP" dirty="0" smtClean="0"/>
              <a:t>d” </a:t>
            </a:r>
            <a:r>
              <a:rPr lang="en-US" altLang="ja-JP" dirty="0"/>
              <a:t>% (</a:t>
            </a:r>
            <a:r>
              <a:rPr lang="en-US" altLang="ja-JP" dirty="0" err="1"/>
              <a:t>len</a:t>
            </a:r>
            <a:r>
              <a:rPr lang="en-US" altLang="ja-JP" dirty="0"/>
              <a:t>(my_list1</a:t>
            </a:r>
            <a:r>
              <a:rPr lang="en-US" altLang="ja-JP" dirty="0" smtClean="0"/>
              <a:t>)))	</a:t>
            </a:r>
            <a:r>
              <a:rPr lang="ja-JP" altLang="en-US" dirty="0" smtClean="0"/>
              <a:t>長さを確認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for x in my_list1</a:t>
            </a:r>
            <a:r>
              <a:rPr lang="en-US" altLang="ja-JP" dirty="0" smtClean="0"/>
              <a:t>:			</a:t>
            </a:r>
            <a:r>
              <a:rPr lang="ja-JP" altLang="en-US" dirty="0" smtClean="0"/>
              <a:t>リストに入っているものを一通り</a:t>
            </a:r>
            <a:endParaRPr lang="en-US" altLang="ja-JP" dirty="0"/>
          </a:p>
          <a:p>
            <a:r>
              <a:rPr lang="en-US" altLang="ja-JP" dirty="0"/>
              <a:t>    print </a:t>
            </a:r>
            <a:r>
              <a:rPr lang="en-US" altLang="ja-JP" dirty="0" smtClean="0"/>
              <a:t>x				x</a:t>
            </a:r>
            <a:r>
              <a:rPr lang="ja-JP" altLang="en-US" dirty="0" smtClean="0"/>
              <a:t>として処理する</a:t>
            </a:r>
            <a:endParaRPr lang="en-US" altLang="ja-JP" dirty="0" smtClean="0"/>
          </a:p>
        </p:txBody>
      </p:sp>
      <p:sp>
        <p:nvSpPr>
          <p:cNvPr id="8" name="コンテンツ プレースホルダー 1"/>
          <p:cNvSpPr>
            <a:spLocks noGrp="1"/>
          </p:cNvSpPr>
          <p:nvPr>
            <p:ph idx="1"/>
          </p:nvPr>
        </p:nvSpPr>
        <p:spPr>
          <a:xfrm>
            <a:off x="251520" y="1484784"/>
            <a:ext cx="8640960" cy="648072"/>
          </a:xfrm>
        </p:spPr>
        <p:txBody>
          <a:bodyPr/>
          <a:lstStyle/>
          <a:p>
            <a:r>
              <a:rPr lang="ja-JP" altLang="en-US" dirty="0" smtClean="0"/>
              <a:t>複数のデータを</a:t>
            </a:r>
            <a:r>
              <a:rPr lang="en-US" altLang="ja-JP" dirty="0" smtClean="0"/>
              <a:t>1</a:t>
            </a:r>
            <a:r>
              <a:rPr lang="ja-JP" altLang="en-US" dirty="0" err="1" smtClean="0"/>
              <a:t>つに</a:t>
            </a:r>
            <a:r>
              <a:rPr lang="ja-JP" altLang="en-US" dirty="0" smtClean="0"/>
              <a:t>まとめて格納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764817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k</a:t>
            </a:r>
            <a:r>
              <a:rPr kumimoji="1" lang="en-US" altLang="ja-JP" dirty="0" smtClean="0"/>
              <a:t>ey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>
                <a:sym typeface="Wingdings" panose="05000000000000000000" pitchFamily="2" charset="2"/>
              </a:rPr>
              <a:t> value </a:t>
            </a:r>
            <a:r>
              <a:rPr kumimoji="1" lang="ja-JP" altLang="en-US" dirty="0" smtClean="0">
                <a:sym typeface="Wingdings" panose="05000000000000000000" pitchFamily="2" charset="2"/>
              </a:rPr>
              <a:t>の片方向へのアクセスが可能</a:t>
            </a:r>
            <a:endParaRPr kumimoji="1" lang="en-US" altLang="ja-JP" dirty="0" smtClean="0">
              <a:sym typeface="Wingdings" panose="05000000000000000000" pitchFamily="2" charset="2"/>
            </a:endParaRPr>
          </a:p>
          <a:p>
            <a:pPr lvl="1"/>
            <a:r>
              <a:rPr lang="ja-JP" altLang="en-US" dirty="0" smtClean="0">
                <a:sym typeface="Wingdings" panose="05000000000000000000" pitchFamily="2" charset="2"/>
              </a:rPr>
              <a:t>単語の頻度の格納とかに便利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FDDC5-1B0D-411E-835C-DE6DA5CF5C3C}" type="datetime1">
              <a:rPr lang="ja-JP" altLang="en-US" smtClean="0"/>
              <a:t>2017/6/21</a:t>
            </a:fld>
            <a:endParaRPr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Programming Study Group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0CFA-C5C6-4CC3-A9CE-A2C23E4337C1}" type="slidenum">
              <a:rPr lang="ja-JP" altLang="en-US" smtClean="0"/>
              <a:pPr/>
              <a:t>6</a:t>
            </a:fld>
            <a:endParaRPr lang="ja-JP" altLang="en-US" dirty="0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ハッシュ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755576" y="2348880"/>
            <a:ext cx="7848872" cy="41764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dirty="0" err="1" smtClean="0"/>
              <a:t>my_dict</a:t>
            </a:r>
            <a:r>
              <a:rPr lang="en-US" altLang="ja-JP" dirty="0" smtClean="0"/>
              <a:t> </a:t>
            </a:r>
            <a:r>
              <a:rPr lang="en-US" altLang="ja-JP" dirty="0"/>
              <a:t>= {"orange": 5, "apple": 2}</a:t>
            </a:r>
          </a:p>
          <a:p>
            <a:r>
              <a:rPr lang="en-US" altLang="ja-JP" dirty="0"/>
              <a:t>print(</a:t>
            </a:r>
            <a:r>
              <a:rPr lang="en-US" altLang="ja-JP" dirty="0" err="1"/>
              <a:t>my_dict</a:t>
            </a:r>
            <a:r>
              <a:rPr lang="en-US" altLang="ja-JP" dirty="0"/>
              <a:t>)</a:t>
            </a:r>
          </a:p>
          <a:p>
            <a:r>
              <a:rPr lang="en-US" altLang="ja-JP" dirty="0" err="1"/>
              <a:t>my_dict</a:t>
            </a:r>
            <a:r>
              <a:rPr lang="en-US" altLang="ja-JP" dirty="0"/>
              <a:t>["lemon"] = 3</a:t>
            </a:r>
          </a:p>
          <a:p>
            <a:r>
              <a:rPr lang="en-US" altLang="ja-JP" dirty="0"/>
              <a:t>print(</a:t>
            </a:r>
            <a:r>
              <a:rPr lang="en-US" altLang="ja-JP" dirty="0" err="1"/>
              <a:t>my_dict</a:t>
            </a:r>
            <a:r>
              <a:rPr lang="en-US" altLang="ja-JP" dirty="0"/>
              <a:t>["orange"])</a:t>
            </a:r>
          </a:p>
          <a:p>
            <a:endParaRPr lang="en-US" altLang="ja-JP" dirty="0"/>
          </a:p>
          <a:p>
            <a:r>
              <a:rPr lang="en-US" altLang="ja-JP" dirty="0"/>
              <a:t>if "orange" in </a:t>
            </a:r>
            <a:r>
              <a:rPr lang="en-US" altLang="ja-JP" dirty="0" err="1"/>
              <a:t>my_dict</a:t>
            </a:r>
            <a:r>
              <a:rPr lang="en-US" altLang="ja-JP" dirty="0"/>
              <a:t>:</a:t>
            </a:r>
          </a:p>
          <a:p>
            <a:r>
              <a:rPr lang="en-US" altLang="ja-JP" dirty="0"/>
              <a:t>    print("There are oranges")</a:t>
            </a:r>
          </a:p>
          <a:p>
            <a:endParaRPr lang="en-US" altLang="ja-JP" dirty="0"/>
          </a:p>
          <a:p>
            <a:r>
              <a:rPr lang="en-US" altLang="ja-JP" dirty="0"/>
              <a:t>for x, y in sorted(</a:t>
            </a:r>
            <a:r>
              <a:rPr lang="en-US" altLang="ja-JP" dirty="0" err="1"/>
              <a:t>my_dict.items</a:t>
            </a:r>
            <a:r>
              <a:rPr lang="en-US" altLang="ja-JP" dirty="0"/>
              <a:t>()):</a:t>
            </a:r>
          </a:p>
          <a:p>
            <a:r>
              <a:rPr lang="en-US" altLang="ja-JP" dirty="0"/>
              <a:t>    print("%s : %r" % (</a:t>
            </a:r>
            <a:r>
              <a:rPr lang="en-US" altLang="ja-JP" dirty="0" err="1"/>
              <a:t>x,y</a:t>
            </a:r>
            <a:r>
              <a:rPr lang="en-US" altLang="ja-JP" dirty="0"/>
              <a:t>))</a:t>
            </a:r>
          </a:p>
          <a:p>
            <a:endParaRPr lang="en-US" altLang="ja-JP" dirty="0"/>
          </a:p>
          <a:p>
            <a:r>
              <a:rPr lang="en-US" altLang="ja-JP" dirty="0" err="1"/>
              <a:t>my_list</a:t>
            </a:r>
            <a:r>
              <a:rPr lang="en-US" altLang="ja-JP" dirty="0"/>
              <a:t> = ["</a:t>
            </a:r>
            <a:r>
              <a:rPr lang="en-US" altLang="ja-JP" dirty="0" err="1"/>
              <a:t>orange","orange","apple</a:t>
            </a:r>
            <a:r>
              <a:rPr lang="en-US" altLang="ja-JP" dirty="0"/>
              <a:t>"]</a:t>
            </a:r>
          </a:p>
          <a:p>
            <a:r>
              <a:rPr lang="en-US" altLang="ja-JP" dirty="0"/>
              <a:t>for x in </a:t>
            </a:r>
            <a:r>
              <a:rPr lang="en-US" altLang="ja-JP" dirty="0" err="1"/>
              <a:t>my_list</a:t>
            </a:r>
            <a:r>
              <a:rPr lang="en-US" altLang="ja-JP" dirty="0"/>
              <a:t>:</a:t>
            </a:r>
          </a:p>
          <a:p>
            <a:r>
              <a:rPr lang="en-US" altLang="ja-JP" dirty="0"/>
              <a:t>    </a:t>
            </a:r>
            <a:r>
              <a:rPr lang="en-US" altLang="ja-JP" dirty="0" err="1"/>
              <a:t>my_dict</a:t>
            </a:r>
            <a:r>
              <a:rPr lang="en-US" altLang="ja-JP" dirty="0"/>
              <a:t>[x] += 1</a:t>
            </a:r>
          </a:p>
          <a:p>
            <a:r>
              <a:rPr lang="en-US" altLang="ja-JP" dirty="0"/>
              <a:t>print(</a:t>
            </a:r>
            <a:r>
              <a:rPr lang="en-US" altLang="ja-JP" dirty="0" err="1"/>
              <a:t>my_dict</a:t>
            </a:r>
            <a:r>
              <a:rPr lang="en-US" altLang="ja-JP" dirty="0"/>
              <a:t>)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360641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String</a:t>
            </a:r>
            <a:r>
              <a:rPr kumimoji="1" lang="ja-JP" altLang="en-US" dirty="0" smtClean="0"/>
              <a:t>を分割してリストへ格納</a:t>
            </a:r>
            <a:endParaRPr kumimoji="1" lang="en-US" altLang="ja-JP" dirty="0" smtClean="0"/>
          </a:p>
          <a:p>
            <a:r>
              <a:rPr kumimoji="1" lang="ja-JP" altLang="en-US" dirty="0" smtClean="0"/>
              <a:t>リストを接続して</a:t>
            </a:r>
            <a:r>
              <a:rPr kumimoji="1" lang="en-US" altLang="ja-JP" dirty="0" smtClean="0"/>
              <a:t>String</a:t>
            </a:r>
            <a:r>
              <a:rPr kumimoji="1" lang="ja-JP" altLang="en-US" dirty="0" smtClean="0"/>
              <a:t>へ格納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FDDC5-1B0D-411E-835C-DE6DA5CF5C3C}" type="datetime1">
              <a:rPr lang="ja-JP" altLang="en-US" smtClean="0"/>
              <a:t>2017/6/21</a:t>
            </a:fld>
            <a:endParaRPr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Programming Study Group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0CFA-C5C6-4CC3-A9CE-A2C23E4337C1}" type="slidenum">
              <a:rPr lang="ja-JP" altLang="en-US" smtClean="0"/>
              <a:pPr/>
              <a:t>7</a:t>
            </a:fld>
            <a:endParaRPr lang="ja-JP" altLang="en-US" dirty="0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split, join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706252" y="2708920"/>
            <a:ext cx="7848872" cy="3024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dirty="0" err="1" smtClean="0"/>
              <a:t>my_sentence</a:t>
            </a:r>
            <a:r>
              <a:rPr lang="en-US" altLang="ja-JP" dirty="0" smtClean="0"/>
              <a:t> </a:t>
            </a:r>
            <a:r>
              <a:rPr lang="en-US" altLang="ja-JP" dirty="0"/>
              <a:t>= "This is a pen"</a:t>
            </a:r>
          </a:p>
          <a:p>
            <a:r>
              <a:rPr lang="en-US" altLang="ja-JP" dirty="0"/>
              <a:t>print </a:t>
            </a:r>
            <a:r>
              <a:rPr lang="en-US" altLang="ja-JP" dirty="0" err="1"/>
              <a:t>my_sentence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words = </a:t>
            </a:r>
            <a:r>
              <a:rPr lang="en-US" altLang="ja-JP" dirty="0" err="1"/>
              <a:t>my_sentence.split</a:t>
            </a:r>
            <a:r>
              <a:rPr lang="en-US" altLang="ja-JP" dirty="0"/>
              <a:t>(" ")</a:t>
            </a:r>
          </a:p>
          <a:p>
            <a:r>
              <a:rPr lang="en-US" altLang="ja-JP" dirty="0"/>
              <a:t>for word in words:</a:t>
            </a:r>
          </a:p>
          <a:p>
            <a:r>
              <a:rPr lang="en-US" altLang="ja-JP" dirty="0"/>
              <a:t>    print(word)</a:t>
            </a:r>
          </a:p>
          <a:p>
            <a:endParaRPr lang="en-US" altLang="ja-JP" dirty="0"/>
          </a:p>
          <a:p>
            <a:r>
              <a:rPr lang="en-US" altLang="ja-JP" dirty="0"/>
              <a:t>print("|".join(words))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393550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s</a:t>
            </a:r>
            <a:r>
              <a:rPr kumimoji="1" lang="en-US" altLang="ja-JP" dirty="0" smtClean="0"/>
              <a:t>ys</a:t>
            </a:r>
            <a:r>
              <a:rPr lang="ja-JP" altLang="en-US" dirty="0" smtClean="0"/>
              <a:t> </a:t>
            </a:r>
            <a:r>
              <a:rPr kumimoji="1" lang="ja-JP" altLang="en-US" dirty="0" smtClean="0"/>
              <a:t>で</a:t>
            </a:r>
            <a:r>
              <a:rPr lang="ja-JP" altLang="en-US" dirty="0" smtClean="0"/>
              <a:t>コマンドライン引数を取得する</a:t>
            </a:r>
            <a:endParaRPr lang="en-US" altLang="ja-JP" dirty="0" smtClean="0"/>
          </a:p>
          <a:p>
            <a:pPr lvl="1"/>
            <a:r>
              <a:rPr lang="en-US" altLang="ja-JP" dirty="0"/>
              <a:t>python input.py 2 </a:t>
            </a:r>
            <a:r>
              <a:rPr lang="en-US" altLang="ja-JP" dirty="0" smtClean="0"/>
              <a:t>input.txt</a:t>
            </a:r>
          </a:p>
          <a:p>
            <a:pPr lvl="1"/>
            <a:r>
              <a:rPr kumimoji="1" lang="en-US" altLang="ja-JP" dirty="0" err="1" smtClean="0"/>
              <a:t>argv</a:t>
            </a:r>
            <a:r>
              <a:rPr kumimoji="1" lang="en-US" altLang="ja-JP" dirty="0" smtClean="0"/>
              <a:t>[0]</a:t>
            </a:r>
            <a:r>
              <a:rPr kumimoji="1" lang="ja-JP" altLang="en-US" dirty="0" err="1" smtClean="0"/>
              <a:t>には</a:t>
            </a:r>
            <a:r>
              <a:rPr kumimoji="1" lang="en-US" altLang="ja-JP" dirty="0" smtClean="0"/>
              <a:t>input.py</a:t>
            </a:r>
            <a:r>
              <a:rPr kumimoji="1" lang="ja-JP" altLang="en-US" dirty="0" smtClean="0"/>
              <a:t>が入っている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string</a:t>
            </a:r>
            <a:r>
              <a:rPr kumimoji="1" lang="ja-JP" altLang="en-US" dirty="0" smtClean="0"/>
              <a:t>として取得されるので型変換して利用可能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FDDC5-1B0D-411E-835C-DE6DA5CF5C3C}" type="datetime1">
              <a:rPr lang="ja-JP" altLang="en-US" smtClean="0"/>
              <a:t>2017/6/21</a:t>
            </a:fld>
            <a:endParaRPr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Programming Study Group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0CFA-C5C6-4CC3-A9CE-A2C23E4337C1}" type="slidenum">
              <a:rPr lang="ja-JP" altLang="en-US" smtClean="0"/>
              <a:pPr/>
              <a:t>8</a:t>
            </a:fld>
            <a:endParaRPr lang="ja-JP" altLang="en-US" dirty="0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コマンドライン引数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715524" y="3429000"/>
            <a:ext cx="7848872" cy="27363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dirty="0" smtClean="0"/>
              <a:t>import </a:t>
            </a:r>
            <a:r>
              <a:rPr lang="en-US" altLang="ja-JP" dirty="0"/>
              <a:t>sys</a:t>
            </a:r>
          </a:p>
          <a:p>
            <a:endParaRPr lang="en-US" altLang="ja-JP" dirty="0"/>
          </a:p>
          <a:p>
            <a:r>
              <a:rPr lang="en-US" altLang="ja-JP" dirty="0"/>
              <a:t>x = </a:t>
            </a:r>
            <a:r>
              <a:rPr lang="en-US" altLang="ja-JP" dirty="0" err="1"/>
              <a:t>int</a:t>
            </a:r>
            <a:r>
              <a:rPr lang="en-US" altLang="ja-JP" dirty="0"/>
              <a:t>(</a:t>
            </a:r>
            <a:r>
              <a:rPr lang="en-US" altLang="ja-JP" dirty="0" err="1"/>
              <a:t>sys.argv</a:t>
            </a:r>
            <a:r>
              <a:rPr lang="en-US" altLang="ja-JP" dirty="0"/>
              <a:t>[1])</a:t>
            </a:r>
          </a:p>
          <a:p>
            <a:endParaRPr lang="en-US" altLang="ja-JP" dirty="0"/>
          </a:p>
          <a:p>
            <a:r>
              <a:rPr lang="en-US" altLang="ja-JP" dirty="0"/>
              <a:t>filename = </a:t>
            </a:r>
            <a:r>
              <a:rPr lang="en-US" altLang="ja-JP" dirty="0" err="1"/>
              <a:t>sys.argv</a:t>
            </a:r>
            <a:r>
              <a:rPr lang="en-US" altLang="ja-JP" dirty="0"/>
              <a:t>[2]</a:t>
            </a:r>
          </a:p>
          <a:p>
            <a:r>
              <a:rPr lang="en-US" altLang="ja-JP" dirty="0" err="1"/>
              <a:t>my_file</a:t>
            </a:r>
            <a:r>
              <a:rPr lang="en-US" altLang="ja-JP" dirty="0"/>
              <a:t> = open(</a:t>
            </a:r>
            <a:r>
              <a:rPr lang="en-US" altLang="ja-JP" dirty="0" err="1"/>
              <a:t>filename,"r</a:t>
            </a:r>
            <a:r>
              <a:rPr lang="en-US" altLang="ja-JP" dirty="0"/>
              <a:t>")</a:t>
            </a:r>
          </a:p>
          <a:p>
            <a:endParaRPr lang="en-US" altLang="ja-JP" dirty="0"/>
          </a:p>
          <a:p>
            <a:r>
              <a:rPr lang="en-US" altLang="ja-JP" dirty="0"/>
              <a:t>for line in </a:t>
            </a:r>
            <a:r>
              <a:rPr lang="en-US" altLang="ja-JP" dirty="0" err="1"/>
              <a:t>my_file</a:t>
            </a:r>
            <a:r>
              <a:rPr lang="en-US" altLang="ja-JP" dirty="0"/>
              <a:t>:</a:t>
            </a:r>
          </a:p>
          <a:p>
            <a:r>
              <a:rPr lang="en-US" altLang="ja-JP" dirty="0"/>
              <a:t>    print(</a:t>
            </a:r>
            <a:r>
              <a:rPr lang="en-US" altLang="ja-JP" dirty="0" err="1"/>
              <a:t>int</a:t>
            </a:r>
            <a:r>
              <a:rPr lang="en-US" altLang="ja-JP" dirty="0"/>
              <a:t>(line)+x)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617308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正しく動いた場合の正解とシステムの出力結果を比較</a:t>
            </a:r>
            <a:endParaRPr lang="en-US" altLang="ja-JP" dirty="0" smtClean="0"/>
          </a:p>
          <a:p>
            <a:pPr lvl="1"/>
            <a:r>
              <a:rPr lang="en-US" altLang="ja-JP" dirty="0"/>
              <a:t>python input.py 2 </a:t>
            </a:r>
            <a:r>
              <a:rPr lang="en-US" altLang="ja-JP" dirty="0" smtClean="0"/>
              <a:t>input.txt &gt; result.txt</a:t>
            </a:r>
            <a:endParaRPr lang="en-US" altLang="ja-JP" dirty="0"/>
          </a:p>
          <a:p>
            <a:pPr lvl="1"/>
            <a:r>
              <a:rPr lang="en-US" altLang="ja-JP" dirty="0"/>
              <a:t>d</a:t>
            </a:r>
            <a:r>
              <a:rPr kumimoji="1" lang="en-US" altLang="ja-JP" dirty="0" smtClean="0"/>
              <a:t>iff result.txt answer.txt</a:t>
            </a:r>
            <a:endParaRPr kumimoji="1"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r>
              <a:rPr lang="ja-JP" altLang="en-US" dirty="0" smtClean="0"/>
              <a:t>これを自動でやるコードが単体テスト</a:t>
            </a:r>
            <a:endParaRPr kumimoji="1" lang="en-US" altLang="ja-JP" dirty="0" smtClean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FDDC5-1B0D-411E-835C-DE6DA5CF5C3C}" type="datetime1">
              <a:rPr lang="ja-JP" altLang="en-US" smtClean="0"/>
              <a:t>2017/6/21</a:t>
            </a:fld>
            <a:endParaRPr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smtClean="0"/>
              <a:t>Programming Study Group</a:t>
            </a:r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30CFA-C5C6-4CC3-A9CE-A2C23E4337C1}" type="slidenum">
              <a:rPr lang="ja-JP" altLang="en-US" smtClean="0"/>
              <a:pPr/>
              <a:t>9</a:t>
            </a:fld>
            <a:endParaRPr lang="ja-JP" altLang="en-US" dirty="0"/>
          </a:p>
        </p:txBody>
      </p:sp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テスト</a:t>
            </a:r>
            <a:endParaRPr kumimoji="1"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1835696" y="2924944"/>
            <a:ext cx="516592" cy="14401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3</a:t>
            </a:r>
          </a:p>
          <a:p>
            <a:pPr algn="ctr"/>
            <a:r>
              <a:rPr lang="en-US" altLang="ja-JP" dirty="0" smtClean="0"/>
              <a:t>4</a:t>
            </a:r>
          </a:p>
          <a:p>
            <a:pPr algn="ctr"/>
            <a:r>
              <a:rPr lang="en-US" altLang="ja-JP" dirty="0" smtClean="0"/>
              <a:t>5</a:t>
            </a:r>
          </a:p>
          <a:p>
            <a:pPr algn="ctr"/>
            <a:r>
              <a:rPr lang="en-US" altLang="ja-JP" dirty="0" smtClean="0"/>
              <a:t>6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2975288" y="2924944"/>
            <a:ext cx="516592" cy="14401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3</a:t>
            </a:r>
          </a:p>
          <a:p>
            <a:pPr algn="ctr"/>
            <a:r>
              <a:rPr lang="en-US" altLang="ja-JP" dirty="0" smtClean="0"/>
              <a:t>4</a:t>
            </a:r>
          </a:p>
          <a:p>
            <a:pPr algn="ctr"/>
            <a:r>
              <a:rPr lang="en-US" altLang="ja-JP" dirty="0" smtClean="0"/>
              <a:t>5</a:t>
            </a:r>
          </a:p>
          <a:p>
            <a:pPr algn="ctr"/>
            <a:r>
              <a:rPr lang="en-US" altLang="ja-JP" dirty="0" smtClean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581836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8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161232</TotalTime>
  <Words>575</Words>
  <Application>Microsoft Office PowerPoint</Application>
  <PresentationFormat>画面に合わせる (4:3)</PresentationFormat>
  <Paragraphs>150</Paragraphs>
  <Slides>10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7" baseType="lpstr">
      <vt:lpstr>ＭＳ Ｐゴシック</vt:lpstr>
      <vt:lpstr>メイリオ</vt:lpstr>
      <vt:lpstr>Arial</vt:lpstr>
      <vt:lpstr>Calibri</vt:lpstr>
      <vt:lpstr>Segoe UI</vt:lpstr>
      <vt:lpstr>Wingdings</vt:lpstr>
      <vt:lpstr>Office ​​テーマ</vt:lpstr>
      <vt:lpstr> Programming Study Group</vt:lpstr>
      <vt:lpstr>予定</vt:lpstr>
      <vt:lpstr>データ型</vt:lpstr>
      <vt:lpstr>制御構造</vt:lpstr>
      <vt:lpstr>リスト</vt:lpstr>
      <vt:lpstr>ハッシュ</vt:lpstr>
      <vt:lpstr>split, join</vt:lpstr>
      <vt:lpstr>コマンドライン引数</vt:lpstr>
      <vt:lpstr>テスト</vt:lpstr>
      <vt:lpstr>pythonでの日本語処理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yoshino</dc:creator>
  <cp:lastModifiedBy>Koichiro Yoshino</cp:lastModifiedBy>
  <cp:revision>1783</cp:revision>
  <cp:lastPrinted>2013-09-09T08:34:18Z</cp:lastPrinted>
  <dcterms:created xsi:type="dcterms:W3CDTF">2011-10-17T07:07:56Z</dcterms:created>
  <dcterms:modified xsi:type="dcterms:W3CDTF">2017-06-21T08:28:40Z</dcterms:modified>
</cp:coreProperties>
</file>