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4" r:id="rId3"/>
    <p:sldId id="265" r:id="rId4"/>
    <p:sldId id="266" r:id="rId5"/>
    <p:sldId id="267" r:id="rId6"/>
    <p:sldId id="269" r:id="rId7"/>
    <p:sldId id="270" r:id="rId8"/>
    <p:sldId id="268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9144000" cy="6858000" type="screen4x3"/>
  <p:notesSz cx="6735763" cy="98694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6F"/>
    <a:srgbClr val="D5F4FF"/>
    <a:srgbClr val="B7D000"/>
    <a:srgbClr val="898600"/>
    <a:srgbClr val="FFFFD9"/>
    <a:srgbClr val="E7F4D8"/>
    <a:srgbClr val="F9FFCD"/>
    <a:srgbClr val="D9F600"/>
    <a:srgbClr val="4510F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15" autoAdjust="0"/>
    <p:restoredTop sz="92593" autoAdjust="0"/>
  </p:normalViewPr>
  <p:slideViewPr>
    <p:cSldViewPr>
      <p:cViewPr varScale="1">
        <p:scale>
          <a:sx n="75" d="100"/>
          <a:sy n="75" d="100"/>
        </p:scale>
        <p:origin x="53" y="12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542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31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9413" cy="493713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1"/>
            <a:ext cx="2919412" cy="493713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74007ACF-FE50-4FCA-95DA-EE166BDE8B54}" type="datetimeFigureOut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4188"/>
            <a:ext cx="2919413" cy="49371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763" y="9374188"/>
            <a:ext cx="2919412" cy="49371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04571578-6720-49E6-AEA4-00348F4EF4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215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18831" cy="493475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7" y="2"/>
            <a:ext cx="2918831" cy="493475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502E2A88-199C-413E-A779-15FFC33486A2}" type="datetimeFigureOut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8" tIns="45719" rIns="91438" bIns="4571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8010"/>
            <a:ext cx="5388610" cy="4441270"/>
          </a:xfrm>
          <a:prstGeom prst="rect">
            <a:avLst/>
          </a:prstGeom>
        </p:spPr>
        <p:txBody>
          <a:bodyPr vert="horz" lIns="91438" tIns="45719" rIns="91438" bIns="45719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4" y="9374304"/>
            <a:ext cx="2918831" cy="493475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7" y="9374304"/>
            <a:ext cx="2918831" cy="493475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65FC7AB9-9A75-47BA-8BE9-0B889F65DA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19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C7AB9-9A75-47BA-8BE9-0B889F65DAA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512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6381328"/>
            <a:ext cx="9144000" cy="72008"/>
          </a:xfrm>
          <a:prstGeom prst="rect">
            <a:avLst/>
          </a:prstGeom>
          <a:gradFill>
            <a:gsLst>
              <a:gs pos="0">
                <a:srgbClr val="00266F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1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85A388BA-D257-4EE9-B8C2-EDF8F0D05F15}" type="datetime1">
              <a:rPr lang="ja-JP" altLang="en-US" smtClean="0"/>
              <a:t>2017/7/12</a:t>
            </a:fld>
            <a:endParaRPr lang="ja-JP" altLang="en-US" dirty="0"/>
          </a:p>
        </p:txBody>
      </p:sp>
      <p:sp>
        <p:nvSpPr>
          <p:cNvPr id="1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47664" y="6448251"/>
            <a:ext cx="6120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20272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19030CFA-C5C6-4CC3-A9CE-A2C23E4337C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979712" y="5796553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600" b="1" dirty="0" smtClean="0">
                <a:solidFill>
                  <a:srgbClr val="00266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Nara</a:t>
            </a:r>
            <a:r>
              <a:rPr kumimoji="1" lang="en-US" altLang="ja-JP" sz="1600" b="1" baseline="0" dirty="0" smtClean="0">
                <a:solidFill>
                  <a:srgbClr val="00266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Institute of Science and Technology</a:t>
            </a:r>
          </a:p>
          <a:p>
            <a:pPr algn="r"/>
            <a:r>
              <a:rPr kumimoji="1" lang="en-US" altLang="ja-JP" sz="1600" b="1" dirty="0" smtClean="0">
                <a:solidFill>
                  <a:srgbClr val="00266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Augmented Human</a:t>
            </a:r>
            <a:r>
              <a:rPr kumimoji="1" lang="en-US" altLang="ja-JP" sz="1600" b="1" baseline="0" dirty="0" smtClean="0">
                <a:solidFill>
                  <a:srgbClr val="00266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Communication Laboratory</a:t>
            </a:r>
            <a:endParaRPr kumimoji="1" lang="en-US" altLang="ja-JP" sz="1600" b="1" dirty="0" smtClean="0">
              <a:solidFill>
                <a:srgbClr val="00266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>
            <a:off x="2630" y="6791373"/>
            <a:ext cx="9144000" cy="72008"/>
          </a:xfrm>
          <a:prstGeom prst="rect">
            <a:avLst/>
          </a:prstGeom>
          <a:gradFill>
            <a:gsLst>
              <a:gs pos="0">
                <a:srgbClr val="00266F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5157192"/>
            <a:ext cx="1197141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7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AA5B-CE7E-48E3-A7DD-35F027707D94}" type="datetime1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Programming Study Group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12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1576-EC15-4C16-9B54-3B313D1A3C43}" type="datetime1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Programming Study Group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53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4824536"/>
          </a:xfrm>
        </p:spPr>
        <p:txBody>
          <a:bodyPr/>
          <a:lstStyle>
            <a:lvl1pPr>
              <a:defRPr b="1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-2631" y="6381328"/>
            <a:ext cx="9144000" cy="72008"/>
          </a:xfrm>
          <a:prstGeom prst="rect">
            <a:avLst/>
          </a:prstGeom>
          <a:gradFill>
            <a:gsLst>
              <a:gs pos="0">
                <a:srgbClr val="00266F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-1" y="6791373"/>
            <a:ext cx="9144000" cy="72008"/>
          </a:xfrm>
          <a:prstGeom prst="rect">
            <a:avLst/>
          </a:prstGeom>
          <a:gradFill>
            <a:gsLst>
              <a:gs pos="0">
                <a:srgbClr val="00266F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961440" y="6453336"/>
            <a:ext cx="21336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8B1FDDC5-1B0D-411E-835C-DE6DA5CF5C3C}" type="datetime1">
              <a:rPr lang="ja-JP" altLang="en-US" smtClean="0"/>
              <a:t>2017/7/12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843808" y="6453336"/>
            <a:ext cx="4608512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956376" y="6453336"/>
            <a:ext cx="1197496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19030CFA-C5C6-4CC3-A9CE-A2C23E4337C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7" name="テキスト ボックス 16"/>
          <p:cNvSpPr txBox="1"/>
          <p:nvPr userDrawn="1"/>
        </p:nvSpPr>
        <p:spPr>
          <a:xfrm>
            <a:off x="323527" y="6453336"/>
            <a:ext cx="252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900" b="1" dirty="0" smtClean="0">
                <a:solidFill>
                  <a:srgbClr val="00266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NAIST</a:t>
            </a:r>
          </a:p>
          <a:p>
            <a:pPr algn="l"/>
            <a:r>
              <a:rPr kumimoji="1" lang="en-US" altLang="ja-JP" sz="900" b="1" dirty="0" smtClean="0">
                <a:solidFill>
                  <a:srgbClr val="00266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AHC</a:t>
            </a:r>
            <a:r>
              <a:rPr kumimoji="1" lang="en-US" altLang="ja-JP" sz="900" b="1" baseline="0" dirty="0" smtClean="0">
                <a:solidFill>
                  <a:srgbClr val="00266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Lab.</a:t>
            </a:r>
            <a:endParaRPr kumimoji="1" lang="ja-JP" altLang="en-US" sz="900" b="1" dirty="0">
              <a:solidFill>
                <a:srgbClr val="00266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1124744"/>
            <a:ext cx="9144000" cy="72008"/>
          </a:xfrm>
          <a:prstGeom prst="rect">
            <a:avLst/>
          </a:prstGeom>
          <a:gradFill>
            <a:gsLst>
              <a:gs pos="0">
                <a:srgbClr val="00266F"/>
              </a:gs>
              <a:gs pos="30000">
                <a:schemeClr val="tx2">
                  <a:lumMod val="40000"/>
                  <a:lumOff val="60000"/>
                </a:schemeClr>
              </a:gs>
              <a:gs pos="100000">
                <a:srgbClr val="00266F"/>
              </a:gs>
              <a:gs pos="70000">
                <a:schemeClr val="tx2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53752"/>
            <a:ext cx="9144000" cy="1143000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53335"/>
            <a:ext cx="321784" cy="3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0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722312" y="4365104"/>
            <a:ext cx="7772401" cy="70947"/>
          </a:xfrm>
          <a:prstGeom prst="rect">
            <a:avLst/>
          </a:prstGeom>
          <a:gradFill>
            <a:gsLst>
              <a:gs pos="0">
                <a:srgbClr val="00266F"/>
              </a:gs>
              <a:gs pos="30000">
                <a:schemeClr val="tx2">
                  <a:lumMod val="40000"/>
                  <a:lumOff val="60000"/>
                </a:schemeClr>
              </a:gs>
              <a:gs pos="100000">
                <a:srgbClr val="00266F"/>
              </a:gs>
              <a:gs pos="70000">
                <a:schemeClr val="tx2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タイトル 1"/>
          <p:cNvSpPr>
            <a:spLocks noGrp="1"/>
          </p:cNvSpPr>
          <p:nvPr>
            <p:ph type="title"/>
          </p:nvPr>
        </p:nvSpPr>
        <p:spPr>
          <a:xfrm>
            <a:off x="722312" y="4446240"/>
            <a:ext cx="7772401" cy="1143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-2631" y="6381328"/>
            <a:ext cx="9144000" cy="72008"/>
          </a:xfrm>
          <a:prstGeom prst="rect">
            <a:avLst/>
          </a:prstGeom>
          <a:gradFill>
            <a:gsLst>
              <a:gs pos="0">
                <a:srgbClr val="00266F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6791373"/>
            <a:ext cx="9144000" cy="72008"/>
          </a:xfrm>
          <a:prstGeom prst="rect">
            <a:avLst/>
          </a:prstGeom>
          <a:gradFill>
            <a:gsLst>
              <a:gs pos="0">
                <a:srgbClr val="00266F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771800" y="6453336"/>
            <a:ext cx="21336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9C2D061E-B684-4AC4-8433-D5952044BBA9}" type="datetime1">
              <a:rPr lang="ja-JP" altLang="en-US" smtClean="0"/>
              <a:t>2017/7/12</a:t>
            </a:fld>
            <a:endParaRPr lang="ja-JP" altLang="en-US" dirty="0"/>
          </a:p>
        </p:txBody>
      </p:sp>
      <p:sp>
        <p:nvSpPr>
          <p:cNvPr id="27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956376" y="6453336"/>
            <a:ext cx="1197496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19030CFA-C5C6-4CC3-A9CE-A2C23E4337C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323527" y="6453336"/>
            <a:ext cx="252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900" b="1" dirty="0" smtClean="0">
                <a:solidFill>
                  <a:srgbClr val="00266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Kyoto University</a:t>
            </a:r>
          </a:p>
          <a:p>
            <a:pPr algn="l"/>
            <a:r>
              <a:rPr kumimoji="1" lang="en-US" altLang="ja-JP" sz="900" b="1" dirty="0" smtClean="0">
                <a:solidFill>
                  <a:srgbClr val="00266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Media Archiving Research Laboratory</a:t>
            </a:r>
            <a:endParaRPr kumimoji="1" lang="ja-JP" altLang="en-US" sz="900" b="1" dirty="0">
              <a:solidFill>
                <a:srgbClr val="00266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29" name="Picture 4" descr="http://professor.digiweb.jp/02-kyot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1" y="6453335"/>
            <a:ext cx="338037" cy="33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851920" y="6453336"/>
            <a:ext cx="4608512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0640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2631" y="6381328"/>
            <a:ext cx="9144000" cy="72008"/>
          </a:xfrm>
          <a:prstGeom prst="rect">
            <a:avLst/>
          </a:prstGeom>
          <a:gradFill>
            <a:gsLst>
              <a:gs pos="0">
                <a:srgbClr val="00266F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-1" y="6791373"/>
            <a:ext cx="9144000" cy="72008"/>
          </a:xfrm>
          <a:prstGeom prst="rect">
            <a:avLst/>
          </a:prstGeom>
          <a:gradFill>
            <a:gsLst>
              <a:gs pos="0">
                <a:srgbClr val="00266F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771800" y="6453336"/>
            <a:ext cx="21336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FBF1FE36-3DCD-46A8-A084-5660C7099F74}" type="datetime1">
              <a:rPr lang="ja-JP" altLang="en-US" smtClean="0"/>
              <a:t>2017/7/12</a:t>
            </a:fld>
            <a:endParaRPr lang="ja-JP" altLang="en-US" dirty="0"/>
          </a:p>
        </p:txBody>
      </p:sp>
      <p:sp>
        <p:nvSpPr>
          <p:cNvPr id="12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956376" y="6453336"/>
            <a:ext cx="1197496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19030CFA-C5C6-4CC3-A9CE-A2C23E4337C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323527" y="6453336"/>
            <a:ext cx="252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900" b="1" dirty="0" smtClean="0">
                <a:solidFill>
                  <a:srgbClr val="00266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Kyoto University</a:t>
            </a:r>
          </a:p>
          <a:p>
            <a:pPr algn="l"/>
            <a:r>
              <a:rPr kumimoji="1" lang="en-US" altLang="ja-JP" sz="900" b="1" dirty="0" smtClean="0">
                <a:solidFill>
                  <a:srgbClr val="00266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Media Archiving Research Laboratory</a:t>
            </a:r>
            <a:endParaRPr kumimoji="1" lang="ja-JP" altLang="en-US" sz="900" b="1" dirty="0">
              <a:solidFill>
                <a:srgbClr val="00266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4" name="Picture 4" descr="http://professor.digiweb.jp/02-kyot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1" y="6453335"/>
            <a:ext cx="338037" cy="33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/>
          <p:cNvSpPr/>
          <p:nvPr userDrawn="1"/>
        </p:nvSpPr>
        <p:spPr>
          <a:xfrm>
            <a:off x="0" y="1124744"/>
            <a:ext cx="9144000" cy="72008"/>
          </a:xfrm>
          <a:prstGeom prst="rect">
            <a:avLst/>
          </a:prstGeom>
          <a:gradFill>
            <a:gsLst>
              <a:gs pos="0">
                <a:srgbClr val="00266F"/>
              </a:gs>
              <a:gs pos="30000">
                <a:schemeClr val="tx2">
                  <a:lumMod val="40000"/>
                  <a:lumOff val="60000"/>
                </a:schemeClr>
              </a:gs>
              <a:gs pos="100000">
                <a:srgbClr val="00266F"/>
              </a:gs>
              <a:gs pos="70000">
                <a:schemeClr val="tx2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851920" y="6453336"/>
            <a:ext cx="4608512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3528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4762-6C4A-47C0-96FA-B04B5502C002}" type="datetime1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Programming Study Group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87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ACD4-AEAC-4EBE-9B28-7E52DA23E93C}" type="datetime1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Programming Study Group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97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509C-C12D-428D-B392-F3492875C244}" type="datetime1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Programming Study Group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58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6D06-481B-40D6-AADB-7CC4D007CD8A}" type="datetime1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Programming Study Group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6EBC-D999-4D53-9BA5-2E597A874079}" type="datetime1">
              <a:rPr kumimoji="1" lang="ja-JP" altLang="en-US" smtClean="0"/>
              <a:t>2017/7/12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Programming Study Group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33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05691849-CD3C-4C82-A8AC-DD35F4B3773E}" type="datetime1">
              <a:rPr lang="ja-JP" altLang="en-US" smtClean="0"/>
              <a:t>2017/7/12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Programming Study Group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19030CFA-C5C6-4CC3-A9CE-A2C23E4337C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2978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kumimoji="1" sz="3600" b="1" kern="1200">
          <a:solidFill>
            <a:schemeClr val="tx1"/>
          </a:solidFill>
          <a:latin typeface="+mn-lt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メイリオ" pitchFamily="50" charset="-128"/>
          <a:cs typeface="メイリオ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200" kern="1200">
          <a:solidFill>
            <a:schemeClr val="tx1"/>
          </a:solidFill>
          <a:latin typeface="+mn-lt"/>
          <a:ea typeface="メイリオ" pitchFamily="50" charset="-128"/>
          <a:cs typeface="メイリオ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メイリオ" pitchFamily="50" charset="-128"/>
          <a:cs typeface="メイリオ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メイリオ" pitchFamily="50" charset="-128"/>
          <a:cs typeface="メイリオ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メイリオ" pitchFamily="50" charset="-128"/>
          <a:cs typeface="メイリオ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340769"/>
            <a:ext cx="7772400" cy="225968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Programming</a:t>
            </a:r>
            <a:r>
              <a:rPr lang="ja-JP" altLang="en-US" dirty="0"/>
              <a:t> </a:t>
            </a:r>
            <a:r>
              <a:rPr lang="en-US" altLang="ja-JP" dirty="0" smtClean="0"/>
              <a:t>Study Group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63588" y="3861048"/>
            <a:ext cx="7488832" cy="1752600"/>
          </a:xfrm>
        </p:spPr>
        <p:txBody>
          <a:bodyPr>
            <a:normAutofit/>
          </a:bodyPr>
          <a:lstStyle/>
          <a:p>
            <a:endParaRPr lang="en-US" altLang="ja-JP" dirty="0"/>
          </a:p>
          <a:p>
            <a:r>
              <a:rPr lang="en-US" altLang="ja-JP" dirty="0" smtClean="0"/>
              <a:t>Koichiro</a:t>
            </a:r>
            <a:r>
              <a:rPr lang="ja-JP" altLang="en-US" dirty="0" smtClean="0"/>
              <a:t> </a:t>
            </a:r>
            <a:r>
              <a:rPr lang="en-US" altLang="ja-JP" dirty="0" smtClean="0"/>
              <a:t>Yoshino</a:t>
            </a:r>
          </a:p>
          <a:p>
            <a:r>
              <a:rPr lang="en-US" altLang="ja-JP" dirty="0" smtClean="0"/>
              <a:t>Assistant</a:t>
            </a:r>
            <a:r>
              <a:rPr lang="ja-JP" altLang="en-US" dirty="0"/>
              <a:t> </a:t>
            </a:r>
            <a:r>
              <a:rPr lang="en-US" altLang="ja-JP" dirty="0" smtClean="0"/>
              <a:t>Professor,</a:t>
            </a:r>
            <a:r>
              <a:rPr lang="ja-JP" altLang="en-US" dirty="0"/>
              <a:t> </a:t>
            </a:r>
            <a:r>
              <a:rPr lang="en-US" altLang="ja-JP" dirty="0" smtClean="0"/>
              <a:t>Graduate School of Information Science, Nara</a:t>
            </a:r>
            <a:r>
              <a:rPr lang="ja-JP" altLang="en-US" dirty="0" smtClean="0"/>
              <a:t> </a:t>
            </a:r>
            <a:r>
              <a:rPr lang="en-US" altLang="ja-JP" dirty="0" smtClean="0"/>
              <a:t>Institute</a:t>
            </a:r>
            <a:r>
              <a:rPr lang="ja-JP" altLang="en-US" dirty="0"/>
              <a:t> </a:t>
            </a:r>
            <a:r>
              <a:rPr lang="en-US" altLang="ja-JP" dirty="0" smtClean="0"/>
              <a:t>of</a:t>
            </a:r>
            <a:r>
              <a:rPr lang="ja-JP" altLang="en-US" dirty="0"/>
              <a:t> </a:t>
            </a:r>
            <a:r>
              <a:rPr lang="en-US" altLang="ja-JP" dirty="0" smtClean="0"/>
              <a:t>Science</a:t>
            </a:r>
            <a:r>
              <a:rPr lang="ja-JP" altLang="en-US" dirty="0"/>
              <a:t> </a:t>
            </a:r>
            <a:r>
              <a:rPr lang="en-US" altLang="ja-JP" dirty="0" smtClean="0"/>
              <a:t>and</a:t>
            </a:r>
            <a:r>
              <a:rPr lang="ja-JP" altLang="en-US" dirty="0"/>
              <a:t> </a:t>
            </a:r>
            <a:r>
              <a:rPr lang="en-US" altLang="ja-JP" dirty="0" smtClean="0"/>
              <a:t>Technology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055344-006C-4954-9360-8123537D479C}" type="datetime1">
              <a:rPr lang="ja-JP" altLang="en-US" smtClean="0"/>
              <a:t>2017/7/12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07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全ての文字が等確率に出現すると思って確率を付与</a:t>
                </a:r>
                <a:endParaRPr kumimoji="1" lang="en-US" altLang="ja-JP" dirty="0" smtClean="0"/>
              </a:p>
              <a:p>
                <a:endParaRPr lang="en-US" altLang="ja-JP" dirty="0"/>
              </a:p>
              <a:p>
                <a:r>
                  <a:rPr kumimoji="1" lang="ja-JP" altLang="en-US" dirty="0" smtClean="0"/>
                  <a:t>英語なら</a:t>
                </a:r>
                <a:r>
                  <a:rPr lang="en-US" altLang="ja-JP" dirty="0" smtClean="0"/>
                  <a:t>94</a:t>
                </a:r>
                <a:r>
                  <a:rPr lang="ja-JP" altLang="en-US" dirty="0" smtClean="0"/>
                  <a:t>文字あるので</a:t>
                </a:r>
                <a:r>
                  <a:rPr lang="en-US" altLang="ja-JP" dirty="0" smtClean="0"/>
                  <a:t>1/94, </a:t>
                </a:r>
                <a:r>
                  <a:rPr lang="ja-JP" altLang="en-US" dirty="0" smtClean="0"/>
                  <a:t>日本語なら</a:t>
                </a:r>
                <a:r>
                  <a:rPr lang="en-US" altLang="ja-JP" dirty="0"/>
                  <a:t>JIS X </a:t>
                </a:r>
                <a:r>
                  <a:rPr lang="en-US" altLang="ja-JP" dirty="0" smtClean="0"/>
                  <a:t>0208</a:t>
                </a:r>
                <a:r>
                  <a:rPr lang="ja-JP" altLang="en-US" dirty="0" smtClean="0"/>
                  <a:t>で</a:t>
                </a:r>
                <a:r>
                  <a:rPr lang="en-US" altLang="ja-JP" dirty="0" smtClean="0"/>
                  <a:t>6,878</a:t>
                </a:r>
                <a:r>
                  <a:rPr lang="ja-JP" altLang="en-US" dirty="0" smtClean="0"/>
                  <a:t>文字、</a:t>
                </a:r>
                <a:r>
                  <a:rPr lang="en-US" altLang="ja-JP" dirty="0" smtClean="0"/>
                  <a:t>UTF-8</a:t>
                </a:r>
                <a:r>
                  <a:rPr lang="ja-JP" altLang="en-US" dirty="0" smtClean="0"/>
                  <a:t>で</a:t>
                </a:r>
                <a:r>
                  <a:rPr lang="en-US" altLang="ja-JP" dirty="0" smtClean="0"/>
                  <a:t>90,000</a:t>
                </a:r>
                <a:r>
                  <a:rPr lang="ja-JP" altLang="en-US" dirty="0" smtClean="0"/>
                  <a:t>文字超</a:t>
                </a:r>
                <a:endParaRPr lang="en-US" altLang="ja-JP" dirty="0" smtClean="0"/>
              </a:p>
              <a:p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/>
                          </a:rPr>
                          <m:t>𝑾</m:t>
                        </m:r>
                      </m:e>
                    </m:d>
                    <m:r>
                      <a:rPr lang="en-US" altLang="ja-JP" i="1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i="1"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kumimoji="1" lang="ja-JP" altLang="en-US" dirty="0" smtClean="0"/>
                  <a:t> は文字種数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17" t="-10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DC5-1B0D-411E-835C-DE6DA5CF5C3C}" type="datetime1">
              <a:rPr lang="ja-JP" altLang="en-US" smtClean="0"/>
              <a:t>2017/7/12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文字 </a:t>
            </a:r>
            <a:r>
              <a:rPr kumimoji="1" lang="en-US" altLang="ja-JP" dirty="0" smtClean="0"/>
              <a:t>zero-gram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847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51520" y="1484784"/>
            <a:ext cx="4464496" cy="4824536"/>
          </a:xfrm>
        </p:spPr>
        <p:txBody>
          <a:bodyPr/>
          <a:lstStyle/>
          <a:p>
            <a:r>
              <a:rPr kumimoji="1" lang="ja-JP" altLang="en-US" dirty="0" smtClean="0"/>
              <a:t>単語言語モデルで未知語が出てきた場合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その確率は文字</a:t>
            </a:r>
            <a:r>
              <a:rPr kumimoji="1" lang="en-US" altLang="ja-JP" dirty="0" smtClean="0"/>
              <a:t>n-gram</a:t>
            </a:r>
            <a:r>
              <a:rPr kumimoji="1" lang="ja-JP" altLang="en-US" dirty="0" smtClean="0"/>
              <a:t>モデルの積和で与える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文字言語モデルで未知文字が出てきた場合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その確率は文字</a:t>
            </a:r>
            <a:r>
              <a:rPr lang="en-US" altLang="ja-JP" dirty="0" smtClean="0"/>
              <a:t>zero-gram</a:t>
            </a:r>
            <a:br>
              <a:rPr lang="en-US" altLang="ja-JP" dirty="0" smtClean="0"/>
            </a:br>
            <a:r>
              <a:rPr lang="ja-JP" altLang="en-US" dirty="0" smtClean="0"/>
              <a:t>モデルで与える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DC5-1B0D-411E-835C-DE6DA5CF5C3C}" type="datetime1">
              <a:rPr lang="ja-JP" altLang="en-US" smtClean="0"/>
              <a:t>2017/7/12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単語言語モデルと文字言語モデルの併用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 6"/>
              <p:cNvSpPr/>
              <p:nvPr/>
            </p:nvSpPr>
            <p:spPr>
              <a:xfrm>
                <a:off x="4788024" y="1453426"/>
                <a:ext cx="4176464" cy="18002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latin typeface="Cambria Math"/>
                            </a:rPr>
                            <m:t>𝑾</m:t>
                          </m:r>
                        </m:e>
                      </m:d>
                      <m:r>
                        <a:rPr lang="en-US" altLang="ja-JP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1" i="1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altLang="ja-JP" b="1" i="1">
                              <a:latin typeface="Cambria Math"/>
                            </a:rPr>
                            <m:t>𝑷</m:t>
                          </m:r>
                          <m:r>
                            <a:rPr lang="en-US" altLang="ja-JP" b="1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ja-JP" b="1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b="1" i="1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altLang="ja-JP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ja-JP" b="1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b="1" i="1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altLang="ja-JP" b="1" i="1">
                                  <a:latin typeface="Cambria Math"/>
                                </a:rPr>
                                <m:t>−(</m:t>
                              </m:r>
                              <m:r>
                                <a:rPr lang="en-US" altLang="ja-JP" b="1" i="1" smtClean="0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altLang="ja-JP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ja-JP" b="1" i="1" smtClean="0">
                                  <a:latin typeface="Cambria Math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altLang="ja-JP" b="1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ja-JP" b="1" dirty="0" smtClean="0">
                  <a:latin typeface="メイリオ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/>
                                </a:rPr>
                                <m:t>𝒖𝒏𝒌</m:t>
                              </m:r>
                            </m:sub>
                          </m:sSub>
                        </m:e>
                      </m:d>
                      <m:r>
                        <a:rPr lang="en-US" altLang="ja-JP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b="1" i="1" smtClean="0">
                              <a:latin typeface="Cambria Math"/>
                            </a:rPr>
                            <m:t>𝒌</m:t>
                          </m:r>
                        </m:sub>
                        <m:sup/>
                        <m:e>
                          <m:r>
                            <a:rPr lang="en-US" altLang="ja-JP" b="1" i="1">
                              <a:latin typeface="Cambria Math"/>
                            </a:rPr>
                            <m:t>𝑷</m:t>
                          </m:r>
                          <m:r>
                            <a:rPr lang="en-US" altLang="ja-JP" b="1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ja-JP" b="1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ja-JP" altLang="en-US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</mc:Choice>
        <mc:Fallback xmlns="">
          <p:sp>
            <p:nvSpPr>
              <p:cNvPr id="7" name="角丸四角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453426"/>
                <a:ext cx="4176464" cy="18002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5004048" y="1309410"/>
            <a:ext cx="1800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0070C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Word</a:t>
            </a:r>
            <a:r>
              <a:rPr lang="ja-JP" altLang="en-US" dirty="0">
                <a:solidFill>
                  <a:srgbClr val="0070C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dirty="0" smtClean="0">
                <a:solidFill>
                  <a:srgbClr val="0070C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N-gram</a:t>
            </a:r>
            <a:endParaRPr kumimoji="1" lang="ja-JP" altLang="en-US" dirty="0">
              <a:solidFill>
                <a:srgbClr val="0070C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652120" y="2353526"/>
            <a:ext cx="2376264" cy="68407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角丸四角形 9"/>
              <p:cNvSpPr/>
              <p:nvPr/>
            </p:nvSpPr>
            <p:spPr>
              <a:xfrm>
                <a:off x="4788024" y="3469650"/>
                <a:ext cx="4176464" cy="1800200"/>
              </a:xfrm>
              <a:prstGeom prst="round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ja-JP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1" i="1" smtClean="0">
                              <a:latin typeface="Cambria Math"/>
                            </a:rPr>
                            <m:t>𝒌</m:t>
                          </m:r>
                        </m:sub>
                        <m:sup/>
                        <m:e>
                          <m:r>
                            <a:rPr lang="en-US" altLang="ja-JP" b="1" i="1">
                              <a:latin typeface="Cambria Math"/>
                            </a:rPr>
                            <m:t>𝑷</m:t>
                          </m:r>
                          <m:r>
                            <a:rPr lang="en-US" altLang="ja-JP" b="1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ja-JP" b="1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ja-JP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ja-JP" b="1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ja-JP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b="1" i="1" smtClean="0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altLang="ja-JP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ja-JP" b="1" i="1" smtClean="0">
                                  <a:latin typeface="Cambria Math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altLang="ja-JP" b="1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ja-JP" b="1" dirty="0" smtClean="0">
                  <a:latin typeface="メイリオ" pitchFamily="50" charset="-128"/>
                </a:endParaRPr>
              </a:p>
              <a:p>
                <a:pPr algn="ctr"/>
                <a:endParaRPr lang="en-US" altLang="ja-JP" b="1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/>
                                </a:rPr>
                                <m:t>𝒖𝒏𝒌</m:t>
                              </m:r>
                            </m:sub>
                          </m:sSub>
                        </m:e>
                      </m:d>
                      <m:r>
                        <a:rPr lang="en-US" altLang="ja-JP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/>
                            </a:rPr>
                            <m:t>𝒛𝒆𝒓𝒐</m:t>
                          </m:r>
                        </m:sub>
                      </m:sSub>
                      <m:d>
                        <m:d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ja-JP" b="1" i="1">
                                  <a:latin typeface="Cambria Math"/>
                                </a:rPr>
                                <m:t>𝒖𝒏𝒌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b="1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</mc:Choice>
        <mc:Fallback xmlns="">
          <p:sp>
            <p:nvSpPr>
              <p:cNvPr id="10" name="角丸四角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469650"/>
                <a:ext cx="4176464" cy="18002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/>
          <p:cNvSpPr txBox="1"/>
          <p:nvPr/>
        </p:nvSpPr>
        <p:spPr>
          <a:xfrm>
            <a:off x="5004048" y="3325634"/>
            <a:ext cx="1800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00B05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Char.</a:t>
            </a:r>
            <a:r>
              <a:rPr lang="ja-JP" altLang="en-US" dirty="0" smtClean="0">
                <a:solidFill>
                  <a:srgbClr val="00B05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dirty="0" smtClean="0">
                <a:solidFill>
                  <a:srgbClr val="00B05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N-gram</a:t>
            </a:r>
            <a:endParaRPr kumimoji="1" lang="ja-JP" altLang="en-US" dirty="0">
              <a:solidFill>
                <a:srgbClr val="00B05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652120" y="4585774"/>
            <a:ext cx="2376264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角丸四角形 12"/>
              <p:cNvSpPr/>
              <p:nvPr/>
            </p:nvSpPr>
            <p:spPr>
              <a:xfrm>
                <a:off x="4788024" y="5485874"/>
                <a:ext cx="4176464" cy="79208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altLang="ja-JP" b="1" i="1">
                              <a:latin typeface="Cambria Math"/>
                            </a:rPr>
                            <m:t>𝒛𝒆𝒓𝒐</m:t>
                          </m:r>
                        </m:sub>
                      </m:sSub>
                      <m:d>
                        <m:d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/>
                                </a:rPr>
                                <m:t>𝒖𝒏𝒌</m:t>
                              </m:r>
                            </m:sub>
                          </m:sSub>
                        </m:e>
                      </m:d>
                      <m:r>
                        <a:rPr lang="en-US" altLang="ja-JP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ja-JP" b="1" i="1" smtClean="0">
                              <a:latin typeface="Cambria Math"/>
                            </a:rPr>
                            <m:t>𝟗𝟒</m:t>
                          </m:r>
                        </m:den>
                      </m:f>
                    </m:oMath>
                  </m:oMathPara>
                </a14:m>
                <a:endParaRPr lang="en-US" altLang="ja-JP" b="1" dirty="0" smtClean="0">
                  <a:latin typeface="メイリオ" pitchFamily="50" charset="-128"/>
                </a:endParaRPr>
              </a:p>
            </p:txBody>
          </p:sp>
        </mc:Choice>
        <mc:Fallback xmlns="">
          <p:sp>
            <p:nvSpPr>
              <p:cNvPr id="13" name="角丸四角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485874"/>
                <a:ext cx="4176464" cy="792088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5004048" y="5341858"/>
            <a:ext cx="20882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Char.</a:t>
            </a:r>
            <a:r>
              <a:rPr lang="ja-JP" altLang="en-US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zero-gram</a:t>
            </a:r>
            <a:endParaRPr kumimoji="1" lang="ja-JP" altLang="en-US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117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sz="2200" dirty="0" smtClean="0"/>
                  <a:t>学習データに出現する単語でテストデータのどれだけの単語を</a:t>
                </a:r>
                <a:r>
                  <a:rPr lang="en-US" altLang="ja-JP" sz="2200" dirty="0" smtClean="0"/>
                  <a:t/>
                </a:r>
                <a:br>
                  <a:rPr lang="en-US" altLang="ja-JP" sz="2200" dirty="0" smtClean="0"/>
                </a:br>
                <a:r>
                  <a:rPr lang="ja-JP" altLang="en-US" sz="2200" dirty="0" smtClean="0"/>
                  <a:t>カバーできたか</a:t>
                </a:r>
                <a:endParaRPr lang="en-US" altLang="ja-JP" sz="2200" dirty="0" smtClean="0"/>
              </a:p>
              <a:p>
                <a:pPr lvl="1"/>
                <a:r>
                  <a:rPr lang="ja-JP" altLang="en-US" dirty="0" smtClean="0"/>
                  <a:t>異なり数ではなく全体の単語数でかぞえる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カバレージが低い＝組み合わせが多い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＝未知語のリスクが大きい</a:t>
                </a:r>
                <a:endParaRPr lang="en-US" altLang="ja-JP" dirty="0"/>
              </a:p>
              <a:p>
                <a:endParaRPr lang="en-US" altLang="ja-JP" sz="2200" dirty="0"/>
              </a:p>
              <a:p>
                <a:r>
                  <a:rPr lang="en-US" altLang="ja-JP" sz="2200" dirty="0"/>
                  <a:t>N-gram </a:t>
                </a:r>
                <a:r>
                  <a:rPr lang="ja-JP" altLang="en-US" sz="2200" dirty="0" smtClean="0"/>
                  <a:t>モデルのカバレージは</a:t>
                </a:r>
                <a:r>
                  <a:rPr lang="en-US" altLang="ja-JP" sz="2200" dirty="0" smtClean="0"/>
                  <a:t> </a:t>
                </a:r>
                <a:r>
                  <a:rPr lang="en-US" altLang="ja-JP" sz="2200" dirty="0"/>
                  <a:t>“N</a:t>
                </a:r>
                <a:r>
                  <a:rPr lang="en-US" altLang="ja-JP" sz="2200" dirty="0" smtClean="0"/>
                  <a:t>”</a:t>
                </a:r>
                <a:r>
                  <a:rPr lang="ja-JP" altLang="en-US" sz="2200" dirty="0"/>
                  <a:t> </a:t>
                </a:r>
                <a:r>
                  <a:rPr lang="ja-JP" altLang="en-US" sz="2200" dirty="0" smtClean="0"/>
                  <a:t>に依存する</a:t>
                </a:r>
                <a:endParaRPr lang="en-US" altLang="ja-JP" sz="2200" dirty="0"/>
              </a:p>
              <a:p>
                <a:pPr lvl="1"/>
                <a:r>
                  <a:rPr lang="en-US" altLang="ja-JP" sz="2000" dirty="0" smtClean="0"/>
                  <a:t>N </a:t>
                </a:r>
                <a:r>
                  <a:rPr lang="ja-JP" altLang="en-US" sz="2000" dirty="0" smtClean="0"/>
                  <a:t>が大きくなるとカバレージは低下する傾向にある</a:t>
                </a:r>
                <a:endParaRPr lang="en-US" altLang="ja-JP" sz="20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sz="2000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ja-JP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</a:rPr>
                          <m:t>eat</m:t>
                        </m:r>
                        <m:r>
                          <a:rPr lang="en-US" altLang="ja-JP" sz="200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</a:rPr>
                          <m:t>you</m:t>
                        </m:r>
                        <m:r>
                          <a:rPr lang="en-US" altLang="ja-JP" sz="20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</a:rPr>
                          <m:t>ca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2000">
                                <a:latin typeface="Cambria Math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ja-JP" sz="200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</a:rPr>
                          <m:t>t</m:t>
                        </m:r>
                      </m:e>
                    </m:d>
                  </m:oMath>
                </a14:m>
                <a:r>
                  <a:rPr lang="en-US" altLang="ja-JP" sz="2000" dirty="0"/>
                  <a:t> </a:t>
                </a:r>
                <a:r>
                  <a:rPr lang="ja-JP" altLang="en-US" sz="2000" dirty="0" smtClean="0"/>
                  <a:t>は</a:t>
                </a:r>
                <a14:m>
                  <m:oMath xmlns:m="http://schemas.openxmlformats.org/officeDocument/2006/math"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000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ja-JP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</a:rPr>
                          <m:t>eat</m:t>
                        </m:r>
                        <m:r>
                          <a:rPr lang="en-US" altLang="ja-JP" sz="2000">
                            <a:latin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</a:rPr>
                          <m:t>ca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2000">
                                <a:latin typeface="Cambria Math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ja-JP" sz="200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</a:rPr>
                          <m:t>t</m:t>
                        </m:r>
                      </m:e>
                    </m:d>
                  </m:oMath>
                </a14:m>
                <a:r>
                  <a:rPr lang="en-US" altLang="ja-JP" sz="2000" dirty="0" smtClean="0"/>
                  <a:t> </a:t>
                </a:r>
                <a:r>
                  <a:rPr lang="ja-JP" altLang="en-US" sz="2000" dirty="0" smtClean="0"/>
                  <a:t>と比較してモデルの</a:t>
                </a:r>
                <a:r>
                  <a:rPr lang="en-US" altLang="ja-JP" sz="2000" dirty="0" smtClean="0"/>
                  <a:t/>
                </a:r>
                <a:br>
                  <a:rPr lang="en-US" altLang="ja-JP" sz="2000" dirty="0" smtClean="0"/>
                </a:br>
                <a:r>
                  <a:rPr lang="ja-JP" altLang="en-US" sz="2000" dirty="0" smtClean="0"/>
                  <a:t>性能を上げるがカバレージを下げる</a:t>
                </a:r>
                <a:endParaRPr lang="en-US" altLang="ja-JP" sz="2000" dirty="0"/>
              </a:p>
              <a:p>
                <a:endParaRPr lang="en-US" altLang="ja-JP" sz="2200" dirty="0"/>
              </a:p>
              <a:p>
                <a:endParaRPr lang="en-US" altLang="ja-JP" sz="2200" dirty="0"/>
              </a:p>
              <a:p>
                <a:endParaRPr lang="ja-JP" altLang="en-US" sz="22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6" t="-10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DC5-1B0D-411E-835C-DE6DA5CF5C3C}" type="datetime1">
              <a:rPr lang="ja-JP" altLang="en-US" smtClean="0"/>
              <a:t>2017/7/12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カバレージ（被覆率）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7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sz="2200" dirty="0" smtClean="0"/>
                  <a:t>言語モデルの性能評価</a:t>
                </a:r>
                <a:endParaRPr lang="en-US" altLang="ja-JP" sz="2200" dirty="0" smtClean="0"/>
              </a:p>
              <a:p>
                <a:pPr lvl="1"/>
                <a:r>
                  <a:rPr lang="ja-JP" altLang="en-US" sz="2000" dirty="0" smtClean="0"/>
                  <a:t>テストセットに対するモデルの当てはまり度合い（＝尤度）</a:t>
                </a:r>
                <a:endParaRPr lang="en-US" altLang="ja-JP" sz="2000" dirty="0"/>
              </a:p>
              <a:p>
                <a:endParaRPr lang="en-US" altLang="ja-JP" sz="2200" dirty="0"/>
              </a:p>
              <a:p>
                <a:r>
                  <a:rPr lang="ja-JP" altLang="en-US" i="1" dirty="0" smtClean="0">
                    <a:latin typeface="Cambria Math"/>
                  </a:rPr>
                  <a:t>単語あたり</a:t>
                </a:r>
                <a:r>
                  <a:rPr lang="ja-JP" altLang="en-US" b="1" i="1" dirty="0" smtClean="0">
                    <a:latin typeface="Cambria Math"/>
                  </a:rPr>
                  <a:t>テストセットエントロピー</a:t>
                </a:r>
                <a:endParaRPr lang="en-US" altLang="ja-JP" b="1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1" i="1">
                        <a:latin typeface="Cambria Math"/>
                      </a:rPr>
                      <m:t>𝑯</m:t>
                    </m:r>
                    <m:r>
                      <a:rPr lang="en-US" altLang="ja-JP" b="1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b="1" i="1">
                            <a:latin typeface="Cambria Math"/>
                          </a:rPr>
                          <m:t>𝒊</m:t>
                        </m:r>
                        <m:r>
                          <a:rPr lang="en-US" altLang="ja-JP" b="1" i="1">
                            <a:latin typeface="Cambria Math"/>
                          </a:rPr>
                          <m:t>=</m:t>
                        </m:r>
                        <m:r>
                          <a:rPr lang="en-US" altLang="ja-JP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ja-JP" b="1" i="1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altLang="ja-JP" b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ja-JP" b="1" i="1">
                            <a:latin typeface="Cambria Math"/>
                          </a:rPr>
                          <m:t>𝑷</m:t>
                        </m:r>
                        <m:r>
                          <a:rPr lang="en-US" altLang="ja-JP" b="1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ja-JP" b="1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ja-JP" b="1" dirty="0"/>
              </a:p>
              <a:p>
                <a:pPr lvl="1"/>
                <a:r>
                  <a:rPr lang="ja-JP" altLang="en-US" sz="2000" dirty="0" smtClean="0"/>
                  <a:t>テストセットを学習したモデルで表現する場合平均何</a:t>
                </a:r>
                <a:r>
                  <a:rPr lang="en-US" altLang="ja-JP" sz="2000" dirty="0" smtClean="0"/>
                  <a:t>bit</a:t>
                </a:r>
                <a:r>
                  <a:rPr lang="ja-JP" altLang="en-US" sz="2000" dirty="0" smtClean="0"/>
                  <a:t>必要か</a:t>
                </a:r>
                <a:endParaRPr lang="en-US" altLang="ja-JP" sz="2000" dirty="0"/>
              </a:p>
              <a:p>
                <a:pPr lvl="1"/>
                <a:r>
                  <a:rPr lang="ja-JP" altLang="en-US" sz="2000" dirty="0" smtClean="0"/>
                  <a:t>言語モデルはエントロピーを下げることができる</a:t>
                </a:r>
                <a:endParaRPr lang="en-US" altLang="ja-JP" sz="2000" dirty="0"/>
              </a:p>
              <a:p>
                <a:pPr lvl="2"/>
                <a:r>
                  <a:rPr lang="ja-JP" altLang="en-US" sz="2000" dirty="0" smtClean="0"/>
                  <a:t>最悪の場合文字</a:t>
                </a:r>
                <a:r>
                  <a:rPr lang="en-US" altLang="ja-JP" sz="2000" dirty="0" smtClean="0"/>
                  <a:t>zero-gram </a:t>
                </a:r>
                <a:r>
                  <a:rPr lang="en-US" altLang="ja-JP" sz="2000" dirty="0"/>
                  <a:t>(=</a:t>
                </a:r>
                <a:r>
                  <a:rPr lang="en-US" altLang="ja-JP" sz="2000" dirty="0" smtClean="0"/>
                  <a:t>1/90,000).</a:t>
                </a:r>
                <a:endParaRPr lang="en-US" altLang="ja-JP" sz="2000" dirty="0"/>
              </a:p>
              <a:p>
                <a:endParaRPr lang="en-US" altLang="ja-JP" sz="2200" dirty="0"/>
              </a:p>
              <a:p>
                <a:r>
                  <a:rPr lang="ja-JP" altLang="en-US" sz="2200" dirty="0" smtClean="0"/>
                  <a:t>パープレキシティはモデルが予測する平均単語数</a:t>
                </a:r>
                <a:endParaRPr lang="en-US" altLang="ja-JP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1" i="1">
                        <a:latin typeface="Cambria Math"/>
                      </a:rPr>
                      <m:t>𝑷𝑷</m:t>
                    </m:r>
                    <m:r>
                      <a:rPr lang="en-US" altLang="ja-JP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1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altLang="ja-JP" b="1" i="1">
                            <a:latin typeface="Cambria Math"/>
                          </a:rPr>
                          <m:t>𝑯</m:t>
                        </m:r>
                      </m:sup>
                    </m:sSup>
                  </m:oMath>
                </a14:m>
                <a:endParaRPr lang="en-US" altLang="ja-JP" b="1" dirty="0"/>
              </a:p>
              <a:p>
                <a:pPr lvl="1"/>
                <a:endParaRPr lang="ja-JP" altLang="en-US" sz="2000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17" t="-10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DC5-1B0D-411E-835C-DE6DA5CF5C3C}" type="datetime1">
              <a:rPr lang="ja-JP" altLang="en-US" smtClean="0"/>
              <a:t>2017/7/12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パープレキシティ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13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/>
              <a:t>train.word</a:t>
            </a:r>
            <a:r>
              <a:rPr lang="ja-JP" altLang="en-US" dirty="0" smtClean="0"/>
              <a:t>の文字の異なり数を数えなさい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/>
              <a:t>train.word</a:t>
            </a:r>
            <a:r>
              <a:rPr lang="ja-JP" altLang="en-US" dirty="0" err="1" smtClean="0"/>
              <a:t>での</a:t>
            </a:r>
            <a:r>
              <a:rPr lang="en-US" altLang="ja-JP" dirty="0" err="1" smtClean="0"/>
              <a:t>test.word</a:t>
            </a:r>
            <a:r>
              <a:rPr lang="ja-JP" altLang="en-US" dirty="0" smtClean="0"/>
              <a:t>に対する文字のカバレージを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計算しなさい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単語</a:t>
            </a:r>
            <a:r>
              <a:rPr lang="en-US" altLang="ja-JP" dirty="0" err="1" smtClean="0"/>
              <a:t>Uni</a:t>
            </a:r>
            <a:r>
              <a:rPr lang="en-US" altLang="ja-JP" dirty="0" smtClean="0"/>
              <a:t>-gram</a:t>
            </a:r>
            <a:r>
              <a:rPr lang="ja-JP" altLang="en-US" dirty="0" smtClean="0"/>
              <a:t>でテストセットパープレキシティを計算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しなさい。未知の単語は無視してもよい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単語</a:t>
            </a:r>
            <a:r>
              <a:rPr lang="en-US" altLang="ja-JP" dirty="0" err="1" smtClean="0"/>
              <a:t>Uni</a:t>
            </a:r>
            <a:r>
              <a:rPr lang="en-US" altLang="ja-JP" dirty="0" smtClean="0"/>
              <a:t>-gram</a:t>
            </a:r>
            <a:r>
              <a:rPr lang="ja-JP" altLang="en-US" dirty="0" smtClean="0"/>
              <a:t>でテストセットパープレキシティを計算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しなさい。ただし各単語の確率は</a:t>
            </a:r>
            <a:r>
              <a:rPr lang="en-US" altLang="ja-JP" dirty="0" err="1" smtClean="0"/>
              <a:t>Uni</a:t>
            </a:r>
            <a:r>
              <a:rPr lang="en-US" altLang="ja-JP" dirty="0" smtClean="0"/>
              <a:t>-gram</a:t>
            </a:r>
            <a:r>
              <a:rPr lang="ja-JP" altLang="en-US" dirty="0" smtClean="0"/>
              <a:t>確率</a:t>
            </a:r>
            <a:r>
              <a:rPr lang="en-US" altLang="ja-JP" dirty="0" smtClean="0"/>
              <a:t>x0.9+</a:t>
            </a:r>
            <a:r>
              <a:rPr lang="ja-JP" altLang="en-US" dirty="0" smtClean="0"/>
              <a:t>文字</a:t>
            </a:r>
            <a:r>
              <a:rPr lang="en-US" altLang="ja-JP" dirty="0" smtClean="0"/>
              <a:t>zero-gram</a:t>
            </a:r>
            <a:r>
              <a:rPr lang="ja-JP" altLang="en-US" dirty="0" smtClean="0"/>
              <a:t>確率</a:t>
            </a:r>
            <a:r>
              <a:rPr lang="en-US" altLang="ja-JP" dirty="0" smtClean="0"/>
              <a:t>x0.1 </a:t>
            </a:r>
            <a:r>
              <a:rPr lang="ja-JP" altLang="en-US" dirty="0" smtClean="0"/>
              <a:t>で計算し、未知の単語についても計算を行うこと。文字</a:t>
            </a:r>
            <a:r>
              <a:rPr lang="en-US" altLang="ja-JP" dirty="0" smtClean="0"/>
              <a:t>zero-gram</a:t>
            </a:r>
            <a:r>
              <a:rPr lang="ja-JP" altLang="en-US" dirty="0" smtClean="0"/>
              <a:t>確率は</a:t>
            </a:r>
            <a:r>
              <a:rPr lang="en-US" altLang="ja-JP" dirty="0" smtClean="0"/>
              <a:t>1</a:t>
            </a:r>
            <a:r>
              <a:rPr lang="ja-JP" altLang="en-US" dirty="0" smtClean="0"/>
              <a:t>文字</a:t>
            </a:r>
            <a:r>
              <a:rPr lang="en-US" altLang="ja-JP" dirty="0" smtClean="0"/>
              <a:t>1/6878</a:t>
            </a:r>
            <a:r>
              <a:rPr lang="ja-JP" altLang="en-US" dirty="0" smtClean="0"/>
              <a:t>とする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DC5-1B0D-411E-835C-DE6DA5CF5C3C}" type="datetime1">
              <a:rPr lang="ja-JP" altLang="en-US" smtClean="0"/>
              <a:t>2017/7/12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23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ja-JP" altLang="en-US" dirty="0" smtClean="0"/>
              <a:t>頻度</a:t>
            </a:r>
            <a:r>
              <a:rPr lang="en-US" altLang="ja-JP" dirty="0"/>
              <a:t>1</a:t>
            </a:r>
            <a:r>
              <a:rPr lang="ja-JP" altLang="en-US" dirty="0"/>
              <a:t>以下の単語を未知の単語とし、その確率の合計</a:t>
            </a:r>
            <a:r>
              <a:rPr lang="ja-JP" altLang="en-US" dirty="0" smtClean="0"/>
              <a:t>を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未知語が</a:t>
            </a:r>
            <a:r>
              <a:rPr lang="en-US" altLang="ja-JP" dirty="0" smtClean="0"/>
              <a:t>90,000</a:t>
            </a:r>
            <a:r>
              <a:rPr lang="ja-JP" altLang="en-US" dirty="0" smtClean="0"/>
              <a:t>語あるとした場合に一様に割り当て、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未知単語はこの確率で、それ以外は</a:t>
            </a:r>
            <a:r>
              <a:rPr lang="en-US" altLang="ja-JP" dirty="0" err="1" smtClean="0"/>
              <a:t>Uni</a:t>
            </a:r>
            <a:r>
              <a:rPr lang="en-US" altLang="ja-JP" dirty="0" smtClean="0"/>
              <a:t>-gram</a:t>
            </a:r>
            <a:r>
              <a:rPr lang="ja-JP" altLang="en-US" dirty="0" smtClean="0"/>
              <a:t>で計算を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してテストセットパープレキシティを計算しなさい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 startAt="5"/>
            </a:pPr>
            <a:endParaRPr lang="en-US" altLang="ja-JP" dirty="0"/>
          </a:p>
          <a:p>
            <a:pPr marL="457200" indent="-457200">
              <a:buFont typeface="+mj-lt"/>
              <a:buAutoNum type="arabicPeriod" startAt="5"/>
            </a:pPr>
            <a:r>
              <a:rPr lang="en-US" altLang="ja-JP" dirty="0" smtClean="0"/>
              <a:t>5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Uni</a:t>
            </a:r>
            <a:r>
              <a:rPr lang="en-US" altLang="ja-JP" dirty="0" smtClean="0"/>
              <a:t>-gram</a:t>
            </a:r>
            <a:r>
              <a:rPr lang="ja-JP" altLang="en-US" dirty="0" smtClean="0"/>
              <a:t>モデル</a:t>
            </a:r>
            <a:r>
              <a:rPr lang="ja-JP" altLang="en-US" dirty="0"/>
              <a:t>を</a:t>
            </a:r>
            <a:r>
              <a:rPr lang="en-US" altLang="ja-JP" dirty="0" smtClean="0"/>
              <a:t>Bi-gram</a:t>
            </a:r>
            <a:r>
              <a:rPr lang="ja-JP" altLang="en-US" dirty="0" smtClean="0"/>
              <a:t>確率</a:t>
            </a:r>
            <a:r>
              <a:rPr lang="en-US" altLang="ja-JP" dirty="0" smtClean="0"/>
              <a:t>x0.6+Uni-gram</a:t>
            </a:r>
            <a:r>
              <a:rPr lang="ja-JP" altLang="en-US" dirty="0" smtClean="0"/>
              <a:t>確率</a:t>
            </a:r>
            <a:r>
              <a:rPr lang="en-US" altLang="ja-JP" dirty="0" smtClean="0"/>
              <a:t>x0.4</a:t>
            </a:r>
            <a:r>
              <a:rPr lang="ja-JP" altLang="en-US" dirty="0" smtClean="0"/>
              <a:t>としたものに置き換えて計算しなさい。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 startAt="5"/>
            </a:pPr>
            <a:endParaRPr lang="en-US" altLang="ja-JP" dirty="0"/>
          </a:p>
          <a:p>
            <a:pPr marL="457200" indent="-457200">
              <a:buFont typeface="+mj-lt"/>
              <a:buAutoNum type="arabicPeriod" startAt="5"/>
            </a:pPr>
            <a:r>
              <a:rPr lang="en-US" altLang="ja-JP" dirty="0" smtClean="0"/>
              <a:t>6</a:t>
            </a:r>
            <a:r>
              <a:rPr lang="ja-JP" altLang="en-US" dirty="0" smtClean="0"/>
              <a:t>の確率を</a:t>
            </a:r>
            <a:r>
              <a:rPr lang="en-US" altLang="ja-JP" dirty="0"/>
              <a:t>Bi-gram</a:t>
            </a:r>
            <a:r>
              <a:rPr lang="ja-JP" altLang="en-US" dirty="0"/>
              <a:t>確率</a:t>
            </a:r>
            <a:r>
              <a:rPr lang="en-US" altLang="ja-JP" dirty="0" smtClean="0"/>
              <a:t>xα+</a:t>
            </a:r>
            <a:r>
              <a:rPr lang="en-US" altLang="ja-JP" dirty="0" err="1" smtClean="0"/>
              <a:t>Uni</a:t>
            </a:r>
            <a:r>
              <a:rPr lang="en-US" altLang="ja-JP" dirty="0" smtClean="0"/>
              <a:t>-gram</a:t>
            </a:r>
            <a:r>
              <a:rPr lang="ja-JP" altLang="en-US" dirty="0"/>
              <a:t>確率</a:t>
            </a:r>
            <a:r>
              <a:rPr lang="en-US" altLang="ja-JP" dirty="0" smtClean="0"/>
              <a:t>x(1-α)</a:t>
            </a:r>
            <a:r>
              <a:rPr lang="ja-JP" altLang="en-US" dirty="0" smtClean="0"/>
              <a:t>とし、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α</a:t>
            </a:r>
            <a:r>
              <a:rPr lang="ja-JP" altLang="en-US" dirty="0" smtClean="0"/>
              <a:t>を横軸、テストセットパープレキシティを縦軸とした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グラフを描きなさい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DC5-1B0D-411E-835C-DE6DA5CF5C3C}" type="datetime1">
              <a:rPr lang="ja-JP" altLang="en-US" smtClean="0"/>
              <a:t>2017/7/12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3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</a:rPr>
              <a:t>プログラミング能力の確認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</a:rPr>
              <a:t>プログラミングの基礎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（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0-3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回、スキルに応じて）</a:t>
            </a:r>
            <a:endParaRPr kumimoji="1"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ja-JP" altLang="en-US" dirty="0" smtClean="0"/>
              <a:t>文字、</a:t>
            </a:r>
            <a:r>
              <a:rPr lang="en-US" altLang="ja-JP" dirty="0" smtClean="0"/>
              <a:t>1-gram</a:t>
            </a:r>
            <a:r>
              <a:rPr lang="ja-JP" altLang="en-US" dirty="0" smtClean="0"/>
              <a:t>言語モデル（</a:t>
            </a:r>
            <a:r>
              <a:rPr lang="en-US" altLang="ja-JP" dirty="0"/>
              <a:t>1</a:t>
            </a:r>
            <a:r>
              <a:rPr lang="ja-JP" altLang="en-US" dirty="0" smtClean="0"/>
              <a:t>回）</a:t>
            </a:r>
            <a:endParaRPr lang="en-US" altLang="ja-JP" dirty="0" smtClean="0"/>
          </a:p>
          <a:p>
            <a:r>
              <a:rPr kumimoji="1" lang="en-US" altLang="ja-JP" dirty="0" smtClean="0"/>
              <a:t>N-gram</a:t>
            </a:r>
            <a:r>
              <a:rPr kumimoji="1" lang="ja-JP" altLang="en-US" dirty="0" smtClean="0"/>
              <a:t>言語モデル（</a:t>
            </a:r>
            <a:r>
              <a:rPr lang="en-US" altLang="ja-JP" dirty="0"/>
              <a:t>1</a:t>
            </a:r>
            <a:r>
              <a:rPr kumimoji="1" lang="ja-JP" altLang="en-US" dirty="0" smtClean="0"/>
              <a:t>回）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DP,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ビタビ（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回）</a:t>
            </a:r>
            <a:endParaRPr kumimoji="1"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パーセプトロン（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回）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</a:rPr>
              <a:t>リカレントニューラルネット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; RNN</a:t>
            </a: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</a:rPr>
              <a:t>（</a:t>
            </a:r>
            <a: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</a:rPr>
              <a:t>回）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dirty="0" smtClean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D6C-5961-4A52-A555-802A6E393879}" type="datetime1">
              <a:rPr lang="ja-JP" altLang="en-US" smtClean="0"/>
              <a:t>2017/7/12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予定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30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DC5-1B0D-411E-835C-DE6DA5CF5C3C}" type="datetime1">
              <a:rPr lang="ja-JP" altLang="en-US" smtClean="0"/>
              <a:t>2017/7/12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雑音のある通信路モデル</a:t>
            </a:r>
            <a:endParaRPr kumimoji="1" lang="ja-JP" altLang="en-US" dirty="0"/>
          </a:p>
        </p:txBody>
      </p:sp>
      <p:sp>
        <p:nvSpPr>
          <p:cNvPr id="7" name="雲 6"/>
          <p:cNvSpPr/>
          <p:nvPr/>
        </p:nvSpPr>
        <p:spPr>
          <a:xfrm>
            <a:off x="2699792" y="1556792"/>
            <a:ext cx="3672406" cy="1800200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雑音のある</a:t>
            </a:r>
            <a:r>
              <a:rPr kumimoji="1" lang="en-US" altLang="ja-JP" sz="2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kumimoji="1" lang="en-US" altLang="ja-JP" sz="2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kumimoji="1" lang="ja-JP" altLang="en-US" sz="2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通信路</a:t>
            </a:r>
            <a:endParaRPr kumimoji="1" lang="en-US" altLang="ja-JP" sz="20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en-US" altLang="ja-JP" sz="2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(Noisy channel)</a:t>
            </a:r>
            <a:endParaRPr kumimoji="1" lang="en-US" altLang="ja-JP" sz="20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2339752" y="2204864"/>
            <a:ext cx="576064" cy="50405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6228184" y="2204864"/>
            <a:ext cx="576064" cy="50405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角丸四角形 9"/>
              <p:cNvSpPr/>
              <p:nvPr/>
            </p:nvSpPr>
            <p:spPr>
              <a:xfrm>
                <a:off x="395536" y="1700808"/>
                <a:ext cx="1872208" cy="151216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dirty="0" smtClean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系列データ</a:t>
                </a:r>
                <a:endParaRPr lang="en-US" altLang="ja-JP" sz="20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1" smtClean="0">
                          <a:latin typeface="Cambria Math"/>
                        </a:rPr>
                        <m:t>𝑾</m:t>
                      </m:r>
                    </m:oMath>
                  </m:oMathPara>
                </a14:m>
                <a:endParaRPr kumimoji="1" lang="ja-JP" altLang="en-US" sz="2000" b="1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</mc:Choice>
        <mc:Fallback xmlns="">
          <p:sp>
            <p:nvSpPr>
              <p:cNvPr id="10" name="角丸四角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700808"/>
                <a:ext cx="1872208" cy="1512168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/>
              <p:cNvSpPr/>
              <p:nvPr/>
            </p:nvSpPr>
            <p:spPr>
              <a:xfrm>
                <a:off x="6876256" y="1700808"/>
                <a:ext cx="1872208" cy="151216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雑音が乗った</a:t>
                </a:r>
                <a:r>
                  <a:rPr kumimoji="1" lang="en-US" altLang="ja-JP" sz="2000" dirty="0" smtClean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/>
                </a:r>
                <a:br>
                  <a:rPr kumimoji="1" lang="en-US" altLang="ja-JP" sz="2000" dirty="0" smtClean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</a:br>
                <a:r>
                  <a:rPr kumimoji="1" lang="ja-JP" altLang="en-US" sz="2000" dirty="0" smtClean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系列</a:t>
                </a:r>
                <a:endParaRPr kumimoji="1" lang="en-US" altLang="ja-JP" sz="20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1" smtClean="0"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kumimoji="1" lang="en-US" altLang="ja-JP" sz="2000" b="1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</mc:Choice>
        <mc:Fallback xmlns="">
          <p:sp>
            <p:nvSpPr>
              <p:cNvPr id="11" name="角丸四角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1700808"/>
                <a:ext cx="1872208" cy="1512168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コンテンツ プレースホルダー 1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3645024"/>
                <a:ext cx="8640960" cy="2808312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GMM-HMM,</a:t>
                </a:r>
                <a:r>
                  <a:rPr lang="ja-JP" altLang="en-US" dirty="0" smtClean="0"/>
                  <a:t> </a:t>
                </a:r>
                <a:r>
                  <a:rPr lang="en-US" altLang="ja-JP" dirty="0" smtClean="0"/>
                  <a:t>DNN-HMM</a:t>
                </a:r>
                <a:r>
                  <a:rPr lang="ja-JP" altLang="en-US" dirty="0" smtClean="0"/>
                  <a:t>などの音声認識は雑音のある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通信路を想定した生成モデル</a:t>
                </a:r>
                <a:endParaRPr lang="en-US" altLang="ja-JP" dirty="0" smtClean="0"/>
              </a:p>
              <a:p>
                <a:r>
                  <a:rPr kumimoji="1" lang="ja-JP" altLang="en-US" dirty="0" smtClean="0"/>
                  <a:t>このモデルは</a:t>
                </a:r>
                <a:r>
                  <a:rPr kumimoji="1" lang="en-US" altLang="ja-JP" dirty="0" smtClean="0"/>
                  <a:t>OCR</a:t>
                </a:r>
                <a:r>
                  <a:rPr kumimoji="1" lang="ja-JP" altLang="en-US" dirty="0" err="1" smtClean="0"/>
                  <a:t>やかな</a:t>
                </a:r>
                <a:r>
                  <a:rPr kumimoji="1" lang="ja-JP" altLang="en-US" dirty="0" smtClean="0"/>
                  <a:t>漢字変換にも使われている</a:t>
                </a:r>
                <a:endParaRPr kumimoji="1" lang="en-US" altLang="ja-JP" dirty="0" smtClean="0"/>
              </a:p>
              <a:p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/>
                      </a:rPr>
                      <m:t>𝑾</m:t>
                    </m:r>
                    <m:r>
                      <a:rPr kumimoji="1" lang="en-US" altLang="ja-JP" b="1" i="1" smtClean="0">
                        <a:latin typeface="Cambria Math"/>
                      </a:rPr>
                      <m:t>=</m:t>
                    </m:r>
                    <m:r>
                      <a:rPr kumimoji="1" lang="en-US" altLang="ja-JP" b="1" i="0" smtClean="0">
                        <a:latin typeface="Cambria Math"/>
                      </a:rPr>
                      <m:t>𝐚𝐫𝐠𝐦𝐚𝐱</m:t>
                    </m:r>
                    <m:r>
                      <a:rPr kumimoji="1" lang="en-US" altLang="ja-JP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/>
                          </a:rPr>
                          <m:t>𝑾</m:t>
                        </m:r>
                      </m:e>
                      <m:e>
                        <m:r>
                          <a:rPr kumimoji="1" lang="en-US" altLang="ja-JP" b="1" i="1" smtClean="0"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kumimoji="1" lang="en-US" altLang="ja-JP" b="1" i="1" smtClean="0">
                        <a:latin typeface="Cambria Math"/>
                      </a:rPr>
                      <m:t>=</m:t>
                    </m:r>
                    <m:r>
                      <a:rPr kumimoji="1" lang="en-US" altLang="ja-JP" b="1" i="0" smtClean="0">
                        <a:latin typeface="Cambria Math"/>
                      </a:rPr>
                      <m:t>𝐚𝐫𝐠𝐦𝐚𝐱</m:t>
                    </m:r>
                    <m:r>
                      <a:rPr kumimoji="1" lang="en-US" altLang="ja-JP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/>
                          </a:rPr>
                          <m:t>𝑾</m:t>
                        </m:r>
                      </m:e>
                    </m:d>
                    <m:r>
                      <a:rPr kumimoji="1" lang="en-US" altLang="ja-JP" b="1" i="1" smtClean="0">
                        <a:latin typeface="Cambria Math"/>
                      </a:rPr>
                      <m:t>𝑷</m:t>
                    </m:r>
                    <m:r>
                      <a:rPr kumimoji="1" lang="en-US" altLang="ja-JP" b="1" i="1" smtClean="0">
                        <a:latin typeface="Cambria Math"/>
                      </a:rPr>
                      <m:t>(</m:t>
                    </m:r>
                    <m:r>
                      <a:rPr kumimoji="1" lang="en-US" altLang="ja-JP" b="1" i="1" smtClean="0">
                        <a:latin typeface="Cambria Math"/>
                      </a:rPr>
                      <m:t>𝑺</m:t>
                    </m:r>
                    <m:r>
                      <a:rPr kumimoji="1" lang="en-US" altLang="ja-JP" b="1" i="1" smtClean="0">
                        <a:latin typeface="Cambria Math"/>
                      </a:rPr>
                      <m:t>|</m:t>
                    </m:r>
                    <m:r>
                      <a:rPr kumimoji="1" lang="en-US" altLang="ja-JP" b="1" i="1" smtClean="0">
                        <a:latin typeface="Cambria Math"/>
                      </a:rPr>
                      <m:t>𝑾</m:t>
                    </m:r>
                    <m:r>
                      <a:rPr kumimoji="1" lang="en-US" altLang="ja-JP" b="1" i="1" smtClean="0">
                        <a:latin typeface="Cambria Math"/>
                      </a:rPr>
                      <m:t>)</m:t>
                    </m:r>
                  </m:oMath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3645024"/>
                <a:ext cx="8640960" cy="2808312"/>
              </a:xfrm>
              <a:blipFill rotWithShape="0">
                <a:blip r:embed="rId4"/>
                <a:stretch>
                  <a:fillRect l="-917" t="-26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中かっこ 12"/>
          <p:cNvSpPr/>
          <p:nvPr/>
        </p:nvSpPr>
        <p:spPr>
          <a:xfrm rot="16200000">
            <a:off x="5274076" y="5463226"/>
            <a:ext cx="180020" cy="72008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中かっこ 13"/>
          <p:cNvSpPr/>
          <p:nvPr/>
        </p:nvSpPr>
        <p:spPr>
          <a:xfrm rot="16200000">
            <a:off x="6138173" y="5391217"/>
            <a:ext cx="180020" cy="864098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932038" y="5949280"/>
            <a:ext cx="86409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LM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796134" y="5949280"/>
            <a:ext cx="86409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70C0"/>
                </a:solidFill>
              </a:rPr>
              <a:t>AM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1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  <a:ea typeface="Cambria Math"/>
                          </a:rPr>
                          <m:t>𝒘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altLang="ja-JP" i="1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  <a:ea typeface="Cambria Math"/>
                          </a:rPr>
                          <m:t>𝒘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altLang="ja-JP" i="1">
                        <a:latin typeface="Cambria Math"/>
                        <a:ea typeface="Cambria Math"/>
                      </a:rPr>
                      <m:t>, …,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  <a:ea typeface="Cambria Math"/>
                          </a:rPr>
                          <m:t>𝒘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altLang="ja-JP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ja-JP" i="1">
                        <a:latin typeface="Cambria Math"/>
                      </a:rPr>
                      <m:t>𝑾</m:t>
                    </m:r>
                  </m:oMath>
                </a14:m>
                <a:r>
                  <a:rPr lang="en-US" altLang="ja-JP" dirty="0"/>
                  <a:t> </a:t>
                </a:r>
              </a:p>
              <a:p>
                <a:pPr lvl="1"/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単語列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b="1" i="1">
                        <a:latin typeface="Cambria Math"/>
                      </a:rPr>
                      <m:t>𝑾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 smtClean="0"/>
                  <a:t>は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b="1" i="1">
                        <a:latin typeface="Cambria Math"/>
                      </a:rPr>
                      <m:t>𝒏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 smtClean="0"/>
                  <a:t>個の単語から成り立つ</a:t>
                </a:r>
                <a:r>
                  <a:rPr lang="en-US" altLang="ja-JP" dirty="0" smtClean="0"/>
                  <a:t>)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/>
                          </a:rPr>
                          <m:t>𝑾</m:t>
                        </m:r>
                      </m:e>
                    </m:d>
                    <m:r>
                      <a:rPr lang="en-US" altLang="ja-JP" i="1">
                        <a:latin typeface="Cambria Math"/>
                      </a:rPr>
                      <m:t>=</m:t>
                    </m:r>
                    <m:r>
                      <a:rPr lang="en-US" altLang="ja-JP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/>
                                <a:ea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/>
                                    <a:ea typeface="Cambria Math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r>
                              <a:rPr lang="en-US" altLang="ja-JP" i="1">
                                <a:latin typeface="Cambria Math"/>
                                <a:ea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/>
                      </a:rPr>
                      <m:t>…</m:t>
                    </m:r>
                    <m:r>
                      <a:rPr lang="en-US" altLang="ja-JP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/>
                                    <a:ea typeface="Cambria Math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/>
                                    <a:ea typeface="Cambria Math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r>
                              <a:rPr lang="en-US" altLang="ja-JP" i="1">
                                <a:latin typeface="Cambria Math"/>
                                <a:ea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ja-JP" i="1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/>
                                <a:ea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  <m:r>
                              <a:rPr lang="en-US" altLang="ja-JP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ja-JP" i="1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dirty="0"/>
              </a:p>
              <a:p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b="0">
                            <a:latin typeface="Cambria Math"/>
                          </a:rPr>
                          <m:t>You</m:t>
                        </m:r>
                        <m:r>
                          <a:rPr lang="en-US" altLang="ja-JP" b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>
                            <a:latin typeface="Cambria Math"/>
                          </a:rPr>
                          <m:t>ca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b="0">
                                <a:latin typeface="Cambria Math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ja-JP" b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ja-JP" b="0">
                            <a:latin typeface="Cambria Math"/>
                          </a:rPr>
                          <m:t>t</m:t>
                        </m:r>
                        <m:r>
                          <a:rPr lang="en-US" altLang="ja-JP" b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>
                            <a:latin typeface="Cambria Math"/>
                          </a:rPr>
                          <m:t>eat</m:t>
                        </m:r>
                        <m:r>
                          <a:rPr lang="en-US" altLang="ja-JP" b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>
                            <a:latin typeface="Cambria Math"/>
                          </a:rPr>
                          <m:t>grilled</m:t>
                        </m:r>
                        <m:r>
                          <a:rPr lang="en-US" altLang="ja-JP" b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>
                            <a:latin typeface="Cambria Math"/>
                          </a:rPr>
                          <m:t>eel</m:t>
                        </m:r>
                        <m:r>
                          <a:rPr lang="en-US" altLang="ja-JP" b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>
                            <a:latin typeface="Cambria Math"/>
                          </a:rPr>
                          <m:t>without</m:t>
                        </m:r>
                        <m:r>
                          <a:rPr lang="en-US" altLang="ja-JP" b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>
                            <a:latin typeface="Cambria Math"/>
                          </a:rPr>
                          <m:t>sprinking</m:t>
                        </m:r>
                        <m:r>
                          <a:rPr lang="en-US" altLang="ja-JP" b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>
                            <a:latin typeface="Cambria Math"/>
                          </a:rPr>
                          <m:t>sansho</m:t>
                        </m:r>
                        <m:r>
                          <a:rPr lang="en-US" altLang="ja-JP" i="1">
                            <a:latin typeface="Cambria Math"/>
                          </a:rPr>
                          <m:t>.</m:t>
                        </m:r>
                      </m:e>
                    </m:d>
                  </m:oMath>
                </a14:m>
                <a:endParaRPr lang="en-US" altLang="ja-JP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a:rPr lang="en-US" altLang="ja-JP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b="0">
                              <a:latin typeface="Cambria Math"/>
                            </a:rPr>
                            <m:t>you</m:t>
                          </m: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b="0">
                              <a:latin typeface="Cambria Math"/>
                            </a:rPr>
                            <m:t>ca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b="0">
                                  <a:latin typeface="Cambria Math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altLang="ja-JP" b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ja-JP" b="0">
                              <a:latin typeface="Cambria Math"/>
                            </a:rPr>
                            <m:t>t</m:t>
                          </m:r>
                          <m:r>
                            <a:rPr lang="en-US" altLang="ja-JP" b="0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ja-JP" b="0">
                              <a:latin typeface="Cambria Math"/>
                            </a:rPr>
                            <m:t>you</m:t>
                          </m:r>
                        </m:e>
                      </m:d>
                      <m:r>
                        <a:rPr lang="en-US" altLang="ja-JP" b="0">
                          <a:latin typeface="Cambria Math"/>
                          <a:ea typeface="Cambria Math"/>
                        </a:rPr>
                        <m:t>…</m:t>
                      </m:r>
                      <m:r>
                        <a:rPr lang="en-US" altLang="ja-JP" i="1"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ja-JP" b="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ja-JP" b="0">
                              <a:latin typeface="Cambria Math"/>
                              <a:ea typeface="Cambria Math"/>
                            </a:rPr>
                            <m:t>.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ja-JP" b="0">
                              <a:latin typeface="Cambria Math"/>
                              <a:ea typeface="Cambria Math"/>
                            </a:rPr>
                            <m:t>you</m:t>
                          </m:r>
                          <m:r>
                            <a:rPr lang="en-US" altLang="ja-JP" b="0">
                              <a:latin typeface="Cambria Math"/>
                              <a:ea typeface="Cambria Math"/>
                            </a:rPr>
                            <m:t>,…,</m:t>
                          </m:r>
                          <m:r>
                            <m:rPr>
                              <m:sty m:val="p"/>
                            </m:rPr>
                            <a:rPr lang="en-US" altLang="ja-JP" b="0">
                              <a:latin typeface="Cambria Math"/>
                              <a:ea typeface="Cambria Math"/>
                            </a:rPr>
                            <m:t>sansho</m:t>
                          </m:r>
                        </m:e>
                      </m:d>
                    </m:oMath>
                  </m:oMathPara>
                </a14:m>
                <a:endParaRPr lang="en-US" altLang="ja-JP" b="0" dirty="0">
                  <a:ea typeface="Cambria Math"/>
                </a:endParaRPr>
              </a:p>
              <a:p>
                <a:pPr lvl="1"/>
                <a:r>
                  <a:rPr lang="ja-JP" altLang="en-US" dirty="0" smtClean="0"/>
                  <a:t>単語単位の場合同時確率はこのように変換可能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en-US" altLang="ja-JP" dirty="0" smtClean="0"/>
                  <a:t>N-gram </a:t>
                </a:r>
                <a:r>
                  <a:rPr lang="ja-JP" altLang="en-US" dirty="0" smtClean="0"/>
                  <a:t>は各単語の生起確率を以下で近似</a:t>
                </a:r>
                <a:endParaRPr lang="en-US" altLang="ja-JP" dirty="0"/>
              </a:p>
              <a:p>
                <a:pPr lvl="1"/>
                <a:r>
                  <a:rPr lang="en-US" altLang="ja-JP" dirty="0" err="1"/>
                  <a:t>Uni</a:t>
                </a:r>
                <a:r>
                  <a:rPr lang="en-US" altLang="ja-JP" dirty="0"/>
                  <a:t>-gram:	</a:t>
                </a:r>
                <a:r>
                  <a:rPr lang="en-US" altLang="ja-JP" b="1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/>
                          </a:rPr>
                          <m:t>𝑾</m:t>
                        </m:r>
                      </m:e>
                    </m:d>
                    <m:r>
                      <a:rPr lang="en-US" altLang="ja-JP" b="1" i="1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b="1" i="1"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altLang="ja-JP" b="1" i="1">
                            <a:latin typeface="Cambria Math"/>
                          </a:rPr>
                          <m:t>𝑷</m:t>
                        </m:r>
                        <m:r>
                          <a:rPr lang="en-US" altLang="ja-JP" b="1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ja-JP" b="1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ja-JP" dirty="0"/>
              </a:p>
              <a:p>
                <a:pPr lvl="1"/>
                <a:r>
                  <a:rPr lang="en-US" altLang="ja-JP" dirty="0"/>
                  <a:t>Bi-gram:	</a:t>
                </a:r>
                <a:r>
                  <a:rPr lang="en-US" altLang="ja-JP" b="1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/>
                          </a:rPr>
                          <m:t>𝑾</m:t>
                        </m:r>
                      </m:e>
                    </m:d>
                    <m:r>
                      <a:rPr lang="en-US" altLang="ja-JP" b="1" i="1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b="1" i="1"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altLang="ja-JP" b="1" i="1">
                            <a:latin typeface="Cambria Math"/>
                          </a:rPr>
                          <m:t>𝑷</m:t>
                        </m:r>
                        <m:r>
                          <a:rPr lang="en-US" altLang="ja-JP" b="1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ja-JP" b="1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ja-JP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ja-JP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ja-JP" b="1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ja-JP" dirty="0"/>
                  <a:t> </a:t>
                </a:r>
              </a:p>
              <a:p>
                <a:pPr lvl="2"/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履歴が与えられた場合、次にその単語が出てくる確率</a:t>
                </a:r>
                <a:r>
                  <a:rPr lang="en-US" altLang="ja-JP" dirty="0" smtClean="0"/>
                  <a:t>)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17" t="-1138" b="-7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DC5-1B0D-411E-835C-DE6DA5CF5C3C}" type="datetime1">
              <a:rPr lang="ja-JP" altLang="en-US" smtClean="0"/>
              <a:t>2017/7/12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言語モデル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6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N-gram</a:t>
                </a:r>
                <a:r>
                  <a:rPr lang="ja-JP" altLang="en-US" dirty="0" smtClean="0"/>
                  <a:t>モデルでは条件付き確率の計算を行う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N-1</a:t>
                </a:r>
                <a:r>
                  <a:rPr lang="ja-JP" altLang="en-US" dirty="0" smtClean="0"/>
                  <a:t>単語が条件となる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en-US" altLang="ja-JP" dirty="0" err="1"/>
                  <a:t>Uni</a:t>
                </a:r>
                <a:r>
                  <a:rPr lang="en-US" altLang="ja-JP" dirty="0"/>
                  <a:t>-gram 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条件なし</a:t>
                </a:r>
                <a:r>
                  <a:rPr lang="en-US" altLang="ja-JP" dirty="0" smtClean="0"/>
                  <a:t>)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ja-JP" b="1" i="1">
                            <a:latin typeface="Cambria Math"/>
                          </a:rPr>
                          <m:t>𝒖𝒏𝒊</m:t>
                        </m:r>
                      </m:sub>
                    </m:sSub>
                    <m:r>
                      <a:rPr lang="en-US" altLang="ja-JP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ja-JP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ja-JP" b="1" i="1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1" i="1">
                            <a:latin typeface="Cambria Math"/>
                          </a:rPr>
                          <m:t>𝑪</m:t>
                        </m:r>
                        <m:r>
                          <a:rPr lang="en-US" altLang="ja-JP" b="1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ja-JP" b="1" i="1">
                            <a:latin typeface="Cambria Math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ja-JP" b="1" i="1">
                                <a:latin typeface="Cambria Math"/>
                              </a:rPr>
                              <m:t>𝒊</m:t>
                            </m:r>
                          </m:sub>
                          <m:sup/>
                          <m:e>
                            <m:r>
                              <a:rPr lang="en-US" altLang="ja-JP" b="1" i="1">
                                <a:latin typeface="Cambria Math"/>
                              </a:rPr>
                              <m:t>𝑪</m:t>
                            </m:r>
                            <m:r>
                              <a:rPr lang="en-US" altLang="ja-JP" b="1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>
                                    <a:latin typeface="Cambria Math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altLang="ja-JP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ja-JP" b="1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ja-JP" b="1" dirty="0"/>
              </a:p>
              <a:p>
                <a:r>
                  <a:rPr lang="en-US" altLang="ja-JP" dirty="0"/>
                  <a:t>Bi-gram   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直前</a:t>
                </a:r>
                <a:r>
                  <a:rPr lang="en-US" altLang="ja-JP" dirty="0" smtClean="0"/>
                  <a:t>1</a:t>
                </a:r>
                <a:r>
                  <a:rPr lang="ja-JP" altLang="en-US" dirty="0" smtClean="0"/>
                  <a:t>単語が条件</a:t>
                </a:r>
                <a:r>
                  <a:rPr lang="en-US" altLang="ja-JP" dirty="0" smtClean="0"/>
                  <a:t>)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ja-JP" b="1" i="1">
                            <a:latin typeface="Cambria Math"/>
                          </a:rPr>
                          <m:t>𝒃𝒊</m:t>
                        </m:r>
                      </m:sub>
                    </m:sSub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ja-JP" b="1" i="1">
                        <a:latin typeface="Cambria Math"/>
                      </a:rPr>
                      <m:t>=</m:t>
                    </m:r>
                    <m:r>
                      <a:rPr lang="en-US" altLang="ja-JP" b="1" i="1">
                        <a:latin typeface="Cambria Math"/>
                      </a:rPr>
                      <m:t>𝑷</m:t>
                    </m:r>
                    <m:r>
                      <a:rPr lang="en-US" altLang="ja-JP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ja-JP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ja-JP" b="1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ja-JP" b="1" i="1">
                            <a:latin typeface="Cambria Math"/>
                          </a:rPr>
                          <m:t>𝒊</m:t>
                        </m:r>
                        <m:r>
                          <a:rPr lang="en-US" altLang="ja-JP" b="1" i="1">
                            <a:latin typeface="Cambria Math"/>
                          </a:rPr>
                          <m:t>−</m:t>
                        </m:r>
                        <m:r>
                          <a:rPr lang="en-US" altLang="ja-JP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ja-JP" b="1" i="1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1" i="1">
                            <a:latin typeface="Cambria Math"/>
                          </a:rPr>
                          <m:t>𝑪</m:t>
                        </m:r>
                        <m:r>
                          <a:rPr lang="en-US" altLang="ja-JP" b="1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ja-JP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ja-JP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ja-JP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ja-JP" b="1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ja-JP" b="1" i="1">
                            <a:latin typeface="Cambria Math"/>
                          </a:rPr>
                          <m:t>𝑪</m:t>
                        </m:r>
                        <m:r>
                          <a:rPr lang="en-US" altLang="ja-JP" b="1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ja-JP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ja-JP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ja-JP" b="1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ja-JP" b="1" dirty="0"/>
              </a:p>
              <a:p>
                <a:r>
                  <a:rPr lang="en-US" altLang="ja-JP" dirty="0"/>
                  <a:t>Tri-gram  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直前</a:t>
                </a:r>
                <a:r>
                  <a:rPr lang="en-US" altLang="ja-JP" dirty="0" smtClean="0"/>
                  <a:t>2</a:t>
                </a:r>
                <a:r>
                  <a:rPr lang="ja-JP" altLang="en-US" dirty="0" smtClean="0"/>
                  <a:t>単語が条件</a:t>
                </a:r>
                <a:r>
                  <a:rPr lang="en-US" altLang="ja-JP" dirty="0" smtClean="0"/>
                  <a:t>)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ja-JP" b="1" i="1">
                            <a:latin typeface="Cambria Math"/>
                          </a:rPr>
                          <m:t>𝒕𝒓𝒊</m:t>
                        </m:r>
                      </m:sub>
                    </m:sSub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ja-JP" b="1" i="1">
                        <a:latin typeface="Cambria Math"/>
                      </a:rPr>
                      <m:t>=</m:t>
                    </m:r>
                    <m:r>
                      <a:rPr lang="en-US" altLang="ja-JP" b="1" i="1">
                        <a:latin typeface="Cambria Math"/>
                      </a:rPr>
                      <m:t>𝑷</m:t>
                    </m:r>
                    <m:r>
                      <a:rPr lang="en-US" altLang="ja-JP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ja-JP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ja-JP" b="1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ja-JP" b="1" i="1">
                            <a:latin typeface="Cambria Math"/>
                          </a:rPr>
                          <m:t>𝒊</m:t>
                        </m:r>
                        <m:r>
                          <a:rPr lang="en-US" altLang="ja-JP" b="1" i="1">
                            <a:latin typeface="Cambria Math"/>
                          </a:rPr>
                          <m:t>−</m:t>
                        </m:r>
                        <m:r>
                          <a:rPr lang="en-US" altLang="ja-JP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ja-JP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ja-JP" b="1" i="1">
                            <a:latin typeface="Cambria Math"/>
                          </a:rPr>
                          <m:t>𝒊</m:t>
                        </m:r>
                        <m:r>
                          <a:rPr lang="en-US" altLang="ja-JP" b="1" i="1">
                            <a:latin typeface="Cambria Math"/>
                          </a:rPr>
                          <m:t>−</m:t>
                        </m:r>
                        <m:r>
                          <a:rPr lang="en-US" altLang="ja-JP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ja-JP" b="1" i="1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1" i="1">
                            <a:latin typeface="Cambria Math"/>
                          </a:rPr>
                          <m:t>𝑪</m:t>
                        </m:r>
                        <m:r>
                          <a:rPr lang="en-US" altLang="ja-JP" b="1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ja-JP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ja-JP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ja-JP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ja-JP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ja-JP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ja-JP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ja-JP" b="1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ja-JP" b="1" i="1">
                            <a:latin typeface="Cambria Math"/>
                          </a:rPr>
                          <m:t>𝑪</m:t>
                        </m:r>
                        <m:r>
                          <a:rPr lang="en-US" altLang="ja-JP" b="1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ja-JP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ja-JP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ja-JP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ja-JP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ja-JP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ja-JP" b="1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ja-JP" altLang="en-US" b="1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17" t="-1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DC5-1B0D-411E-835C-DE6DA5CF5C3C}" type="datetime1">
              <a:rPr lang="ja-JP" altLang="en-US" smtClean="0"/>
              <a:t>2017/7/12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N-gram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59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DC5-1B0D-411E-835C-DE6DA5CF5C3C}" type="datetime1">
              <a:rPr lang="ja-JP" altLang="en-US" smtClean="0"/>
              <a:t>2017/7/12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Python</a:t>
            </a:r>
            <a:r>
              <a:rPr kumimoji="1" lang="ja-JP" altLang="en-US" dirty="0" err="1" smtClean="0"/>
              <a:t>での</a:t>
            </a:r>
            <a:r>
              <a:rPr lang="en-US" altLang="ja-JP" dirty="0" err="1" smtClean="0"/>
              <a:t>uni</a:t>
            </a:r>
            <a:r>
              <a:rPr lang="en-US" altLang="ja-JP" dirty="0" smtClean="0"/>
              <a:t>-gram</a:t>
            </a:r>
            <a:r>
              <a:rPr kumimoji="1" lang="ja-JP" altLang="en-US" dirty="0" smtClean="0"/>
              <a:t>計算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55576" y="1340768"/>
            <a:ext cx="7848872" cy="4824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b="1" dirty="0" smtClean="0"/>
              <a:t>ファイルの読み込み</a:t>
            </a:r>
            <a:endParaRPr lang="en-US" altLang="ja-JP" b="1" dirty="0" smtClean="0"/>
          </a:p>
          <a:p>
            <a:r>
              <a:rPr lang="en-US" altLang="ja-JP" dirty="0" smtClean="0"/>
              <a:t>import sys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filename = </a:t>
            </a:r>
            <a:r>
              <a:rPr lang="en-US" altLang="ja-JP" dirty="0" err="1"/>
              <a:t>sys.argv</a:t>
            </a:r>
            <a:r>
              <a:rPr lang="en-US" altLang="ja-JP" dirty="0"/>
              <a:t>[1]</a:t>
            </a:r>
          </a:p>
          <a:p>
            <a:r>
              <a:rPr lang="en-US" altLang="ja-JP" dirty="0"/>
              <a:t>my file = open (filename, "r</a:t>
            </a:r>
            <a:r>
              <a:rPr lang="en-US" altLang="ja-JP" dirty="0" smtClean="0"/>
              <a:t>")</a:t>
            </a:r>
          </a:p>
          <a:p>
            <a:endParaRPr lang="en-US" altLang="ja-JP" dirty="0" smtClean="0"/>
          </a:p>
          <a:p>
            <a:r>
              <a:rPr lang="ja-JP" altLang="en-US" b="1" dirty="0" smtClean="0"/>
              <a:t>頻度の計算</a:t>
            </a:r>
            <a:endParaRPr lang="en-US" altLang="ja-JP" b="1" dirty="0"/>
          </a:p>
          <a:p>
            <a:r>
              <a:rPr lang="ja-JP" altLang="en-US" dirty="0" smtClean="0"/>
              <a:t>各行の処理</a:t>
            </a:r>
            <a:r>
              <a:rPr lang="en-US" altLang="ja-JP" dirty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文で回す</a:t>
            </a:r>
            <a:endParaRPr lang="en-US" altLang="ja-JP" dirty="0" smtClean="0"/>
          </a:p>
          <a:p>
            <a:r>
              <a:rPr lang="en-US" altLang="ja-JP" dirty="0" smtClean="0"/>
              <a:t>	</a:t>
            </a:r>
            <a:r>
              <a:rPr lang="ja-JP" altLang="en-US" dirty="0" smtClean="0"/>
              <a:t>文を</a:t>
            </a:r>
            <a:r>
              <a:rPr lang="en-US" altLang="ja-JP" dirty="0" smtClean="0"/>
              <a:t>Split</a:t>
            </a:r>
            <a:r>
              <a:rPr lang="ja-JP" altLang="en-US" dirty="0" smtClean="0"/>
              <a:t>で分割する</a:t>
            </a:r>
            <a:endParaRPr lang="en-US" altLang="ja-JP" dirty="0" smtClean="0"/>
          </a:p>
          <a:p>
            <a:r>
              <a:rPr lang="en-US" altLang="ja-JP" dirty="0"/>
              <a:t>	</a:t>
            </a:r>
            <a:r>
              <a:rPr lang="ja-JP" altLang="en-US" dirty="0" smtClean="0"/>
              <a:t>各単語の処理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文で回す</a:t>
            </a:r>
            <a:endParaRPr lang="en-US" altLang="ja-JP" dirty="0" smtClean="0"/>
          </a:p>
          <a:p>
            <a:r>
              <a:rPr lang="en-US" altLang="ja-JP" dirty="0" smtClean="0"/>
              <a:t>		</a:t>
            </a:r>
            <a:r>
              <a:rPr lang="ja-JP" altLang="en-US" dirty="0" smtClean="0"/>
              <a:t>辞書で頻度を数える（初期値は</a:t>
            </a:r>
            <a:r>
              <a:rPr lang="en-US" altLang="ja-JP" dirty="0" smtClean="0"/>
              <a:t>0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en-US" altLang="ja-JP" dirty="0" smtClean="0"/>
              <a:t>		</a:t>
            </a:r>
            <a:r>
              <a:rPr lang="ja-JP" altLang="en-US" dirty="0" smtClean="0"/>
              <a:t>全単語の頻度を数える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b="1" dirty="0" smtClean="0"/>
              <a:t>確率の計算</a:t>
            </a:r>
            <a:endParaRPr lang="en-US" altLang="ja-JP" b="1" dirty="0" smtClean="0"/>
          </a:p>
          <a:p>
            <a:r>
              <a:rPr lang="ja-JP" altLang="en-US" dirty="0" smtClean="0"/>
              <a:t>辞書の</a:t>
            </a:r>
            <a:r>
              <a:rPr lang="en-US" altLang="ja-JP" dirty="0" smtClean="0"/>
              <a:t>Key</a:t>
            </a:r>
            <a:r>
              <a:rPr lang="ja-JP" altLang="en-US" dirty="0" smtClean="0"/>
              <a:t>を</a:t>
            </a:r>
            <a:r>
              <a:rPr lang="en-US" altLang="ja-JP" dirty="0" smtClean="0"/>
              <a:t>For</a:t>
            </a:r>
            <a:r>
              <a:rPr lang="ja-JP" altLang="en-US" dirty="0" smtClean="0"/>
              <a:t>文で回す</a:t>
            </a:r>
            <a:endParaRPr lang="en-US" altLang="ja-JP" dirty="0" smtClean="0"/>
          </a:p>
          <a:p>
            <a:r>
              <a:rPr lang="en-US" altLang="ja-JP" dirty="0" smtClean="0"/>
              <a:t>	</a:t>
            </a:r>
            <a:r>
              <a:rPr lang="ja-JP" altLang="en-US" dirty="0" smtClean="0"/>
              <a:t>単語の頻度を全単語の頻度で割る（型に注意！）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098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DC5-1B0D-411E-835C-DE6DA5CF5C3C}" type="datetime1">
              <a:rPr lang="ja-JP" altLang="en-US" smtClean="0"/>
              <a:t>2017/7/12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Python</a:t>
            </a:r>
            <a:r>
              <a:rPr kumimoji="1" lang="ja-JP" altLang="en-US" dirty="0" err="1" smtClean="0"/>
              <a:t>での</a:t>
            </a:r>
            <a:r>
              <a:rPr kumimoji="1" lang="en-US" altLang="ja-JP" dirty="0" smtClean="0"/>
              <a:t>b</a:t>
            </a:r>
            <a:r>
              <a:rPr lang="en-US" altLang="ja-JP" dirty="0" smtClean="0"/>
              <a:t>i-gram</a:t>
            </a:r>
            <a:r>
              <a:rPr kumimoji="1" lang="ja-JP" altLang="en-US" dirty="0" smtClean="0"/>
              <a:t>計算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55576" y="1340768"/>
            <a:ext cx="7848872" cy="4824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b="1" dirty="0" smtClean="0"/>
              <a:t>ファイルの読み込み</a:t>
            </a:r>
            <a:endParaRPr lang="en-US" altLang="ja-JP" b="1" dirty="0" smtClean="0"/>
          </a:p>
          <a:p>
            <a:r>
              <a:rPr lang="en-US" altLang="ja-JP" dirty="0" smtClean="0"/>
              <a:t>import sys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filename = </a:t>
            </a:r>
            <a:r>
              <a:rPr lang="en-US" altLang="ja-JP" dirty="0" err="1"/>
              <a:t>sys.argv</a:t>
            </a:r>
            <a:r>
              <a:rPr lang="en-US" altLang="ja-JP" dirty="0"/>
              <a:t>[1]</a:t>
            </a:r>
          </a:p>
          <a:p>
            <a:r>
              <a:rPr lang="en-US" altLang="ja-JP" dirty="0"/>
              <a:t>my file = open (filename, "r</a:t>
            </a:r>
            <a:r>
              <a:rPr lang="en-US" altLang="ja-JP" dirty="0" smtClean="0"/>
              <a:t>")</a:t>
            </a:r>
          </a:p>
          <a:p>
            <a:endParaRPr lang="en-US" altLang="ja-JP" dirty="0" smtClean="0"/>
          </a:p>
          <a:p>
            <a:r>
              <a:rPr lang="ja-JP" altLang="en-US" b="1" dirty="0" smtClean="0"/>
              <a:t>頻度の計算</a:t>
            </a:r>
            <a:endParaRPr lang="en-US" altLang="ja-JP" b="1" dirty="0"/>
          </a:p>
          <a:p>
            <a:r>
              <a:rPr lang="ja-JP" altLang="en-US" dirty="0" smtClean="0"/>
              <a:t>各行の処理</a:t>
            </a:r>
            <a:r>
              <a:rPr lang="en-US" altLang="ja-JP" dirty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文で回す</a:t>
            </a:r>
            <a:endParaRPr lang="en-US" altLang="ja-JP" dirty="0" smtClean="0"/>
          </a:p>
          <a:p>
            <a:r>
              <a:rPr lang="en-US" altLang="ja-JP" dirty="0" smtClean="0"/>
              <a:t>	</a:t>
            </a:r>
            <a:r>
              <a:rPr lang="ja-JP" altLang="en-US" dirty="0" smtClean="0"/>
              <a:t>文を</a:t>
            </a:r>
            <a:r>
              <a:rPr lang="en-US" altLang="ja-JP" dirty="0" smtClean="0"/>
              <a:t>Split</a:t>
            </a:r>
            <a:r>
              <a:rPr lang="ja-JP" altLang="en-US" dirty="0" smtClean="0"/>
              <a:t>で分割する</a:t>
            </a:r>
            <a:endParaRPr lang="en-US" altLang="ja-JP" dirty="0" smtClean="0"/>
          </a:p>
          <a:p>
            <a:r>
              <a:rPr lang="en-US" altLang="ja-JP" dirty="0"/>
              <a:t>	</a:t>
            </a:r>
            <a:r>
              <a:rPr lang="ja-JP" altLang="en-US" dirty="0" smtClean="0"/>
              <a:t>各単語の処理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文で回す</a:t>
            </a:r>
            <a:endParaRPr lang="en-US" altLang="ja-JP" dirty="0" smtClean="0"/>
          </a:p>
          <a:p>
            <a:r>
              <a:rPr lang="en-US" altLang="ja-JP" dirty="0" smtClean="0"/>
              <a:t>		</a:t>
            </a:r>
            <a:r>
              <a:rPr lang="ja-JP" altLang="en-US" dirty="0" smtClean="0">
                <a:solidFill>
                  <a:srgbClr val="FF0000"/>
                </a:solidFill>
              </a:rPr>
              <a:t>辞書で単語２つ組の頻度を数える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smtClean="0">
                <a:solidFill>
                  <a:srgbClr val="FF0000"/>
                </a:solidFill>
              </a:rPr>
              <a:t>		</a:t>
            </a:r>
            <a:r>
              <a:rPr lang="ja-JP" altLang="en-US" dirty="0">
                <a:solidFill>
                  <a:srgbClr val="FF0000"/>
                </a:solidFill>
              </a:rPr>
              <a:t>各</a:t>
            </a:r>
            <a:r>
              <a:rPr lang="ja-JP" altLang="en-US" dirty="0" smtClean="0">
                <a:solidFill>
                  <a:srgbClr val="FF0000"/>
                </a:solidFill>
              </a:rPr>
              <a:t>単語の頻度を数える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endParaRPr lang="en-US" altLang="ja-JP" dirty="0" smtClean="0"/>
          </a:p>
          <a:p>
            <a:r>
              <a:rPr lang="ja-JP" altLang="en-US" b="1" dirty="0" smtClean="0"/>
              <a:t>確率の計算</a:t>
            </a:r>
            <a:endParaRPr lang="en-US" altLang="ja-JP" b="1" dirty="0"/>
          </a:p>
          <a:p>
            <a:r>
              <a:rPr lang="ja-JP" altLang="en-US" dirty="0" smtClean="0"/>
              <a:t>辞書の</a:t>
            </a:r>
            <a:r>
              <a:rPr lang="en-US" altLang="ja-JP" dirty="0" smtClean="0"/>
              <a:t>Key</a:t>
            </a:r>
            <a:r>
              <a:rPr lang="ja-JP" altLang="en-US" dirty="0" smtClean="0"/>
              <a:t>を</a:t>
            </a:r>
            <a:r>
              <a:rPr lang="en-US" altLang="ja-JP" dirty="0" smtClean="0"/>
              <a:t>For</a:t>
            </a:r>
            <a:r>
              <a:rPr lang="ja-JP" altLang="en-US" dirty="0" smtClean="0"/>
              <a:t>文で回す</a:t>
            </a:r>
            <a:endParaRPr lang="en-US" altLang="ja-JP" dirty="0" smtClean="0"/>
          </a:p>
          <a:p>
            <a:r>
              <a:rPr lang="en-US" altLang="ja-JP" dirty="0" smtClean="0"/>
              <a:t>	</a:t>
            </a:r>
            <a:r>
              <a:rPr lang="ja-JP" altLang="en-US" dirty="0" smtClean="0">
                <a:solidFill>
                  <a:srgbClr val="FF0000"/>
                </a:solidFill>
              </a:rPr>
              <a:t>単語２つ組の頻度を１つ前の単語の頻度で割る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5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言語モデルを単語単位で用いると未知語の問題が生じる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単語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/>
                            <a:ea typeface="Cambria Math"/>
                          </a:rPr>
                          <m:t>𝒘</m:t>
                        </m:r>
                      </m:e>
                      <m:sub>
                        <m:r>
                          <a:rPr lang="en-US" altLang="ja-JP" b="1" i="1">
                            <a:latin typeface="Cambria Math"/>
                            <a:ea typeface="Cambria Math"/>
                          </a:rPr>
                          <m:t>𝒖𝒏𝒌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 smtClean="0"/>
                  <a:t>がモデルを学習したコーパスにない場合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/>
                            <a:ea typeface="Cambria Math"/>
                          </a:rPr>
                          <m:t>𝑷</m:t>
                        </m:r>
                        <m:r>
                          <a:rPr lang="en-US" altLang="ja-JP" b="1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ja-JP" b="1" i="1">
                            <a:latin typeface="Cambria Math"/>
                            <a:ea typeface="Cambria Math"/>
                          </a:rPr>
                          <m:t>𝒘</m:t>
                        </m:r>
                      </m:e>
                      <m:sub>
                        <m:r>
                          <a:rPr lang="en-US" altLang="ja-JP" b="1" i="1">
                            <a:latin typeface="Cambria Math"/>
                            <a:ea typeface="Cambria Math"/>
                          </a:rPr>
                          <m:t>𝒖𝒏𝒌</m:t>
                        </m:r>
                      </m:sub>
                    </m:sSub>
                    <m:r>
                      <a:rPr lang="en-US" altLang="ja-JP" b="1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 smtClean="0"/>
                  <a:t>を定義できない</a:t>
                </a:r>
                <a:endParaRPr lang="en-US" altLang="ja-JP" dirty="0"/>
              </a:p>
              <a:p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dirty="0" smtClean="0"/>
                  <a:t>未知語に対するスムージング</a:t>
                </a:r>
                <a:endParaRPr lang="en-US" altLang="ja-JP" dirty="0"/>
              </a:p>
              <a:p>
                <a:pPr marL="857250" lvl="1" indent="-457200"/>
                <a:r>
                  <a:rPr lang="en-US" altLang="ja-JP" dirty="0"/>
                  <a:t>Ex) </a:t>
                </a:r>
                <a:r>
                  <a:rPr lang="ja-JP" altLang="en-US" dirty="0" smtClean="0"/>
                  <a:t>全単語に</a:t>
                </a:r>
                <a:r>
                  <a:rPr lang="en-US" altLang="ja-JP" dirty="0" smtClean="0"/>
                  <a:t>1</a:t>
                </a:r>
                <a:r>
                  <a:rPr lang="ja-JP" altLang="en-US" dirty="0" smtClean="0"/>
                  <a:t>を足す</a:t>
                </a: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dirty="0" smtClean="0"/>
                  <a:t>未知語モデルを文字ベースで作る</a:t>
                </a:r>
                <a:endParaRPr lang="en-US" altLang="ja-JP" dirty="0" smtClean="0"/>
              </a:p>
              <a:p>
                <a:pPr marL="857250" lvl="1" indent="-457200"/>
                <a:r>
                  <a:rPr lang="ja-JP" altLang="en-US" dirty="0" smtClean="0"/>
                  <a:t>未知文字シンボルに対しては文字言語モデルで確率を与える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40" t="-1011" r="-4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DC5-1B0D-411E-835C-DE6DA5CF5C3C}" type="datetime1">
              <a:rPr lang="ja-JP" altLang="en-US" smtClean="0"/>
              <a:t>2017/7/12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未知語問題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5724128" y="2492896"/>
            <a:ext cx="2160240" cy="216024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444208" y="2996952"/>
            <a:ext cx="2088232" cy="1296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7851162" y="3429000"/>
                <a:ext cx="748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/>
                              <a:ea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altLang="ja-JP" b="1" i="1">
                              <a:latin typeface="Cambria Math"/>
                              <a:ea typeface="Cambria Math"/>
                            </a:rPr>
                            <m:t>𝒖</m:t>
                          </m:r>
                          <m:r>
                            <a:rPr lang="en-US" altLang="ja-JP" b="1" i="1" smtClean="0">
                              <a:latin typeface="Cambria Math"/>
                              <a:ea typeface="Cambria Math"/>
                            </a:rPr>
                            <m:t>𝒏𝒌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162" y="3429000"/>
                <a:ext cx="748859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7380311" y="4365104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0070C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Train</a:t>
            </a:r>
            <a:endParaRPr kumimoji="1" lang="ja-JP" altLang="en-US" dirty="0">
              <a:solidFill>
                <a:srgbClr val="0070C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244407" y="4005064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Test</a:t>
            </a:r>
            <a:endParaRPr kumimoji="1" lang="ja-JP" altLang="en-US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75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文字を言語モデルの単位として用いる場合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/>
                          </a:rPr>
                          <m:t>You</m:t>
                        </m:r>
                        <m:r>
                          <a:rPr lang="en-US" altLang="ja-JP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/>
                          </a:rPr>
                          <m:t>ca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ja-JP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ja-JP">
                            <a:latin typeface="Cambria Math"/>
                          </a:rPr>
                          <m:t>t</m:t>
                        </m:r>
                        <m:r>
                          <a:rPr lang="en-US" altLang="ja-JP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/>
                          </a:rPr>
                          <m:t>eat</m:t>
                        </m:r>
                        <m:r>
                          <a:rPr lang="en-US" altLang="ja-JP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/>
                          </a:rPr>
                          <m:t>grilled</m:t>
                        </m:r>
                        <m:r>
                          <a:rPr lang="en-US" altLang="ja-JP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/>
                          </a:rPr>
                          <m:t>eel</m:t>
                        </m:r>
                        <m:r>
                          <a:rPr lang="en-US" altLang="ja-JP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/>
                          </a:rPr>
                          <m:t>without</m:t>
                        </m:r>
                        <m:r>
                          <a:rPr lang="en-US" altLang="ja-JP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/>
                          </a:rPr>
                          <m:t>sprinking</m:t>
                        </m:r>
                        <m:r>
                          <a:rPr lang="en-US" altLang="ja-JP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/>
                          </a:rPr>
                          <m:t>sansho</m:t>
                        </m:r>
                        <m:r>
                          <a:rPr lang="en-US" altLang="ja-JP" b="1" i="1">
                            <a:latin typeface="Cambria Math"/>
                          </a:rPr>
                          <m:t>.</m:t>
                        </m:r>
                      </m:e>
                    </m:d>
                  </m:oMath>
                </a14:m>
                <a:endParaRPr lang="en-US" altLang="ja-JP" b="1" i="1" dirty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>
                          <a:latin typeface="Cambria Math"/>
                        </a:rPr>
                        <m:t>=</m:t>
                      </m:r>
                      <m:r>
                        <a:rPr lang="en-US" altLang="ja-JP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/>
                            </a:rPr>
                            <m:t>y</m:t>
                          </m:r>
                        </m:e>
                      </m:d>
                      <m:r>
                        <a:rPr lang="en-US" altLang="ja-JP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/>
                            </a:rPr>
                            <m:t>o</m:t>
                          </m:r>
                          <m:r>
                            <a:rPr lang="en-US" altLang="ja-JP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/>
                            </a:rPr>
                            <m:t>y</m:t>
                          </m:r>
                        </m:e>
                      </m:d>
                      <m:r>
                        <a:rPr lang="en-US" altLang="ja-JP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/>
                            </a:rPr>
                            <m:t>u</m:t>
                          </m:r>
                          <m:r>
                            <a:rPr lang="en-US" altLang="ja-JP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/>
                            </a:rPr>
                            <m:t>yo</m:t>
                          </m:r>
                        </m:e>
                      </m:d>
                      <m:r>
                        <a:rPr lang="en-US" altLang="ja-JP" b="1" i="1">
                          <a:latin typeface="Cambria Math"/>
                        </a:rPr>
                        <m:t>,…,</m:t>
                      </m:r>
                      <m:r>
                        <a:rPr lang="en-US" altLang="ja-JP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/>
                            </a:rPr>
                            <m:t>.|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/>
                            </a:rPr>
                            <m:t>y</m:t>
                          </m:r>
                          <m:r>
                            <a:rPr lang="en-US" altLang="ja-JP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/>
                            </a:rPr>
                            <m:t>o</m:t>
                          </m:r>
                          <m:r>
                            <a:rPr lang="en-US" altLang="ja-JP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/>
                            </a:rPr>
                            <m:t>u</m:t>
                          </m:r>
                          <m:r>
                            <a:rPr lang="en-US" altLang="ja-JP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/>
                            </a:rPr>
                            <m:t>c</m:t>
                          </m:r>
                          <m:r>
                            <a:rPr lang="en-US" altLang="ja-JP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/>
                            </a:rPr>
                            <m:t>a</m:t>
                          </m:r>
                          <m:r>
                            <a:rPr lang="en-US" altLang="ja-JP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/>
                                </a:rPr>
                                <m:t>n</m:t>
                              </m:r>
                              <m:r>
                                <a:rPr lang="en-US" altLang="ja-JP">
                                  <a:latin typeface="Cambria Math"/>
                                </a:rPr>
                                <m:t>,</m:t>
                              </m:r>
                            </m:e>
                            <m:sup>
                              <m:r>
                                <a:rPr lang="en-US" altLang="ja-JP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ja-JP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/>
                            </a:rPr>
                            <m:t>t</m:t>
                          </m:r>
                          <m:r>
                            <a:rPr lang="en-US" altLang="ja-JP">
                              <a:latin typeface="Cambria Math"/>
                            </a:rPr>
                            <m:t>,…,.</m:t>
                          </m:r>
                        </m:e>
                      </m:d>
                    </m:oMath>
                  </m:oMathPara>
                </a14:m>
                <a:endParaRPr lang="ja-JP" altLang="en-US" i="1" dirty="0"/>
              </a:p>
              <a:p>
                <a:pPr lvl="1"/>
                <a:r>
                  <a:rPr lang="ja-JP" altLang="en-US" dirty="0" smtClean="0"/>
                  <a:t>言語モデルと同じ</a:t>
                </a:r>
                <a:endParaRPr lang="en-US" altLang="ja-JP" dirty="0" smtClean="0"/>
              </a:p>
              <a:p>
                <a:endParaRPr lang="en-US" altLang="ja-JP" dirty="0"/>
              </a:p>
              <a:p>
                <a:r>
                  <a:rPr lang="ja-JP" altLang="en-US" dirty="0" smtClean="0"/>
                  <a:t>文字単位の</a:t>
                </a:r>
                <a:r>
                  <a:rPr lang="en-US" altLang="ja-JP" dirty="0" err="1" smtClean="0"/>
                  <a:t>Uni</a:t>
                </a:r>
                <a:r>
                  <a:rPr lang="en-US" altLang="ja-JP" dirty="0" smtClean="0"/>
                  <a:t>-gram</a:t>
                </a:r>
                <a:r>
                  <a:rPr lang="ja-JP" altLang="en-US" dirty="0" smtClean="0"/>
                  <a:t>確率は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/>
                          </a:rPr>
                          <m:t>𝑪</m:t>
                        </m:r>
                      </m:e>
                    </m:d>
                    <m:r>
                      <a:rPr lang="en-US" altLang="ja-JP" i="1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i="1"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altLang="ja-JP" i="1">
                            <a:latin typeface="Cambria Math"/>
                          </a:rPr>
                          <m:t>𝑷</m:t>
                        </m:r>
                        <m:r>
                          <a:rPr lang="en-US" altLang="ja-JP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ja-JP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 smtClean="0"/>
                  <a:t>未知の文字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  <a:ea typeface="Cambria Math"/>
                          </a:rPr>
                          <m:t>𝒄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  <a:ea typeface="Cambria Math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ja-JP" altLang="en-US" dirty="0" smtClean="0"/>
                  <a:t>が出現した場合は</a:t>
                </a:r>
                <a:r>
                  <a:rPr lang="en-US" altLang="ja-JP" dirty="0" smtClean="0"/>
                  <a:t>? 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文字</a:t>
                </a:r>
                <a:r>
                  <a:rPr lang="en-US" altLang="ja-JP" dirty="0" smtClean="0"/>
                  <a:t>zero-gram</a:t>
                </a:r>
                <a:r>
                  <a:rPr lang="ja-JP" altLang="en-US" dirty="0" smtClean="0"/>
                  <a:t>モデル</a:t>
                </a:r>
                <a:endParaRPr lang="en-US" altLang="ja-JP" dirty="0"/>
              </a:p>
              <a:p>
                <a:endParaRPr lang="ja-JP" altLang="en-US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17" t="-10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DC5-1B0D-411E-835C-DE6DA5CF5C3C}" type="datetime1">
              <a:rPr lang="ja-JP" altLang="en-US" smtClean="0"/>
              <a:t>2017/7/12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文字言語モデル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952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8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162336</TotalTime>
  <Words>463</Words>
  <Application>Microsoft Office PowerPoint</Application>
  <PresentationFormat>画面に合わせる (4:3)</PresentationFormat>
  <Paragraphs>209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ＭＳ Ｐゴシック</vt:lpstr>
      <vt:lpstr>メイリオ</vt:lpstr>
      <vt:lpstr>Arial</vt:lpstr>
      <vt:lpstr>Calibri</vt:lpstr>
      <vt:lpstr>Cambria Math</vt:lpstr>
      <vt:lpstr>Segoe UI</vt:lpstr>
      <vt:lpstr>Office ​​テーマ</vt:lpstr>
      <vt:lpstr> Programming Study Group</vt:lpstr>
      <vt:lpstr>予定</vt:lpstr>
      <vt:lpstr>雑音のある通信路モデル</vt:lpstr>
      <vt:lpstr>言語モデル</vt:lpstr>
      <vt:lpstr>N-gram</vt:lpstr>
      <vt:lpstr>Pythonでのuni-gram計算</vt:lpstr>
      <vt:lpstr>Pythonでのbi-gram計算</vt:lpstr>
      <vt:lpstr>未知語問題</vt:lpstr>
      <vt:lpstr>文字言語モデル</vt:lpstr>
      <vt:lpstr>文字 zero-gram</vt:lpstr>
      <vt:lpstr>単語言語モデルと文字言語モデルの併用</vt:lpstr>
      <vt:lpstr>カバレージ（被覆率）</vt:lpstr>
      <vt:lpstr>パープレキシティ</vt:lpstr>
      <vt:lpstr>課題</vt:lpstr>
      <vt:lpstr>課題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yoshino</dc:creator>
  <cp:lastModifiedBy>Koichiro Yoshino</cp:lastModifiedBy>
  <cp:revision>1795</cp:revision>
  <cp:lastPrinted>2013-09-09T08:34:18Z</cp:lastPrinted>
  <dcterms:created xsi:type="dcterms:W3CDTF">2011-10-17T07:07:56Z</dcterms:created>
  <dcterms:modified xsi:type="dcterms:W3CDTF">2017-07-13T00:25:07Z</dcterms:modified>
</cp:coreProperties>
</file>