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4" r:id="rId3"/>
    <p:sldId id="258" r:id="rId4"/>
    <p:sldId id="257" r:id="rId5"/>
    <p:sldId id="261" r:id="rId6"/>
    <p:sldId id="262" r:id="rId7"/>
    <p:sldId id="259" r:id="rId8"/>
    <p:sldId id="260" r:id="rId9"/>
    <p:sldId id="263" r:id="rId10"/>
  </p:sldIdLst>
  <p:sldSz cx="9144000" cy="6858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6F"/>
    <a:srgbClr val="D5F4FF"/>
    <a:srgbClr val="B7D000"/>
    <a:srgbClr val="898600"/>
    <a:srgbClr val="FFFFD9"/>
    <a:srgbClr val="E7F4D8"/>
    <a:srgbClr val="F9FFCD"/>
    <a:srgbClr val="D9F600"/>
    <a:srgbClr val="451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5" autoAdjust="0"/>
    <p:restoredTop sz="92593" autoAdjust="0"/>
  </p:normalViewPr>
  <p:slideViewPr>
    <p:cSldViewPr>
      <p:cViewPr varScale="1">
        <p:scale>
          <a:sx n="89" d="100"/>
          <a:sy n="89" d="100"/>
        </p:scale>
        <p:origin x="8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542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1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371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371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74007ACF-FE50-4FCA-95DA-EE166BDE8B54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4188"/>
            <a:ext cx="2919413" cy="49371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04571578-6720-49E6-AEA4-00348F4EF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21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7" y="2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502E2A88-199C-413E-A779-15FFC33486A2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8010"/>
            <a:ext cx="5388610" cy="4441270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374304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7" y="9374304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65FC7AB9-9A75-47BA-8BE9-0B889F65D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1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C7AB9-9A75-47BA-8BE9-0B889F65DAA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51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1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85A388BA-D257-4EE9-B8C2-EDF8F0D05F15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47664" y="6448251"/>
            <a:ext cx="6120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20272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979712" y="5796553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Nara</a:t>
            </a:r>
            <a:r>
              <a:rPr kumimoji="1" lang="en-US" altLang="ja-JP" sz="1600" b="1" baseline="0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Institute of Science and Technology</a:t>
            </a:r>
          </a:p>
          <a:p>
            <a:pPr algn="r"/>
            <a:r>
              <a:rPr kumimoji="1" lang="en-US" altLang="ja-JP" sz="16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Augmented Human</a:t>
            </a:r>
            <a:r>
              <a:rPr kumimoji="1" lang="en-US" altLang="ja-JP" sz="1600" b="1" baseline="0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Communication Laboratory</a:t>
            </a:r>
            <a:endParaRPr kumimoji="1" lang="en-US" altLang="ja-JP" sz="1600" b="1" dirty="0" smtClean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2630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157192"/>
            <a:ext cx="119714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A5B-CE7E-48E3-A7DD-35F027707D94}" type="datetime1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12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1576-EC15-4C16-9B54-3B313D1A3C43}" type="datetime1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/>
          <a:lstStyle>
            <a:lvl1pPr>
              <a:defRPr b="1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-2631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-1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961440" y="6453336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B1FDDC5-1B0D-411E-835C-DE6DA5CF5C3C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43808" y="6453336"/>
            <a:ext cx="460851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56376" y="6453336"/>
            <a:ext cx="1197496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323527" y="6453336"/>
            <a:ext cx="252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NAIST</a:t>
            </a:r>
          </a:p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AHC</a:t>
            </a:r>
            <a:r>
              <a:rPr kumimoji="1" lang="en-US" altLang="ja-JP" sz="900" b="1" baseline="0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Lab.</a:t>
            </a:r>
            <a:endParaRPr kumimoji="1" lang="ja-JP" altLang="en-US" sz="900" b="1" dirty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30000">
                <a:schemeClr val="tx2">
                  <a:lumMod val="40000"/>
                  <a:lumOff val="60000"/>
                </a:schemeClr>
              </a:gs>
              <a:gs pos="100000">
                <a:srgbClr val="00266F"/>
              </a:gs>
              <a:gs pos="70000">
                <a:schemeClr val="tx2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53335"/>
            <a:ext cx="321784" cy="3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22312" y="4365104"/>
            <a:ext cx="7772401" cy="70947"/>
          </a:xfrm>
          <a:prstGeom prst="rect">
            <a:avLst/>
          </a:prstGeom>
          <a:gradFill>
            <a:gsLst>
              <a:gs pos="0">
                <a:srgbClr val="00266F"/>
              </a:gs>
              <a:gs pos="30000">
                <a:schemeClr val="tx2">
                  <a:lumMod val="40000"/>
                  <a:lumOff val="60000"/>
                </a:schemeClr>
              </a:gs>
              <a:gs pos="100000">
                <a:srgbClr val="00266F"/>
              </a:gs>
              <a:gs pos="70000">
                <a:schemeClr val="tx2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722312" y="4446240"/>
            <a:ext cx="7772401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-2631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771800" y="6453336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9C2D061E-B684-4AC4-8433-D5952044BBA9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2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56376" y="6453336"/>
            <a:ext cx="1197496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323527" y="6453336"/>
            <a:ext cx="252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Kyoto University</a:t>
            </a:r>
          </a:p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Media Archiving Research Laboratory</a:t>
            </a:r>
            <a:endParaRPr kumimoji="1" lang="ja-JP" altLang="en-US" sz="900" b="1" dirty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9" name="Picture 4" descr="http://professor.digiweb.jp/02-kyot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1" y="6453335"/>
            <a:ext cx="338037" cy="3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51920" y="6453336"/>
            <a:ext cx="460851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06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2631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1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771800" y="6453336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FBF1FE36-3DCD-46A8-A084-5660C7099F74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56376" y="6453336"/>
            <a:ext cx="1197496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23527" y="6453336"/>
            <a:ext cx="252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Kyoto University</a:t>
            </a:r>
          </a:p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Media Archiving Research Laboratory</a:t>
            </a:r>
            <a:endParaRPr kumimoji="1" lang="ja-JP" altLang="en-US" sz="900" b="1" dirty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4" name="Picture 4" descr="http://professor.digiweb.jp/02-kyot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1" y="6453335"/>
            <a:ext cx="338037" cy="3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30000">
                <a:schemeClr val="tx2">
                  <a:lumMod val="40000"/>
                  <a:lumOff val="60000"/>
                </a:schemeClr>
              </a:gs>
              <a:gs pos="100000">
                <a:srgbClr val="00266F"/>
              </a:gs>
              <a:gs pos="70000">
                <a:schemeClr val="tx2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51920" y="6453336"/>
            <a:ext cx="460851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3528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762-6C4A-47C0-96FA-B04B5502C002}" type="datetime1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7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ACD4-AEAC-4EBE-9B28-7E52DA23E93C}" type="datetime1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97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509C-C12D-428D-B392-F3492875C244}" type="datetime1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5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6D06-481B-40D6-AADB-7CC4D007CD8A}" type="datetime1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6EBC-D999-4D53-9BA5-2E597A874079}" type="datetime1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33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05691849-CD3C-4C82-A8AC-DD35F4B3773E}" type="datetime1">
              <a:rPr lang="ja-JP" altLang="en-US" smtClean="0"/>
              <a:t>2017/6/14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978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3600" b="1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2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Programming</a:t>
            </a:r>
            <a:r>
              <a:rPr lang="ja-JP" altLang="en-US" dirty="0"/>
              <a:t> </a:t>
            </a:r>
            <a:r>
              <a:rPr lang="en-US" altLang="ja-JP" dirty="0" smtClean="0"/>
              <a:t>Study Group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63588" y="3861048"/>
            <a:ext cx="7488832" cy="1752600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r>
              <a:rPr lang="en-US" altLang="ja-JP" dirty="0" smtClean="0"/>
              <a:t>Koichiro</a:t>
            </a:r>
            <a:r>
              <a:rPr lang="ja-JP" altLang="en-US" dirty="0" smtClean="0"/>
              <a:t> </a:t>
            </a:r>
            <a:r>
              <a:rPr lang="en-US" altLang="ja-JP" dirty="0" smtClean="0"/>
              <a:t>Yoshino</a:t>
            </a:r>
          </a:p>
          <a:p>
            <a:r>
              <a:rPr lang="en-US" altLang="ja-JP" dirty="0" smtClean="0"/>
              <a:t>Assistant</a:t>
            </a:r>
            <a:r>
              <a:rPr lang="ja-JP" altLang="en-US" dirty="0"/>
              <a:t> </a:t>
            </a:r>
            <a:r>
              <a:rPr lang="en-US" altLang="ja-JP" dirty="0" smtClean="0"/>
              <a:t>Professor,</a:t>
            </a:r>
            <a:r>
              <a:rPr lang="ja-JP" altLang="en-US" dirty="0"/>
              <a:t> </a:t>
            </a:r>
            <a:r>
              <a:rPr lang="en-US" altLang="ja-JP" dirty="0" smtClean="0"/>
              <a:t>Graduate School of Information Science, Nara</a:t>
            </a:r>
            <a:r>
              <a:rPr lang="ja-JP" altLang="en-US" dirty="0" smtClean="0"/>
              <a:t> </a:t>
            </a:r>
            <a:r>
              <a:rPr lang="en-US" altLang="ja-JP" dirty="0" smtClean="0"/>
              <a:t>Institute</a:t>
            </a:r>
            <a:r>
              <a:rPr lang="ja-JP" altLang="en-US" dirty="0"/>
              <a:t> </a:t>
            </a:r>
            <a:r>
              <a:rPr lang="en-US" altLang="ja-JP" dirty="0" smtClean="0"/>
              <a:t>of</a:t>
            </a:r>
            <a:r>
              <a:rPr lang="ja-JP" altLang="en-US" dirty="0"/>
              <a:t> </a:t>
            </a:r>
            <a:r>
              <a:rPr lang="en-US" altLang="ja-JP" dirty="0" smtClean="0"/>
              <a:t>Science</a:t>
            </a:r>
            <a:r>
              <a:rPr lang="ja-JP" altLang="en-US" dirty="0"/>
              <a:t> </a:t>
            </a:r>
            <a:r>
              <a:rPr lang="en-US" altLang="ja-JP" dirty="0" smtClean="0"/>
              <a:t>and</a:t>
            </a:r>
            <a:r>
              <a:rPr lang="ja-JP" altLang="en-US" dirty="0"/>
              <a:t> </a:t>
            </a:r>
            <a:r>
              <a:rPr lang="en-US" altLang="ja-JP" dirty="0" smtClean="0"/>
              <a:t>Technology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055344-006C-4954-9360-8123537D479C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07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プログラミング能力の確認</a:t>
            </a:r>
            <a:endParaRPr lang="en-US" altLang="ja-JP" dirty="0" smtClean="0"/>
          </a:p>
          <a:p>
            <a:r>
              <a:rPr kumimoji="1" lang="ja-JP" altLang="en-US" dirty="0" smtClean="0"/>
              <a:t>プログラミングの基礎</a:t>
            </a:r>
            <a:r>
              <a:rPr lang="ja-JP" altLang="en-US" dirty="0"/>
              <a:t>（</a:t>
            </a:r>
            <a:r>
              <a:rPr lang="en-US" altLang="ja-JP" dirty="0" smtClean="0"/>
              <a:t>0-3</a:t>
            </a:r>
            <a:r>
              <a:rPr lang="ja-JP" altLang="en-US" dirty="0" smtClean="0"/>
              <a:t>回、スキルに応じて）</a:t>
            </a:r>
            <a:endParaRPr kumimoji="1" lang="en-US" altLang="ja-JP" dirty="0" smtClean="0"/>
          </a:p>
          <a:p>
            <a:r>
              <a:rPr lang="ja-JP" altLang="en-US" dirty="0" smtClean="0"/>
              <a:t>文字、</a:t>
            </a:r>
            <a:r>
              <a:rPr lang="en-US" altLang="ja-JP" dirty="0" smtClean="0"/>
              <a:t>1-gram</a:t>
            </a:r>
            <a:r>
              <a:rPr lang="ja-JP" altLang="en-US" dirty="0" smtClean="0"/>
              <a:t>言語モデル（</a:t>
            </a:r>
            <a:r>
              <a:rPr lang="en-US" altLang="ja-JP" dirty="0"/>
              <a:t>1</a:t>
            </a:r>
            <a:r>
              <a:rPr lang="ja-JP" altLang="en-US" dirty="0" smtClean="0"/>
              <a:t>回）</a:t>
            </a:r>
            <a:endParaRPr lang="en-US" altLang="ja-JP" dirty="0" smtClean="0"/>
          </a:p>
          <a:p>
            <a:r>
              <a:rPr kumimoji="1" lang="en-US" altLang="ja-JP" dirty="0" smtClean="0"/>
              <a:t>N-gram</a:t>
            </a:r>
            <a:r>
              <a:rPr kumimoji="1" lang="ja-JP" altLang="en-US" dirty="0" smtClean="0"/>
              <a:t>言語モデル（</a:t>
            </a:r>
            <a:r>
              <a:rPr lang="en-US" altLang="ja-JP" dirty="0"/>
              <a:t>1</a:t>
            </a:r>
            <a:r>
              <a:rPr kumimoji="1" lang="ja-JP" altLang="en-US" dirty="0" smtClean="0"/>
              <a:t>回）</a:t>
            </a:r>
            <a:endParaRPr kumimoji="1" lang="en-US" altLang="ja-JP" dirty="0" smtClean="0"/>
          </a:p>
          <a:p>
            <a:r>
              <a:rPr lang="en-US" altLang="ja-JP" dirty="0" smtClean="0"/>
              <a:t>DP,</a:t>
            </a:r>
            <a:r>
              <a:rPr lang="ja-JP" altLang="en-US" dirty="0"/>
              <a:t> </a:t>
            </a:r>
            <a:r>
              <a:rPr lang="ja-JP" altLang="en-US" dirty="0" smtClean="0"/>
              <a:t>ビタビ（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回）</a:t>
            </a:r>
            <a:endParaRPr kumimoji="1" lang="en-US" altLang="ja-JP" dirty="0" smtClean="0"/>
          </a:p>
          <a:p>
            <a:r>
              <a:rPr lang="ja-JP" altLang="en-US" dirty="0" smtClean="0"/>
              <a:t>パーセプトロン（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回）</a:t>
            </a:r>
            <a:endParaRPr lang="en-US" altLang="ja-JP" dirty="0" smtClean="0"/>
          </a:p>
          <a:p>
            <a:r>
              <a:rPr kumimoji="1" lang="ja-JP" altLang="en-US" dirty="0" smtClean="0"/>
              <a:t>リカレントニューラルネット</a:t>
            </a:r>
            <a:r>
              <a:rPr lang="en-US" altLang="ja-JP" dirty="0" smtClean="0"/>
              <a:t>; RNN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回）</a:t>
            </a:r>
            <a:endParaRPr lang="en-US" altLang="ja-JP" dirty="0"/>
          </a:p>
          <a:p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D6C-5961-4A52-A555-802A6E393879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3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Select a programming language you use</a:t>
            </a:r>
          </a:p>
          <a:p>
            <a:pPr lvl="1"/>
            <a:r>
              <a:rPr kumimoji="1" lang="en-US" altLang="ja-JP" dirty="0" smtClean="0"/>
              <a:t>Scripting languages are recommended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If</a:t>
            </a:r>
            <a:r>
              <a:rPr lang="ja-JP" altLang="en-US" dirty="0"/>
              <a:t> </a:t>
            </a:r>
            <a:r>
              <a:rPr lang="en-US" altLang="ja-JP" dirty="0" smtClean="0"/>
              <a:t>you</a:t>
            </a:r>
            <a:r>
              <a:rPr lang="ja-JP" altLang="en-US" dirty="0"/>
              <a:t> </a:t>
            </a:r>
            <a:r>
              <a:rPr lang="en-US" altLang="ja-JP" dirty="0" smtClean="0"/>
              <a:t>use</a:t>
            </a:r>
            <a:r>
              <a:rPr lang="ja-JP" altLang="en-US" dirty="0"/>
              <a:t> </a:t>
            </a:r>
            <a:r>
              <a:rPr lang="en-US" altLang="ja-JP" dirty="0" smtClean="0"/>
              <a:t>python…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CC2B-97F9-43DE-8ECC-EEF9B487B01C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Step</a:t>
            </a:r>
            <a:r>
              <a:rPr lang="ja-JP" altLang="en-US" dirty="0"/>
              <a:t> 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27584" y="3501008"/>
            <a:ext cx="7488832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 smtClean="0"/>
              <a:t>ssh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ahclab</a:t>
            </a:r>
            <a:r>
              <a:rPr lang="en-US" altLang="ja-JP" dirty="0" smtClean="0"/>
              <a:t>**</a:t>
            </a:r>
          </a:p>
          <a:p>
            <a:r>
              <a:rPr kumimoji="1" lang="en-US" altLang="ja-JP" dirty="0" smtClean="0"/>
              <a:t>Password:</a:t>
            </a:r>
          </a:p>
          <a:p>
            <a:r>
              <a:rPr lang="en-US" altLang="ja-JP" dirty="0" smtClean="0"/>
              <a:t>python			python</a:t>
            </a:r>
            <a:r>
              <a:rPr lang="ja-JP" altLang="en-US" dirty="0" smtClean="0"/>
              <a:t>をインタラクティブに実行</a:t>
            </a:r>
            <a:endParaRPr lang="en-US" altLang="ja-JP" dirty="0" smtClean="0"/>
          </a:p>
          <a:p>
            <a:r>
              <a:rPr kumimoji="1" lang="en-US" altLang="ja-JP" dirty="0" smtClean="0"/>
              <a:t>python hoge.py		hoge.py</a:t>
            </a:r>
            <a:r>
              <a:rPr kumimoji="1" lang="ja-JP" altLang="en-US" dirty="0" smtClean="0"/>
              <a:t>に書かれた内容を実行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245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Write a script that prints the following output.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Time limit: 10min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7C54-26C7-436C-B74D-6C51C9A5DDE0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Step 1: QQ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27584" y="2492896"/>
            <a:ext cx="7488832" cy="2232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 smtClean="0"/>
              <a:t>1x1 = 1</a:t>
            </a:r>
          </a:p>
          <a:p>
            <a:r>
              <a:rPr lang="en-US" altLang="ja-JP" sz="2400" dirty="0" smtClean="0"/>
              <a:t>1x2 = 2</a:t>
            </a:r>
          </a:p>
          <a:p>
            <a:r>
              <a:rPr kumimoji="1" lang="en-US" altLang="ja-JP" sz="2400" dirty="0" smtClean="0"/>
              <a:t>…</a:t>
            </a:r>
          </a:p>
          <a:p>
            <a:r>
              <a:rPr lang="en-US" altLang="ja-JP" sz="2400" dirty="0" smtClean="0"/>
              <a:t>9x8 = 72</a:t>
            </a:r>
          </a:p>
          <a:p>
            <a:r>
              <a:rPr kumimoji="1" lang="en-US" altLang="ja-JP" sz="2400" dirty="0" smtClean="0"/>
              <a:t>9x9 = 81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53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Set two values for the first and the second integer 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E983-912A-40A4-8CAA-CDAC6C6BE89D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Step 1: </a:t>
            </a:r>
            <a:r>
              <a:rPr kumimoji="1" lang="en-US" altLang="ja-JP" dirty="0" smtClean="0"/>
              <a:t>QQ - Hint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27584" y="2492896"/>
            <a:ext cx="7488832" cy="2232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 smtClean="0"/>
              <a:t>1x1 = 1</a:t>
            </a:r>
          </a:p>
          <a:p>
            <a:r>
              <a:rPr lang="en-US" altLang="ja-JP" sz="2400" dirty="0" smtClean="0"/>
              <a:t>1x2 = 2</a:t>
            </a:r>
          </a:p>
          <a:p>
            <a:r>
              <a:rPr kumimoji="1" lang="en-US" altLang="ja-JP" sz="2400" dirty="0" smtClean="0"/>
              <a:t>…</a:t>
            </a:r>
          </a:p>
          <a:p>
            <a:r>
              <a:rPr lang="en-US" altLang="ja-JP" sz="2400" dirty="0" smtClean="0"/>
              <a:t>9x8 = 72</a:t>
            </a:r>
          </a:p>
          <a:p>
            <a:r>
              <a:rPr kumimoji="1" lang="en-US" altLang="ja-JP" sz="2400" dirty="0" smtClean="0"/>
              <a:t>9x9 = 81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899592" y="2619434"/>
            <a:ext cx="207640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1187624" y="2631420"/>
            <a:ext cx="207640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827584" y="502650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i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160903" y="5026503"/>
            <a:ext cx="24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j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BD2C8-EB46-4CE8-AA9F-3993835A416F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 1: QQ - Answer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9552" y="1988840"/>
            <a:ext cx="8064896" cy="2232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/>
              <a:t>for x in range(9):</a:t>
            </a:r>
          </a:p>
          <a:p>
            <a:r>
              <a:rPr lang="en-US" altLang="ja-JP" sz="2400" dirty="0"/>
              <a:t>    for y in range(9):</a:t>
            </a:r>
          </a:p>
          <a:p>
            <a:r>
              <a:rPr lang="en-US" altLang="ja-JP" sz="2400" dirty="0"/>
              <a:t>        print </a:t>
            </a:r>
            <a:r>
              <a:rPr lang="en-US" altLang="ja-JP" sz="2400" dirty="0" err="1"/>
              <a:t>str</a:t>
            </a:r>
            <a:r>
              <a:rPr lang="en-US" altLang="ja-JP" sz="2400" dirty="0"/>
              <a:t>(x+1)+"x"+</a:t>
            </a:r>
            <a:r>
              <a:rPr lang="en-US" altLang="ja-JP" sz="2400" dirty="0" err="1"/>
              <a:t>str</a:t>
            </a:r>
            <a:r>
              <a:rPr lang="en-US" altLang="ja-JP" sz="2400" dirty="0"/>
              <a:t>(y+1)+" = "+</a:t>
            </a:r>
            <a:r>
              <a:rPr lang="en-US" altLang="ja-JP" sz="2400" dirty="0" err="1"/>
              <a:t>str</a:t>
            </a:r>
            <a:r>
              <a:rPr lang="en-US" altLang="ja-JP" sz="2400" dirty="0"/>
              <a:t>((x+1)*(y+1))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32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Write a script that receives a positive integer and output the number of prime numbers from 1 to the input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Time limit: 20min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CD1B-244C-47D4-AD80-64209A308A01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 2: Prime Number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27584" y="2564904"/>
            <a:ext cx="7488832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dirty="0" smtClean="0"/>
              <a:t>10 </a:t>
            </a:r>
            <a:r>
              <a:rPr lang="en-US" altLang="ja-JP" sz="2400" dirty="0" smtClean="0">
                <a:sym typeface="Wingdings" panose="05000000000000000000" pitchFamily="2" charset="2"/>
              </a:rPr>
              <a:t> 4			(2, 3, 5, 7)</a:t>
            </a:r>
            <a:r>
              <a:rPr kumimoji="1" lang="en-US" altLang="ja-JP" sz="2400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ja-JP" sz="2400" dirty="0" smtClean="0">
                <a:sym typeface="Wingdings" panose="05000000000000000000" pitchFamily="2" charset="2"/>
              </a:rPr>
              <a:t>3  2				(2, 3)</a:t>
            </a:r>
          </a:p>
          <a:p>
            <a:r>
              <a:rPr kumimoji="1" lang="en-US" altLang="ja-JP" sz="2400" dirty="0" smtClean="0">
                <a:sym typeface="Wingdings" panose="05000000000000000000" pitchFamily="2" charset="2"/>
              </a:rPr>
              <a:t>11  5			(2, 3, 5, 7, 11)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9619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Use “surplus” to find any smaller prime number that can make the current number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Use array or list to store the know prime numbers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A2B5-87EA-4F2D-A23E-8C545BCC5375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 2: Prime Number - Hint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27584" y="2564904"/>
            <a:ext cx="7488832" cy="1728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 smtClean="0"/>
              <a:t>5 % 2 = 1 		not divisible</a:t>
            </a:r>
          </a:p>
          <a:p>
            <a:r>
              <a:rPr lang="en-US" altLang="ja-JP" sz="2400" dirty="0" smtClean="0"/>
              <a:t>5 % 3 = 2	</a:t>
            </a:r>
            <a:r>
              <a:rPr lang="en-US" altLang="ja-JP" sz="2400" dirty="0"/>
              <a:t>	</a:t>
            </a:r>
            <a:r>
              <a:rPr lang="en-US" altLang="ja-JP" sz="2400" dirty="0" smtClean="0"/>
              <a:t>not divisible</a:t>
            </a:r>
          </a:p>
          <a:p>
            <a:r>
              <a:rPr kumimoji="1" lang="en-US" altLang="ja-JP" sz="2400" dirty="0" smtClean="0"/>
              <a:t>6 % 2 = 0	</a:t>
            </a:r>
            <a:r>
              <a:rPr lang="en-US" altLang="ja-JP" sz="2400" dirty="0"/>
              <a:t>	</a:t>
            </a:r>
            <a:r>
              <a:rPr lang="en-US" altLang="ja-JP" sz="2400" dirty="0" smtClean="0"/>
              <a:t>divisible </a:t>
            </a:r>
            <a:r>
              <a:rPr lang="en-US" altLang="ja-JP" sz="2400" dirty="0" smtClean="0">
                <a:sym typeface="Wingdings" panose="05000000000000000000" pitchFamily="2" charset="2"/>
              </a:rPr>
              <a:t> not prime number</a:t>
            </a:r>
          </a:p>
          <a:p>
            <a:r>
              <a:rPr lang="en-US" altLang="ja-JP" sz="2400" dirty="0" smtClean="0">
                <a:sym typeface="Wingdings" panose="05000000000000000000" pitchFamily="2" charset="2"/>
              </a:rPr>
              <a:t>9 % 3 = 0		divisible  not prime number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1577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74E0-EA1C-47D2-81C6-D9C1CEAB874A}" type="datetime1">
              <a:rPr lang="ja-JP" altLang="en-US" smtClean="0"/>
              <a:t>2017/6/14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Step 2: Prime Number - Answer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39552" y="1340768"/>
            <a:ext cx="8064896" cy="4896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import sys</a:t>
            </a:r>
          </a:p>
          <a:p>
            <a:endParaRPr lang="en-US" altLang="ja-JP" dirty="0"/>
          </a:p>
          <a:p>
            <a:r>
              <a:rPr lang="en-US" altLang="ja-JP" dirty="0"/>
              <a:t>upper = </a:t>
            </a:r>
            <a:r>
              <a:rPr lang="en-US" altLang="ja-JP" dirty="0" err="1"/>
              <a:t>int</a:t>
            </a:r>
            <a:r>
              <a:rPr lang="en-US" altLang="ja-JP" dirty="0"/>
              <a:t>(</a:t>
            </a:r>
            <a:r>
              <a:rPr lang="en-US" altLang="ja-JP" dirty="0" err="1"/>
              <a:t>sys.argv</a:t>
            </a:r>
            <a:r>
              <a:rPr lang="en-US" altLang="ja-JP" dirty="0"/>
              <a:t>[1])</a:t>
            </a:r>
          </a:p>
          <a:p>
            <a:endParaRPr lang="en-US" altLang="ja-JP" dirty="0"/>
          </a:p>
          <a:p>
            <a:r>
              <a:rPr lang="en-US" altLang="ja-JP" dirty="0"/>
              <a:t>primes = []</a:t>
            </a:r>
          </a:p>
          <a:p>
            <a:endParaRPr lang="en-US" altLang="ja-JP" dirty="0"/>
          </a:p>
          <a:p>
            <a:r>
              <a:rPr lang="en-US" altLang="ja-JP" dirty="0"/>
              <a:t>for x in range(upper):</a:t>
            </a:r>
          </a:p>
          <a:p>
            <a:r>
              <a:rPr lang="en-US" altLang="ja-JP" dirty="0"/>
              <a:t>    number = x + 1</a:t>
            </a:r>
          </a:p>
          <a:p>
            <a:r>
              <a:rPr lang="en-US" altLang="ja-JP" dirty="0"/>
              <a:t>    flag = 0</a:t>
            </a:r>
          </a:p>
          <a:p>
            <a:r>
              <a:rPr lang="en-US" altLang="ja-JP" dirty="0"/>
              <a:t>    if number != 1:</a:t>
            </a:r>
          </a:p>
          <a:p>
            <a:r>
              <a:rPr lang="en-US" altLang="ja-JP" dirty="0"/>
              <a:t>        for prime in primes:</a:t>
            </a:r>
          </a:p>
          <a:p>
            <a:r>
              <a:rPr lang="en-US" altLang="ja-JP" dirty="0"/>
              <a:t>            if number % prime == 0:</a:t>
            </a:r>
          </a:p>
          <a:p>
            <a:r>
              <a:rPr lang="en-US" altLang="ja-JP" dirty="0"/>
              <a:t>                flag = 1</a:t>
            </a:r>
          </a:p>
          <a:p>
            <a:r>
              <a:rPr lang="en-US" altLang="ja-JP" dirty="0"/>
              <a:t>        if flag == 0:</a:t>
            </a:r>
          </a:p>
          <a:p>
            <a:r>
              <a:rPr lang="en-US" altLang="ja-JP" dirty="0"/>
              <a:t>            </a:t>
            </a:r>
            <a:r>
              <a:rPr lang="en-US" altLang="ja-JP" dirty="0" err="1"/>
              <a:t>primes.append</a:t>
            </a:r>
            <a:r>
              <a:rPr lang="en-US" altLang="ja-JP" dirty="0"/>
              <a:t>(number)</a:t>
            </a:r>
          </a:p>
          <a:p>
            <a:endParaRPr lang="en-US" altLang="ja-JP" dirty="0"/>
          </a:p>
          <a:p>
            <a:r>
              <a:rPr lang="en-US" altLang="ja-JP" dirty="0"/>
              <a:t>print </a:t>
            </a:r>
            <a:r>
              <a:rPr lang="en-US" altLang="ja-JP" dirty="0" err="1"/>
              <a:t>len</a:t>
            </a:r>
            <a:r>
              <a:rPr lang="en-US" altLang="ja-JP" dirty="0"/>
              <a:t>(primes)</a:t>
            </a:r>
          </a:p>
        </p:txBody>
      </p:sp>
    </p:spTree>
    <p:extLst>
      <p:ext uri="{BB962C8B-B14F-4D97-AF65-F5344CB8AC3E}">
        <p14:creationId xmlns:p14="http://schemas.microsoft.com/office/powerpoint/2010/main" val="28503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8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161136</TotalTime>
  <Words>368</Words>
  <Application>Microsoft Office PowerPoint</Application>
  <PresentationFormat>画面に合わせる (4:3)</PresentationFormat>
  <Paragraphs>120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メイリオ</vt:lpstr>
      <vt:lpstr>Arial</vt:lpstr>
      <vt:lpstr>Calibri</vt:lpstr>
      <vt:lpstr>Segoe UI</vt:lpstr>
      <vt:lpstr>Wingdings</vt:lpstr>
      <vt:lpstr>Office ​​テーマ</vt:lpstr>
      <vt:lpstr> Programming Study Group</vt:lpstr>
      <vt:lpstr>予定</vt:lpstr>
      <vt:lpstr>Step 0</vt:lpstr>
      <vt:lpstr>Step 1: QQ</vt:lpstr>
      <vt:lpstr>Step 1: QQ - Hint</vt:lpstr>
      <vt:lpstr>Step 1: QQ - Answer</vt:lpstr>
      <vt:lpstr>Step 2: Prime Number</vt:lpstr>
      <vt:lpstr>Step 2: Prime Number - Hint</vt:lpstr>
      <vt:lpstr>Step 2: Prime Number - 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yoshino</dc:creator>
  <cp:lastModifiedBy>Koichiro Yoshino</cp:lastModifiedBy>
  <cp:revision>1771</cp:revision>
  <cp:lastPrinted>2013-09-09T08:34:18Z</cp:lastPrinted>
  <dcterms:created xsi:type="dcterms:W3CDTF">2011-10-17T07:07:56Z</dcterms:created>
  <dcterms:modified xsi:type="dcterms:W3CDTF">2017-06-14T09:48:54Z</dcterms:modified>
</cp:coreProperties>
</file>