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480" r:id="rId5"/>
    <p:sldId id="482" r:id="rId6"/>
    <p:sldId id="481" r:id="rId7"/>
    <p:sldId id="483" r:id="rId8"/>
    <p:sldId id="486" r:id="rId9"/>
    <p:sldId id="487" r:id="rId10"/>
    <p:sldId id="490" r:id="rId11"/>
    <p:sldId id="493" r:id="rId12"/>
    <p:sldId id="488" r:id="rId13"/>
    <p:sldId id="489" r:id="rId14"/>
    <p:sldId id="495" r:id="rId15"/>
    <p:sldId id="494" r:id="rId16"/>
    <p:sldId id="49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p:restoredTop sz="87483"/>
  </p:normalViewPr>
  <p:slideViewPr>
    <p:cSldViewPr snapToGrid="0" snapToObjects="1">
      <p:cViewPr varScale="1">
        <p:scale>
          <a:sx n="148" d="100"/>
          <a:sy n="148" d="100"/>
        </p:scale>
        <p:origin x="888" y="184"/>
      </p:cViewPr>
      <p:guideLst>
        <p:guide orient="horz" pos="1620"/>
        <p:guide pos="2880"/>
      </p:guideLst>
    </p:cSldViewPr>
  </p:slideViewPr>
  <p:notesTextViewPr>
    <p:cViewPr>
      <p:scale>
        <a:sx n="155" d="100"/>
        <a:sy n="155" d="100"/>
      </p:scale>
      <p:origin x="0" y="0"/>
    </p:cViewPr>
  </p:notesTextViewPr>
  <p:sorterViewPr>
    <p:cViewPr>
      <p:scale>
        <a:sx n="164" d="100"/>
        <a:sy n="164" d="100"/>
      </p:scale>
      <p:origin x="0" y="0"/>
    </p:cViewPr>
  </p:sorterViewPr>
  <p:notesViewPr>
    <p:cSldViewPr snapToGrid="0" snapToObjects="1">
      <p:cViewPr varScale="1">
        <p:scale>
          <a:sx n="161" d="100"/>
          <a:sy n="161" d="100"/>
        </p:scale>
        <p:origin x="5296"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8/31/20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Straight from Alicia’s TRUCK model</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6</a:t>
            </a:fld>
            <a:endParaRPr lang="en-US"/>
          </a:p>
        </p:txBody>
      </p:sp>
    </p:spTree>
    <p:extLst>
      <p:ext uri="{BB962C8B-B14F-4D97-AF65-F5344CB8AC3E}">
        <p14:creationId xmlns:p14="http://schemas.microsoft.com/office/powerpoint/2010/main" val="2943728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D0B5D6-19C6-C240-8A4A-D91733D8371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793503" y="249408"/>
            <a:ext cx="6052183" cy="2904103"/>
          </a:xfrm>
          <a:prstGeom prst="rect">
            <a:avLst/>
          </a:prstGeom>
          <a:ln>
            <a:solidFill>
              <a:schemeClr val="tx1">
                <a:lumMod val="20000"/>
                <a:lumOff val="80000"/>
              </a:schemeClr>
            </a:solidFill>
          </a:ln>
        </p:spPr>
      </p:pic>
      <p:sp>
        <p:nvSpPr>
          <p:cNvPr id="9" name="TextBox 8">
            <a:extLst>
              <a:ext uri="{FF2B5EF4-FFF2-40B4-BE49-F238E27FC236}">
                <a16:creationId xmlns:a16="http://schemas.microsoft.com/office/drawing/2014/main" id="{6A94802A-09A8-9E4E-AB4D-1EBB9F228F21}"/>
              </a:ext>
            </a:extLst>
          </p:cNvPr>
          <p:cNvSpPr txBox="1"/>
          <p:nvPr userDrawn="1"/>
        </p:nvSpPr>
        <p:spPr>
          <a:xfrm>
            <a:off x="240329" y="140544"/>
            <a:ext cx="2507077" cy="2970044"/>
          </a:xfrm>
          <a:prstGeom prst="rect">
            <a:avLst/>
          </a:prstGeom>
          <a:noFill/>
        </p:spPr>
        <p:txBody>
          <a:bodyPr wrap="square" rtlCol="0">
            <a:spAutoFit/>
          </a:bodyPr>
          <a:lstStyle/>
          <a:p>
            <a:pPr algn="l"/>
            <a:r>
              <a:rPr lang="en-US" sz="1700" b="1" i="1" dirty="0">
                <a:solidFill>
                  <a:srgbClr val="FF0000"/>
                </a:solidFill>
              </a:rPr>
              <a:t>PC Users:</a:t>
            </a:r>
          </a:p>
          <a:p>
            <a:pPr algn="l"/>
            <a:r>
              <a:rPr lang="en-US" sz="1700" i="1" dirty="0">
                <a:solidFill>
                  <a:srgbClr val="FF0000"/>
                </a:solidFill>
              </a:rPr>
              <a:t>Microsoft PowerPoint for Windows has default settings that continually compress images. To avoid loss</a:t>
            </a:r>
            <a:r>
              <a:rPr lang="en-US" sz="1700" i="1" baseline="0" dirty="0">
                <a:solidFill>
                  <a:srgbClr val="FF0000"/>
                </a:solidFill>
              </a:rPr>
              <a:t> of quality </a:t>
            </a:r>
            <a:r>
              <a:rPr lang="en-US" sz="1700" i="1" dirty="0">
                <a:solidFill>
                  <a:srgbClr val="FF0000"/>
                </a:solidFill>
              </a:rPr>
              <a:t>for photos and graphics within this presentation file,</a:t>
            </a:r>
            <a:r>
              <a:rPr lang="en-US" sz="1700" i="1" baseline="0" dirty="0">
                <a:solidFill>
                  <a:srgbClr val="FF0000"/>
                </a:solidFill>
              </a:rPr>
              <a:t> </a:t>
            </a:r>
            <a:r>
              <a:rPr lang="en-US" sz="1700" i="1" dirty="0">
                <a:solidFill>
                  <a:srgbClr val="FF0000"/>
                </a:solidFill>
              </a:rPr>
              <a:t>please follow these</a:t>
            </a:r>
            <a:r>
              <a:rPr lang="en-US" sz="1700" i="1" baseline="0" dirty="0">
                <a:solidFill>
                  <a:srgbClr val="FF0000"/>
                </a:solidFill>
              </a:rPr>
              <a:t> instructions </a:t>
            </a:r>
            <a:r>
              <a:rPr lang="en-US" sz="1700" i="1" dirty="0">
                <a:solidFill>
                  <a:srgbClr val="FF0000"/>
                </a:solidFill>
              </a:rPr>
              <a:t>to change your software settings.</a:t>
            </a:r>
            <a:endParaRPr lang="en-US" sz="1700" dirty="0"/>
          </a:p>
        </p:txBody>
      </p:sp>
      <p:sp>
        <p:nvSpPr>
          <p:cNvPr id="10" name="Rectangle 9">
            <a:extLst>
              <a:ext uri="{FF2B5EF4-FFF2-40B4-BE49-F238E27FC236}">
                <a16:creationId xmlns:a16="http://schemas.microsoft.com/office/drawing/2014/main" id="{CBA3EC89-8FD7-AD49-87E0-02D7F2DF5F59}"/>
              </a:ext>
            </a:extLst>
          </p:cNvPr>
          <p:cNvSpPr/>
          <p:nvPr userDrawn="1"/>
        </p:nvSpPr>
        <p:spPr>
          <a:xfrm>
            <a:off x="0" y="3339831"/>
            <a:ext cx="9144000" cy="123217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B1BB405-73FA-544A-9D06-35DD6B110F85}"/>
              </a:ext>
            </a:extLst>
          </p:cNvPr>
          <p:cNvSpPr txBox="1"/>
          <p:nvPr userDrawn="1"/>
        </p:nvSpPr>
        <p:spPr>
          <a:xfrm>
            <a:off x="1509306" y="3410717"/>
            <a:ext cx="6958187" cy="1107996"/>
          </a:xfrm>
          <a:prstGeom prst="rect">
            <a:avLst/>
          </a:prstGeom>
          <a:noFill/>
        </p:spPr>
        <p:txBody>
          <a:bodyPr wrap="square" rtlCol="0">
            <a:spAutoFit/>
          </a:bodyPr>
          <a:lstStyle/>
          <a:p>
            <a:pPr algn="l"/>
            <a:r>
              <a:rPr lang="en-US" sz="1600" b="1" i="0" u="none" strike="noStrike" kern="1200" dirty="0">
                <a:solidFill>
                  <a:schemeClr val="bg1"/>
                </a:solidFill>
                <a:effectLst/>
                <a:latin typeface="+mn-lt"/>
                <a:ea typeface="+mn-ea"/>
                <a:cs typeface="+mn-cs"/>
              </a:rPr>
              <a:t>Note: </a:t>
            </a:r>
            <a:r>
              <a:rPr lang="en-US" sz="1600" b="0" i="0" u="none" strike="noStrike" kern="1200" dirty="0">
                <a:solidFill>
                  <a:schemeClr val="bg1"/>
                </a:solidFill>
                <a:effectLst/>
                <a:latin typeface="+mn-lt"/>
                <a:ea typeface="+mn-ea"/>
                <a:cs typeface="+mn-cs"/>
              </a:rPr>
              <a:t>To view and access all available template examples and change the title slide background image, click on </a:t>
            </a:r>
            <a:r>
              <a:rPr lang="en-US" sz="1600" b="0" i="1" u="none" strike="noStrike" kern="1200" dirty="0">
                <a:solidFill>
                  <a:schemeClr val="bg1"/>
                </a:solidFill>
                <a:effectLst/>
                <a:latin typeface="+mn-lt"/>
                <a:ea typeface="+mn-ea"/>
                <a:cs typeface="+mn-cs"/>
              </a:rPr>
              <a:t>View &gt; Slide Master</a:t>
            </a:r>
            <a:r>
              <a:rPr lang="en-US" sz="1600" b="0" i="0" u="none" strike="noStrike" kern="1200" dirty="0">
                <a:solidFill>
                  <a:schemeClr val="bg1"/>
                </a:solidFill>
                <a:effectLst/>
                <a:latin typeface="+mn-lt"/>
                <a:ea typeface="+mn-ea"/>
                <a:cs typeface="+mn-cs"/>
              </a:rPr>
              <a:t>. Be sure to close out of the Master slide view when working on slide content by clicking on </a:t>
            </a:r>
            <a:r>
              <a:rPr lang="en-US" sz="1600" b="0" i="1" u="none" strike="noStrike" kern="1200" dirty="0">
                <a:solidFill>
                  <a:schemeClr val="bg1"/>
                </a:solidFill>
                <a:effectLst/>
                <a:latin typeface="+mn-lt"/>
                <a:ea typeface="+mn-ea"/>
                <a:cs typeface="+mn-cs"/>
              </a:rPr>
              <a:t>View &gt; Normal</a:t>
            </a:r>
            <a:r>
              <a:rPr lang="en-US" sz="1600" b="0" i="0" u="none" strike="noStrike" kern="1200" dirty="0">
                <a:solidFill>
                  <a:schemeClr val="bg1"/>
                </a:solidFill>
                <a:effectLst/>
                <a:latin typeface="+mn-lt"/>
                <a:ea typeface="+mn-ea"/>
                <a:cs typeface="+mn-cs"/>
              </a:rPr>
              <a:t>. Full frame photo size is </a:t>
            </a:r>
            <a:r>
              <a:rPr lang="en-US" sz="1800" b="0" i="0" u="none" strike="noStrike" kern="1200" dirty="0">
                <a:solidFill>
                  <a:schemeClr val="bg1"/>
                </a:solidFill>
                <a:effectLst/>
                <a:latin typeface="+mn-lt"/>
                <a:ea typeface="+mn-ea"/>
                <a:cs typeface="+mn-cs"/>
              </a:rPr>
              <a:t>10” x 5.63”</a:t>
            </a:r>
            <a:r>
              <a:rPr lang="en-US" sz="1600" b="0" i="0" u="none" strike="noStrike" kern="1200" dirty="0">
                <a:solidFill>
                  <a:schemeClr val="bg1"/>
                </a:solidFill>
                <a:effectLst/>
                <a:latin typeface="+mn-lt"/>
                <a:ea typeface="+mn-ea"/>
                <a:cs typeface="+mn-cs"/>
              </a:rPr>
              <a:t>or </a:t>
            </a:r>
            <a:r>
              <a:rPr lang="en-US" sz="1800" b="0" i="0" u="none" strike="noStrike" kern="1200" dirty="0">
                <a:solidFill>
                  <a:schemeClr val="bg1"/>
                </a:solidFill>
                <a:effectLst/>
                <a:latin typeface="+mn-lt"/>
                <a:ea typeface="+mn-ea"/>
                <a:cs typeface="+mn-cs"/>
              </a:rPr>
              <a:t>1500 pixels x 844 pixels </a:t>
            </a:r>
            <a:r>
              <a:rPr lang="en-US" sz="1600" b="0" i="0" u="none" strike="noStrike" kern="1200" dirty="0">
                <a:solidFill>
                  <a:schemeClr val="bg1"/>
                </a:solidFill>
                <a:effectLst/>
                <a:latin typeface="+mn-lt"/>
                <a:ea typeface="+mn-ea"/>
                <a:cs typeface="+mn-cs"/>
              </a:rPr>
              <a:t>@ 150 DPI.</a:t>
            </a:r>
            <a:endParaRPr lang="en-US" sz="1600" i="0" dirty="0">
              <a:solidFill>
                <a:schemeClr val="bg1"/>
              </a:solidFill>
            </a:endParaRPr>
          </a:p>
        </p:txBody>
      </p:sp>
      <p:sp>
        <p:nvSpPr>
          <p:cNvPr id="12" name="Oval 11">
            <a:extLst>
              <a:ext uri="{FF2B5EF4-FFF2-40B4-BE49-F238E27FC236}">
                <a16:creationId xmlns:a16="http://schemas.microsoft.com/office/drawing/2014/main" id="{3056F585-18BE-674F-A94A-18D71683402A}"/>
              </a:ext>
            </a:extLst>
          </p:cNvPr>
          <p:cNvSpPr/>
          <p:nvPr userDrawn="1"/>
        </p:nvSpPr>
        <p:spPr>
          <a:xfrm>
            <a:off x="391886" y="3535136"/>
            <a:ext cx="840921" cy="840921"/>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3AEB9E5-6B41-3742-B632-83E2CC8D1741}"/>
              </a:ext>
            </a:extLst>
          </p:cNvPr>
          <p:cNvSpPr txBox="1"/>
          <p:nvPr userDrawn="1"/>
        </p:nvSpPr>
        <p:spPr>
          <a:xfrm>
            <a:off x="495980" y="3302040"/>
            <a:ext cx="600076" cy="1323439"/>
          </a:xfrm>
          <a:prstGeom prst="rect">
            <a:avLst/>
          </a:prstGeom>
          <a:noFill/>
        </p:spPr>
        <p:txBody>
          <a:bodyPr wrap="square" rtlCol="0">
            <a:spAutoFit/>
          </a:bodyPr>
          <a:lstStyle/>
          <a:p>
            <a:pPr algn="ctr"/>
            <a:r>
              <a:rPr lang="en-US" sz="8000" b="1" dirty="0"/>
              <a:t>!</a:t>
            </a:r>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imple Slide - Text 2">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1" y="395095"/>
            <a:ext cx="4114800" cy="2176655"/>
          </a:xfrm>
        </p:spPr>
        <p:txBody>
          <a:bodyPr>
            <a:normAutofit/>
          </a:bodyPr>
          <a:lstStyle>
            <a:lvl1pPr marL="0" indent="0">
              <a:buNone/>
              <a:defRPr sz="2000" b="0"/>
            </a:lvl1pPr>
            <a:lvl2pPr marL="457200" indent="0">
              <a:buNone/>
              <a:defRPr/>
            </a:lvl2pPr>
          </a:lstStyle>
          <a:p>
            <a:pPr lvl="0"/>
            <a:r>
              <a:rPr lang="en-US" dirty="0"/>
              <a:t>Summary or description text about the slide, images, charts, data go here.</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457200" y="2795954"/>
            <a:ext cx="2651760" cy="1950672"/>
          </a:xfrm>
          <a:solidFill>
            <a:schemeClr val="bg1">
              <a:lumMod val="85000"/>
            </a:schemeClr>
          </a:solidFill>
        </p:spPr>
        <p:txBody>
          <a:bodyPr>
            <a:normAutofit/>
          </a:bodyPr>
          <a:lstStyle>
            <a:lvl1pPr marL="0" indent="0">
              <a:buNone/>
              <a:defRPr sz="1600"/>
            </a:lvl1pPr>
          </a:lstStyle>
          <a:p>
            <a:r>
              <a:rPr lang="en-US" dirty="0"/>
              <a:t>Insert image here</a:t>
            </a:r>
          </a:p>
        </p:txBody>
      </p:sp>
      <p:sp>
        <p:nvSpPr>
          <p:cNvPr id="6" name="Picture Placeholder 4">
            <a:extLst>
              <a:ext uri="{FF2B5EF4-FFF2-40B4-BE49-F238E27FC236}">
                <a16:creationId xmlns:a16="http://schemas.microsoft.com/office/drawing/2014/main" id="{4F619479-75AC-A745-A352-0D743D62E3EA}"/>
              </a:ext>
            </a:extLst>
          </p:cNvPr>
          <p:cNvSpPr>
            <a:spLocks noGrp="1"/>
          </p:cNvSpPr>
          <p:nvPr>
            <p:ph type="pic" sz="quarter" idx="12" hasCustomPrompt="1"/>
          </p:nvPr>
        </p:nvSpPr>
        <p:spPr>
          <a:xfrm>
            <a:off x="3246120" y="2795954"/>
            <a:ext cx="2651760" cy="1950672"/>
          </a:xfrm>
          <a:solidFill>
            <a:schemeClr val="bg1">
              <a:lumMod val="85000"/>
            </a:schemeClr>
          </a:solidFill>
        </p:spPr>
        <p:txBody>
          <a:bodyPr>
            <a:normAutofit/>
          </a:bodyPr>
          <a:lstStyle>
            <a:lvl1pPr marL="0" indent="0">
              <a:buNone/>
              <a:defRPr sz="1600"/>
            </a:lvl1pPr>
          </a:lstStyle>
          <a:p>
            <a:r>
              <a:rPr lang="en-US" dirty="0"/>
              <a:t>Insert image here</a:t>
            </a:r>
          </a:p>
        </p:txBody>
      </p:sp>
      <p:sp>
        <p:nvSpPr>
          <p:cNvPr id="7" name="Picture Placeholder 4">
            <a:extLst>
              <a:ext uri="{FF2B5EF4-FFF2-40B4-BE49-F238E27FC236}">
                <a16:creationId xmlns:a16="http://schemas.microsoft.com/office/drawing/2014/main" id="{FEC72F80-AAAF-2747-9B70-3072CB21FAAD}"/>
              </a:ext>
            </a:extLst>
          </p:cNvPr>
          <p:cNvSpPr>
            <a:spLocks noGrp="1"/>
          </p:cNvSpPr>
          <p:nvPr>
            <p:ph type="pic" sz="quarter" idx="13" hasCustomPrompt="1"/>
          </p:nvPr>
        </p:nvSpPr>
        <p:spPr>
          <a:xfrm>
            <a:off x="6035040" y="2795954"/>
            <a:ext cx="2651760" cy="1950672"/>
          </a:xfrm>
          <a:solidFill>
            <a:schemeClr val="bg1">
              <a:lumMod val="85000"/>
            </a:schemeClr>
          </a:solidFill>
        </p:spPr>
        <p:txBody>
          <a:bodyPr>
            <a:normAutofit/>
          </a:bodyPr>
          <a:lstStyle>
            <a:lvl1pPr marL="0" indent="0">
              <a:buNone/>
              <a:defRPr sz="1600"/>
            </a:lvl1pPr>
          </a:lstStyle>
          <a:p>
            <a:r>
              <a:rPr lang="en-US" dirty="0"/>
              <a:t>Insert image here</a:t>
            </a:r>
          </a:p>
        </p:txBody>
      </p:sp>
      <p:sp>
        <p:nvSpPr>
          <p:cNvPr id="8" name="Chart Placeholder 6">
            <a:extLst>
              <a:ext uri="{FF2B5EF4-FFF2-40B4-BE49-F238E27FC236}">
                <a16:creationId xmlns:a16="http://schemas.microsoft.com/office/drawing/2014/main" id="{EEADAD7D-0DCA-B946-BD57-8AFA7A8BDDF7}"/>
              </a:ext>
            </a:extLst>
          </p:cNvPr>
          <p:cNvSpPr>
            <a:spLocks noGrp="1"/>
          </p:cNvSpPr>
          <p:nvPr>
            <p:ph type="chart" sz="quarter" idx="14" hasCustomPrompt="1"/>
          </p:nvPr>
        </p:nvSpPr>
        <p:spPr>
          <a:xfrm>
            <a:off x="4765432" y="395095"/>
            <a:ext cx="3921368" cy="2176655"/>
          </a:xfrm>
          <a:prstGeom prst="rect">
            <a:avLst/>
          </a:prstGeom>
          <a:solidFill>
            <a:schemeClr val="bg1">
              <a:lumMod val="95000"/>
            </a:schemeClr>
          </a:solidFill>
        </p:spPr>
        <p:txBody>
          <a:bodyPr vert="horz"/>
          <a:lstStyle>
            <a:lvl1pPr marL="0" indent="0">
              <a:buNone/>
              <a:defRPr sz="1200"/>
            </a:lvl1pPr>
          </a:lstStyle>
          <a:p>
            <a:r>
              <a:rPr lang="en-US"/>
              <a:t>Insert Chart</a:t>
            </a:r>
          </a:p>
        </p:txBody>
      </p:sp>
    </p:spTree>
    <p:extLst>
      <p:ext uri="{BB962C8B-B14F-4D97-AF65-F5344CB8AC3E}">
        <p14:creationId xmlns:p14="http://schemas.microsoft.com/office/powerpoint/2010/main" val="304545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49885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dirty="0"/>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1" y="0"/>
            <a:ext cx="1499616"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749807" y="0"/>
            <a:ext cx="839419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1" y="0"/>
            <a:ext cx="749808"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1503019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1499614" y="0"/>
            <a:ext cx="7644385"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2137037"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
        <p:nvSpPr>
          <p:cNvPr id="12" name="Rectangle 11">
            <a:extLst>
              <a:ext uri="{FF2B5EF4-FFF2-40B4-BE49-F238E27FC236}">
                <a16:creationId xmlns:a16="http://schemas.microsoft.com/office/drawing/2014/main" id="{88E2A80C-EB6E-8C4C-AB43-79FC52672C2F}"/>
              </a:ext>
            </a:extLst>
          </p:cNvPr>
          <p:cNvSpPr/>
          <p:nvPr userDrawn="1"/>
        </p:nvSpPr>
        <p:spPr>
          <a:xfrm>
            <a:off x="-1" y="0"/>
            <a:ext cx="1499616"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7">
            <a:extLst>
              <a:ext uri="{FF2B5EF4-FFF2-40B4-BE49-F238E27FC236}">
                <a16:creationId xmlns:a16="http://schemas.microsoft.com/office/drawing/2014/main" id="{7B2998EE-741E-8640-80ED-7C22B48449F9}"/>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Tree>
    <p:extLst>
      <p:ext uri="{BB962C8B-B14F-4D97-AF65-F5344CB8AC3E}">
        <p14:creationId xmlns:p14="http://schemas.microsoft.com/office/powerpoint/2010/main" val="693940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749807" y="0"/>
            <a:ext cx="8394193"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1387230"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
        <p:nvSpPr>
          <p:cNvPr id="8" name="Rectangle 7">
            <a:extLst>
              <a:ext uri="{FF2B5EF4-FFF2-40B4-BE49-F238E27FC236}">
                <a16:creationId xmlns:a16="http://schemas.microsoft.com/office/drawing/2014/main" id="{C6FB4065-B034-894F-B2AD-10DA51A4FF51}"/>
              </a:ext>
            </a:extLst>
          </p:cNvPr>
          <p:cNvSpPr/>
          <p:nvPr userDrawn="1"/>
        </p:nvSpPr>
        <p:spPr>
          <a:xfrm>
            <a:off x="-1" y="0"/>
            <a:ext cx="749808"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4152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2137037"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
        <p:nvSpPr>
          <p:cNvPr id="12" name="Rectangle 11">
            <a:extLst>
              <a:ext uri="{FF2B5EF4-FFF2-40B4-BE49-F238E27FC236}">
                <a16:creationId xmlns:a16="http://schemas.microsoft.com/office/drawing/2014/main" id="{88E2A80C-EB6E-8C4C-AB43-79FC52672C2F}"/>
              </a:ext>
            </a:extLst>
          </p:cNvPr>
          <p:cNvSpPr/>
          <p:nvPr userDrawn="1"/>
        </p:nvSpPr>
        <p:spPr>
          <a:xfrm>
            <a:off x="-1" y="0"/>
            <a:ext cx="1499616"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7">
            <a:extLst>
              <a:ext uri="{FF2B5EF4-FFF2-40B4-BE49-F238E27FC236}">
                <a16:creationId xmlns:a16="http://schemas.microsoft.com/office/drawing/2014/main" id="{7B2998EE-741E-8640-80ED-7C22B48449F9}"/>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Tree>
    <p:extLst>
      <p:ext uri="{BB962C8B-B14F-4D97-AF65-F5344CB8AC3E}">
        <p14:creationId xmlns:p14="http://schemas.microsoft.com/office/powerpoint/2010/main" val="355488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9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1371600"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
        <p:nvSpPr>
          <p:cNvPr id="7" name="Rectangle 6">
            <a:extLst>
              <a:ext uri="{FF2B5EF4-FFF2-40B4-BE49-F238E27FC236}">
                <a16:creationId xmlns:a16="http://schemas.microsoft.com/office/drawing/2014/main" id="{CAF46C4D-EA55-834D-A1ED-486FAB3B53C7}"/>
              </a:ext>
            </a:extLst>
          </p:cNvPr>
          <p:cNvSpPr/>
          <p:nvPr userDrawn="1"/>
        </p:nvSpPr>
        <p:spPr>
          <a:xfrm>
            <a:off x="-1" y="0"/>
            <a:ext cx="749808"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4488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615" y="0"/>
            <a:ext cx="7644385"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1499615" y="2571750"/>
            <a:ext cx="7644385"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Rectangle 10">
            <a:extLst>
              <a:ext uri="{FF2B5EF4-FFF2-40B4-BE49-F238E27FC236}">
                <a16:creationId xmlns:a16="http://schemas.microsoft.com/office/drawing/2014/main" id="{4ABA21AF-1C86-484E-8C81-8214908BC04B}"/>
              </a:ext>
            </a:extLst>
          </p:cNvPr>
          <p:cNvSpPr/>
          <p:nvPr userDrawn="1"/>
        </p:nvSpPr>
        <p:spPr>
          <a:xfrm>
            <a:off x="-1" y="0"/>
            <a:ext cx="1499616"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7">
            <a:extLst>
              <a:ext uri="{FF2B5EF4-FFF2-40B4-BE49-F238E27FC236}">
                <a16:creationId xmlns:a16="http://schemas.microsoft.com/office/drawing/2014/main" id="{F6D85388-BAE4-4F43-AA76-E25591032497}"/>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Tree>
    <p:extLst>
      <p:ext uri="{BB962C8B-B14F-4D97-AF65-F5344CB8AC3E}">
        <p14:creationId xmlns:p14="http://schemas.microsoft.com/office/powerpoint/2010/main" val="36206487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749807" y="0"/>
            <a:ext cx="8394193"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749807" y="2571750"/>
            <a:ext cx="8394193"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8" name="Rectangle 7">
            <a:extLst>
              <a:ext uri="{FF2B5EF4-FFF2-40B4-BE49-F238E27FC236}">
                <a16:creationId xmlns:a16="http://schemas.microsoft.com/office/drawing/2014/main" id="{199804E5-74BF-BD47-85E5-EA49688872F8}"/>
              </a:ext>
            </a:extLst>
          </p:cNvPr>
          <p:cNvSpPr/>
          <p:nvPr userDrawn="1"/>
        </p:nvSpPr>
        <p:spPr>
          <a:xfrm>
            <a:off x="-1" y="0"/>
            <a:ext cx="749808"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1711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1499614" y="2571750"/>
            <a:ext cx="7644385"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192188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
        <p:nvSpPr>
          <p:cNvPr id="12" name="Rectangle 11">
            <a:extLst>
              <a:ext uri="{FF2B5EF4-FFF2-40B4-BE49-F238E27FC236}">
                <a16:creationId xmlns:a16="http://schemas.microsoft.com/office/drawing/2014/main" id="{8FAAD8C3-A811-7F49-ABE6-460F673A0377}"/>
              </a:ext>
            </a:extLst>
          </p:cNvPr>
          <p:cNvSpPr/>
          <p:nvPr userDrawn="1"/>
        </p:nvSpPr>
        <p:spPr>
          <a:xfrm>
            <a:off x="-1" y="0"/>
            <a:ext cx="1499616"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7">
            <a:extLst>
              <a:ext uri="{FF2B5EF4-FFF2-40B4-BE49-F238E27FC236}">
                <a16:creationId xmlns:a16="http://schemas.microsoft.com/office/drawing/2014/main" id="{0B0CD720-AECF-2546-AD56-838BD33350C3}"/>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Tree>
    <p:extLst>
      <p:ext uri="{BB962C8B-B14F-4D97-AF65-F5344CB8AC3E}">
        <p14:creationId xmlns:p14="http://schemas.microsoft.com/office/powerpoint/2010/main" val="42009420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749807" y="2571750"/>
            <a:ext cx="8394193"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1172077"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
        <p:nvSpPr>
          <p:cNvPr id="8" name="Rectangle 7">
            <a:extLst>
              <a:ext uri="{FF2B5EF4-FFF2-40B4-BE49-F238E27FC236}">
                <a16:creationId xmlns:a16="http://schemas.microsoft.com/office/drawing/2014/main" id="{D9F44E30-1CE7-304C-AF61-09BD499EEA25}"/>
              </a:ext>
            </a:extLst>
          </p:cNvPr>
          <p:cNvSpPr/>
          <p:nvPr userDrawn="1"/>
        </p:nvSpPr>
        <p:spPr>
          <a:xfrm>
            <a:off x="-1" y="0"/>
            <a:ext cx="749808"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9074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a:solidFill>
            <a:schemeClr val="bg1">
              <a:lumMod val="85000"/>
            </a:schemeClr>
          </a:solidFill>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a:solidFill>
            <a:schemeClr val="bg1">
              <a:lumMod val="85000"/>
            </a:schemeClr>
          </a:solidFill>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a:solidFill>
            <a:schemeClr val="bg1">
              <a:lumMod val="85000"/>
            </a:schemeClr>
          </a:solidFill>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 Blue Background">
    <p:spTree>
      <p:nvGrpSpPr>
        <p:cNvPr id="1" name=""/>
        <p:cNvGrpSpPr/>
        <p:nvPr/>
      </p:nvGrpSpPr>
      <p:grpSpPr>
        <a:xfrm>
          <a:off x="0" y="0"/>
          <a:ext cx="0" cy="0"/>
          <a:chOff x="0" y="0"/>
          <a:chExt cx="0" cy="0"/>
        </a:xfrm>
      </p:grpSpPr>
      <p:pic>
        <p:nvPicPr>
          <p:cNvPr id="6" name="Picture 5" descr="iStock-505476426_FlareFree.jpg">
            <a:extLst>
              <a:ext uri="{FF2B5EF4-FFF2-40B4-BE49-F238E27FC236}">
                <a16:creationId xmlns:a16="http://schemas.microsoft.com/office/drawing/2014/main" id="{312AD4B6-5589-B742-BDDC-8DE22CCB22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29116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dirty="0"/>
              <a:t>Simple Slide + Image</a:t>
            </a:r>
          </a:p>
        </p:txBody>
      </p:sp>
      <p:sp>
        <p:nvSpPr>
          <p:cNvPr id="9" name="Text Placeholder 8"/>
          <p:cNvSpPr>
            <a:spLocks noGrp="1"/>
          </p:cNvSpPr>
          <p:nvPr>
            <p:ph type="body" sz="quarter" idx="10" hasCustomPrompt="1"/>
          </p:nvPr>
        </p:nvSpPr>
        <p:spPr>
          <a:xfrm>
            <a:off x="457200" y="1124857"/>
            <a:ext cx="5143499" cy="3621769"/>
          </a:xfrm>
        </p:spPr>
        <p:txBody>
          <a:bodyPr/>
          <a:lstStyle>
            <a:lvl1pPr marL="0" indent="0">
              <a:buNone/>
              <a:defRPr b="1"/>
            </a:lvl1pPr>
            <a:lvl2pPr>
              <a:defRPr sz="2000"/>
            </a:lvl2pPr>
          </a:lstStyle>
          <a:p>
            <a:pPr lvl="0"/>
            <a:r>
              <a:rPr lang="en-US" dirty="0"/>
              <a:t>Header text</a:t>
            </a:r>
          </a:p>
          <a:p>
            <a:pPr lvl="1"/>
            <a:r>
              <a:rPr lang="en-US" dirty="0"/>
              <a:t>Bullet point 1</a:t>
            </a:r>
          </a:p>
          <a:p>
            <a:pPr lvl="1"/>
            <a:r>
              <a:rPr lang="en-US" dirty="0"/>
              <a:t>Bullet point 2</a:t>
            </a:r>
          </a:p>
          <a:p>
            <a:pPr lvl="1"/>
            <a:r>
              <a:rPr lang="en-US" dirty="0"/>
              <a:t>Bullet point 3</a:t>
            </a:r>
            <a:br>
              <a:rPr lang="en-US" dirty="0"/>
            </a:br>
            <a:endParaRPr lang="en-US" dirty="0"/>
          </a:p>
          <a:p>
            <a:pPr lvl="0"/>
            <a:r>
              <a:rPr lang="en-US" dirty="0"/>
              <a:t>Header text</a:t>
            </a:r>
          </a:p>
          <a:p>
            <a:pPr lvl="1"/>
            <a:r>
              <a:rPr lang="en-US" dirty="0"/>
              <a:t>Bullet point 1</a:t>
            </a:r>
          </a:p>
          <a:p>
            <a:pPr lvl="1"/>
            <a:r>
              <a:rPr lang="en-US" dirty="0"/>
              <a:t>Bullet point 2</a:t>
            </a:r>
          </a:p>
          <a:p>
            <a:pPr lvl="1"/>
            <a:r>
              <a:rPr lang="en-US" dirty="0"/>
              <a:t>Bullet point 3</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5952392" y="1125538"/>
            <a:ext cx="2734407" cy="3621088"/>
          </a:xfrm>
          <a:solidFill>
            <a:schemeClr val="bg1">
              <a:lumMod val="85000"/>
            </a:schemeClr>
          </a:solidFill>
        </p:spPr>
        <p:txBody>
          <a:bodyPr>
            <a:normAutofit/>
          </a:bodyPr>
          <a:lstStyle>
            <a:lvl1pPr marL="0" indent="0">
              <a:buNone/>
              <a:defRPr sz="1600"/>
            </a:lvl1pPr>
          </a:lstStyle>
          <a:p>
            <a:r>
              <a:rPr lang="en-US" dirty="0"/>
              <a:t>Insert image here</a:t>
            </a:r>
          </a:p>
        </p:txBody>
      </p:sp>
    </p:spTree>
    <p:extLst>
      <p:ext uri="{BB962C8B-B14F-4D97-AF65-F5344CB8AC3E}">
        <p14:creationId xmlns:p14="http://schemas.microsoft.com/office/powerpoint/2010/main" val="3570781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711" r:id="rId5"/>
    <p:sldLayoutId id="2147483654" r:id="rId6"/>
    <p:sldLayoutId id="2147483655" r:id="rId7"/>
    <p:sldLayoutId id="2147483653" r:id="rId8"/>
    <p:sldLayoutId id="2147483707" r:id="rId9"/>
    <p:sldLayoutId id="2147483708" r:id="rId10"/>
    <p:sldLayoutId id="2147483656" r:id="rId11"/>
    <p:sldLayoutId id="2147483657" r:id="rId12"/>
    <p:sldLayoutId id="2147483689" r:id="rId13"/>
    <p:sldLayoutId id="2147483690" r:id="rId14"/>
    <p:sldLayoutId id="2147483691" r:id="rId15"/>
    <p:sldLayoutId id="2147483692" r:id="rId16"/>
    <p:sldLayoutId id="2147483693" r:id="rId17"/>
    <p:sldLayoutId id="2147483694" r:id="rId18"/>
    <p:sldLayoutId id="2147483695" r:id="rId19"/>
    <p:sldLayoutId id="2147483666" r:id="rId20"/>
    <p:sldLayoutId id="2147483667" r:id="rId21"/>
    <p:sldLayoutId id="2147483665" r:id="rId22"/>
    <p:sldLayoutId id="2147483668" r:id="rId23"/>
    <p:sldLayoutId id="2147483669" r:id="rId24"/>
    <p:sldLayoutId id="2147483670" r:id="rId25"/>
    <p:sldLayoutId id="2147483671" r:id="rId26"/>
    <p:sldLayoutId id="2147483676" r:id="rId27"/>
    <p:sldLayoutId id="2147483681" r:id="rId28"/>
    <p:sldLayoutId id="2147483682" r:id="rId29"/>
    <p:sldLayoutId id="2147483687" r:id="rId30"/>
    <p:sldLayoutId id="2147483688" r:id="rId31"/>
    <p:sldLayoutId id="2147483678" r:id="rId32"/>
    <p:sldLayoutId id="2147483683" r:id="rId33"/>
    <p:sldLayoutId id="2147483702" r:id="rId34"/>
    <p:sldLayoutId id="2147483684" r:id="rId35"/>
    <p:sldLayoutId id="2147483698" r:id="rId36"/>
    <p:sldLayoutId id="2147483703" r:id="rId37"/>
    <p:sldLayoutId id="2147483685" r:id="rId38"/>
    <p:sldLayoutId id="2147483699" r:id="rId39"/>
    <p:sldLayoutId id="2147483704" r:id="rId40"/>
    <p:sldLayoutId id="2147483680" r:id="rId41"/>
    <p:sldLayoutId id="2147483700" r:id="rId42"/>
    <p:sldLayoutId id="2147483705" r:id="rId43"/>
    <p:sldLayoutId id="2147483686" r:id="rId44"/>
    <p:sldLayoutId id="2147483701" r:id="rId45"/>
    <p:sldLayoutId id="2147483706" r:id="rId46"/>
    <p:sldLayoutId id="2147483672" r:id="rId47"/>
    <p:sldLayoutId id="2147483696" r:id="rId48"/>
    <p:sldLayoutId id="2147483673" r:id="rId49"/>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AAB22-F16E-4A77-8B87-35D24BEA081F}"/>
              </a:ext>
            </a:extLst>
          </p:cNvPr>
          <p:cNvSpPr>
            <a:spLocks noGrp="1"/>
          </p:cNvSpPr>
          <p:nvPr>
            <p:ph type="body" sz="quarter" idx="10"/>
          </p:nvPr>
        </p:nvSpPr>
        <p:spPr/>
        <p:txBody>
          <a:bodyPr/>
          <a:lstStyle/>
          <a:p>
            <a:r>
              <a:rPr lang="en-US" sz="2400" dirty="0"/>
              <a:t>TRUCK Results: FCEV Targets</a:t>
            </a:r>
          </a:p>
        </p:txBody>
      </p:sp>
      <p:sp>
        <p:nvSpPr>
          <p:cNvPr id="3" name="Text Placeholder 2">
            <a:extLst>
              <a:ext uri="{FF2B5EF4-FFF2-40B4-BE49-F238E27FC236}">
                <a16:creationId xmlns:a16="http://schemas.microsoft.com/office/drawing/2014/main" id="{28F6363E-AABC-49D0-A387-ACA6A8B095B1}"/>
              </a:ext>
            </a:extLst>
          </p:cNvPr>
          <p:cNvSpPr>
            <a:spLocks noGrp="1"/>
          </p:cNvSpPr>
          <p:nvPr>
            <p:ph type="body" sz="quarter" idx="11"/>
          </p:nvPr>
        </p:nvSpPr>
        <p:spPr>
          <a:xfrm>
            <a:off x="3736975" y="2744787"/>
            <a:ext cx="4322763" cy="1350963"/>
          </a:xfrm>
        </p:spPr>
        <p:txBody>
          <a:bodyPr/>
          <a:lstStyle/>
          <a:p>
            <a:r>
              <a:rPr lang="en-US" dirty="0"/>
              <a:t>August 31, 2020</a:t>
            </a:r>
          </a:p>
        </p:txBody>
      </p:sp>
    </p:spTree>
    <p:extLst>
      <p:ext uri="{BB962C8B-B14F-4D97-AF65-F5344CB8AC3E}">
        <p14:creationId xmlns:p14="http://schemas.microsoft.com/office/powerpoint/2010/main" val="257492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1A50-0948-2D44-865D-E336DD540AD3}"/>
              </a:ext>
            </a:extLst>
          </p:cNvPr>
          <p:cNvSpPr>
            <a:spLocks noGrp="1"/>
          </p:cNvSpPr>
          <p:nvPr>
            <p:ph type="title"/>
          </p:nvPr>
        </p:nvSpPr>
        <p:spPr/>
        <p:txBody>
          <a:bodyPr/>
          <a:lstStyle/>
          <a:p>
            <a:r>
              <a:rPr lang="en-US" dirty="0"/>
              <a:t>Altering All Three Targets at Once</a:t>
            </a:r>
          </a:p>
        </p:txBody>
      </p:sp>
      <p:sp>
        <p:nvSpPr>
          <p:cNvPr id="3" name="Text Placeholder 2">
            <a:extLst>
              <a:ext uri="{FF2B5EF4-FFF2-40B4-BE49-F238E27FC236}">
                <a16:creationId xmlns:a16="http://schemas.microsoft.com/office/drawing/2014/main" id="{60A0F164-E67C-BC4E-A585-FCDEF8F73F3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1980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0761-F945-7749-95BF-5914D8159690}"/>
              </a:ext>
            </a:extLst>
          </p:cNvPr>
          <p:cNvSpPr>
            <a:spLocks noGrp="1"/>
          </p:cNvSpPr>
          <p:nvPr>
            <p:ph type="title"/>
          </p:nvPr>
        </p:nvSpPr>
        <p:spPr/>
        <p:txBody>
          <a:bodyPr/>
          <a:lstStyle/>
          <a:p>
            <a:r>
              <a:rPr lang="en-US" dirty="0"/>
              <a:t>Line Plot Three Different Scenarios</a:t>
            </a:r>
          </a:p>
        </p:txBody>
      </p:sp>
      <p:sp>
        <p:nvSpPr>
          <p:cNvPr id="3" name="Text Placeholder 2">
            <a:extLst>
              <a:ext uri="{FF2B5EF4-FFF2-40B4-BE49-F238E27FC236}">
                <a16:creationId xmlns:a16="http://schemas.microsoft.com/office/drawing/2014/main" id="{1F301D84-16C5-C042-BBFB-672F2597FDF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8587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8F6B18-5D8A-AD45-909B-5B9C8A242273}"/>
              </a:ext>
            </a:extLst>
          </p:cNvPr>
          <p:cNvSpPr>
            <a:spLocks noGrp="1"/>
          </p:cNvSpPr>
          <p:nvPr>
            <p:ph type="body" sz="quarter" idx="10"/>
          </p:nvPr>
        </p:nvSpPr>
        <p:spPr/>
        <p:txBody>
          <a:bodyPr/>
          <a:lstStyle/>
          <a:p>
            <a:r>
              <a:rPr lang="en-US" dirty="0"/>
              <a:t>Appendix</a:t>
            </a:r>
          </a:p>
        </p:txBody>
      </p:sp>
      <p:sp>
        <p:nvSpPr>
          <p:cNvPr id="3" name="Text Placeholder 2">
            <a:extLst>
              <a:ext uri="{FF2B5EF4-FFF2-40B4-BE49-F238E27FC236}">
                <a16:creationId xmlns:a16="http://schemas.microsoft.com/office/drawing/2014/main" id="{3654A36E-D54D-2742-9213-0B3174D86A85}"/>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973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05E4-4AD9-6C41-8061-BE5EAF121B6C}"/>
              </a:ext>
            </a:extLst>
          </p:cNvPr>
          <p:cNvSpPr>
            <a:spLocks noGrp="1"/>
          </p:cNvSpPr>
          <p:nvPr>
            <p:ph type="title"/>
          </p:nvPr>
        </p:nvSpPr>
        <p:spPr/>
        <p:txBody>
          <a:bodyPr/>
          <a:lstStyle/>
          <a:p>
            <a:r>
              <a:rPr lang="en-US" dirty="0"/>
              <a:t>Alicia TRUCK Levers:</a:t>
            </a:r>
          </a:p>
        </p:txBody>
      </p:sp>
      <p:sp>
        <p:nvSpPr>
          <p:cNvPr id="3" name="Text Placeholder 2">
            <a:extLst>
              <a:ext uri="{FF2B5EF4-FFF2-40B4-BE49-F238E27FC236}">
                <a16:creationId xmlns:a16="http://schemas.microsoft.com/office/drawing/2014/main" id="{9EBE3EBC-6EEA-A14F-83A2-3EA3000DFFBD}"/>
              </a:ext>
            </a:extLst>
          </p:cNvPr>
          <p:cNvSpPr>
            <a:spLocks noGrp="1"/>
          </p:cNvSpPr>
          <p:nvPr>
            <p:ph type="body" sz="quarter" idx="10"/>
          </p:nvPr>
        </p:nvSpPr>
        <p:spPr/>
        <p:txBody>
          <a:bodyPr>
            <a:normAutofit/>
          </a:bodyPr>
          <a:lstStyle/>
          <a:p>
            <a:pPr fontAlgn="ctr"/>
            <a:r>
              <a:rPr lang="en-US" sz="1200" dirty="0"/>
              <a:t>There is inconsistent treatment in the TRUCK file for the “indifference” function. We never really exercised or vetted this, so I recommend you turn it “off” as we discussed. </a:t>
            </a:r>
            <a:r>
              <a:rPr lang="en-US" sz="1200" b="1" dirty="0"/>
              <a:t>I set the parameters to $5 / $5 </a:t>
            </a:r>
            <a:r>
              <a:rPr lang="en-US" sz="1200" dirty="0"/>
              <a:t>and make sure the incremental cost is never that low (or negative).</a:t>
            </a:r>
          </a:p>
          <a:p>
            <a:pPr fontAlgn="ctr"/>
            <a:r>
              <a:rPr lang="en-US" sz="1200" dirty="0"/>
              <a:t>This version has a TRUE/FALSE flag on the FA constraint; see </a:t>
            </a:r>
            <a:r>
              <a:rPr lang="en-US" sz="1200" dirty="0" err="1"/>
              <a:t>FuelAvail</a:t>
            </a:r>
            <a:r>
              <a:rPr lang="en-US" sz="1200" dirty="0"/>
              <a:t> tab</a:t>
            </a:r>
            <a:r>
              <a:rPr lang="en-US" sz="1200" b="1" dirty="0"/>
              <a:t>. I’ve turned it off for class 7&amp;8</a:t>
            </a:r>
            <a:r>
              <a:rPr lang="en-US" sz="1200" dirty="0"/>
              <a:t> but plan to keep it on for class 4-6.</a:t>
            </a:r>
          </a:p>
          <a:p>
            <a:pPr fontAlgn="ctr"/>
            <a:r>
              <a:rPr lang="en-US" sz="1200" b="1" dirty="0"/>
              <a:t>Still need to update the H2 price. – MG did? Should I work off the one with the newer fuel prices or Alicia’s?</a:t>
            </a:r>
          </a:p>
          <a:p>
            <a:endParaRPr lang="en-US" dirty="0"/>
          </a:p>
        </p:txBody>
      </p:sp>
    </p:spTree>
    <p:extLst>
      <p:ext uri="{BB962C8B-B14F-4D97-AF65-F5344CB8AC3E}">
        <p14:creationId xmlns:p14="http://schemas.microsoft.com/office/powerpoint/2010/main" val="68530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2AB1-9E7F-BD4B-9E92-0DC0068A51CA}"/>
              </a:ext>
            </a:extLst>
          </p:cNvPr>
          <p:cNvSpPr>
            <a:spLocks noGrp="1"/>
          </p:cNvSpPr>
          <p:nvPr>
            <p:ph type="title"/>
          </p:nvPr>
        </p:nvSpPr>
        <p:spPr/>
        <p:txBody>
          <a:bodyPr/>
          <a:lstStyle/>
          <a:p>
            <a:r>
              <a:rPr lang="en-US" dirty="0"/>
              <a:t>DOE Targets: FCEV Program</a:t>
            </a:r>
          </a:p>
        </p:txBody>
      </p:sp>
      <p:graphicFrame>
        <p:nvGraphicFramePr>
          <p:cNvPr id="4" name="Table 3">
            <a:extLst>
              <a:ext uri="{FF2B5EF4-FFF2-40B4-BE49-F238E27FC236}">
                <a16:creationId xmlns:a16="http://schemas.microsoft.com/office/drawing/2014/main" id="{E167185C-C892-F245-9406-B587290C2A3D}"/>
              </a:ext>
            </a:extLst>
          </p:cNvPr>
          <p:cNvGraphicFramePr>
            <a:graphicFrameLocks noGrp="1"/>
          </p:cNvGraphicFramePr>
          <p:nvPr>
            <p:extLst>
              <p:ext uri="{D42A27DB-BD31-4B8C-83A1-F6EECF244321}">
                <p14:modId xmlns:p14="http://schemas.microsoft.com/office/powerpoint/2010/main" val="61047232"/>
              </p:ext>
            </p:extLst>
          </p:nvPr>
        </p:nvGraphicFramePr>
        <p:xfrm>
          <a:off x="1181100" y="1606112"/>
          <a:ext cx="6324601" cy="1028700"/>
        </p:xfrm>
        <a:graphic>
          <a:graphicData uri="http://schemas.openxmlformats.org/drawingml/2006/table">
            <a:tbl>
              <a:tblPr firstRow="1" bandRow="1">
                <a:tableStyleId>{5C22544A-7EE6-4342-B048-85BDC9FD1C3A}</a:tableStyleId>
              </a:tblPr>
              <a:tblGrid>
                <a:gridCol w="2283707">
                  <a:extLst>
                    <a:ext uri="{9D8B030D-6E8A-4147-A177-3AD203B41FA5}">
                      <a16:colId xmlns:a16="http://schemas.microsoft.com/office/drawing/2014/main" val="4024962762"/>
                    </a:ext>
                  </a:extLst>
                </a:gridCol>
                <a:gridCol w="1056215">
                  <a:extLst>
                    <a:ext uri="{9D8B030D-6E8A-4147-A177-3AD203B41FA5}">
                      <a16:colId xmlns:a16="http://schemas.microsoft.com/office/drawing/2014/main" val="496793516"/>
                    </a:ext>
                  </a:extLst>
                </a:gridCol>
                <a:gridCol w="1056215">
                  <a:extLst>
                    <a:ext uri="{9D8B030D-6E8A-4147-A177-3AD203B41FA5}">
                      <a16:colId xmlns:a16="http://schemas.microsoft.com/office/drawing/2014/main" val="526676423"/>
                    </a:ext>
                  </a:extLst>
                </a:gridCol>
                <a:gridCol w="964232">
                  <a:extLst>
                    <a:ext uri="{9D8B030D-6E8A-4147-A177-3AD203B41FA5}">
                      <a16:colId xmlns:a16="http://schemas.microsoft.com/office/drawing/2014/main" val="2847627363"/>
                    </a:ext>
                  </a:extLst>
                </a:gridCol>
                <a:gridCol w="964232">
                  <a:extLst>
                    <a:ext uri="{9D8B030D-6E8A-4147-A177-3AD203B41FA5}">
                      <a16:colId xmlns:a16="http://schemas.microsoft.com/office/drawing/2014/main" val="3659666129"/>
                    </a:ext>
                  </a:extLst>
                </a:gridCol>
              </a:tblGrid>
              <a:tr h="203200">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2021</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2027</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2035</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2050</a:t>
                      </a:r>
                      <a:endParaRPr lang="en-US" sz="10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3598765"/>
                  </a:ext>
                </a:extLst>
              </a:tr>
              <a:tr h="203200">
                <a:tc>
                  <a:txBody>
                    <a:bodyPr/>
                    <a:lstStyle/>
                    <a:p>
                      <a:pPr algn="ctr" fontAlgn="b"/>
                      <a:r>
                        <a:rPr lang="en-US" sz="1000" b="1" u="none" strike="noStrike" dirty="0">
                          <a:effectLst/>
                        </a:rPr>
                        <a:t>Peak Efficiency</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66%</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68%</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43266720"/>
                  </a:ext>
                </a:extLst>
              </a:tr>
              <a:tr h="203200">
                <a:tc>
                  <a:txBody>
                    <a:bodyPr/>
                    <a:lstStyle/>
                    <a:p>
                      <a:pPr algn="ctr" fontAlgn="b"/>
                      <a:r>
                        <a:rPr lang="en-US" sz="1000" b="1" u="none" strike="noStrike" dirty="0">
                          <a:effectLst/>
                        </a:rPr>
                        <a:t>Cost ($/kW)</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$148</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$111</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$80</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49191341"/>
                  </a:ext>
                </a:extLst>
              </a:tr>
              <a:tr h="203200">
                <a:tc>
                  <a:txBody>
                    <a:bodyPr/>
                    <a:lstStyle/>
                    <a:p>
                      <a:pPr algn="ctr" fontAlgn="b"/>
                      <a:r>
                        <a:rPr lang="en-US" sz="1000" b="1" u="none" strike="noStrike" dirty="0">
                          <a:effectLst/>
                        </a:rPr>
                        <a:t>Hydrogen storage cost ($/kWh)</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$27</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98079430"/>
                  </a:ext>
                </a:extLst>
              </a:tr>
              <a:tr h="215900">
                <a:tc>
                  <a:txBody>
                    <a:bodyPr/>
                    <a:lstStyle/>
                    <a:p>
                      <a:pPr algn="ctr" fontAlgn="b"/>
                      <a:r>
                        <a:rPr lang="en-US" sz="1000" b="1" u="none" strike="noStrike" dirty="0">
                          <a:effectLst/>
                        </a:rPr>
                        <a:t>Hydrogen storage cost ($/usable H2)</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6658967"/>
                  </a:ext>
                </a:extLst>
              </a:tr>
            </a:tbl>
          </a:graphicData>
        </a:graphic>
      </p:graphicFrame>
    </p:spTree>
    <p:extLst>
      <p:ext uri="{BB962C8B-B14F-4D97-AF65-F5344CB8AC3E}">
        <p14:creationId xmlns:p14="http://schemas.microsoft.com/office/powerpoint/2010/main" val="78656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FC8A-AE2F-124C-BC77-BA89197A3F1C}"/>
              </a:ext>
            </a:extLst>
          </p:cNvPr>
          <p:cNvSpPr>
            <a:spLocks noGrp="1"/>
          </p:cNvSpPr>
          <p:nvPr>
            <p:ph type="title"/>
          </p:nvPr>
        </p:nvSpPr>
        <p:spPr/>
        <p:txBody>
          <a:bodyPr/>
          <a:lstStyle/>
          <a:p>
            <a:r>
              <a:rPr lang="en-US" dirty="0"/>
              <a:t>Power ($/kW) Target</a:t>
            </a:r>
          </a:p>
        </p:txBody>
      </p:sp>
      <p:graphicFrame>
        <p:nvGraphicFramePr>
          <p:cNvPr id="4" name="Table 3">
            <a:extLst>
              <a:ext uri="{FF2B5EF4-FFF2-40B4-BE49-F238E27FC236}">
                <a16:creationId xmlns:a16="http://schemas.microsoft.com/office/drawing/2014/main" id="{B8ED7D57-D569-3549-A4A0-45AF6BF9C8B8}"/>
              </a:ext>
            </a:extLst>
          </p:cNvPr>
          <p:cNvGraphicFramePr>
            <a:graphicFrameLocks noGrp="1"/>
          </p:cNvGraphicFramePr>
          <p:nvPr>
            <p:extLst>
              <p:ext uri="{D42A27DB-BD31-4B8C-83A1-F6EECF244321}">
                <p14:modId xmlns:p14="http://schemas.microsoft.com/office/powerpoint/2010/main" val="933759034"/>
              </p:ext>
            </p:extLst>
          </p:nvPr>
        </p:nvGraphicFramePr>
        <p:xfrm>
          <a:off x="434175" y="2666196"/>
          <a:ext cx="7571559" cy="1549400"/>
        </p:xfrm>
        <a:graphic>
          <a:graphicData uri="http://schemas.openxmlformats.org/drawingml/2006/table">
            <a:tbl>
              <a:tblPr firstRow="1" bandRow="1">
                <a:tableStyleId>{5C22544A-7EE6-4342-B048-85BDC9FD1C3A}</a:tableStyleId>
              </a:tblPr>
              <a:tblGrid>
                <a:gridCol w="2733963">
                  <a:extLst>
                    <a:ext uri="{9D8B030D-6E8A-4147-A177-3AD203B41FA5}">
                      <a16:colId xmlns:a16="http://schemas.microsoft.com/office/drawing/2014/main" val="245661035"/>
                    </a:ext>
                  </a:extLst>
                </a:gridCol>
                <a:gridCol w="1264458">
                  <a:extLst>
                    <a:ext uri="{9D8B030D-6E8A-4147-A177-3AD203B41FA5}">
                      <a16:colId xmlns:a16="http://schemas.microsoft.com/office/drawing/2014/main" val="1312389663"/>
                    </a:ext>
                  </a:extLst>
                </a:gridCol>
                <a:gridCol w="1264458">
                  <a:extLst>
                    <a:ext uri="{9D8B030D-6E8A-4147-A177-3AD203B41FA5}">
                      <a16:colId xmlns:a16="http://schemas.microsoft.com/office/drawing/2014/main" val="2093540310"/>
                    </a:ext>
                  </a:extLst>
                </a:gridCol>
                <a:gridCol w="1154340">
                  <a:extLst>
                    <a:ext uri="{9D8B030D-6E8A-4147-A177-3AD203B41FA5}">
                      <a16:colId xmlns:a16="http://schemas.microsoft.com/office/drawing/2014/main" val="3885632395"/>
                    </a:ext>
                  </a:extLst>
                </a:gridCol>
                <a:gridCol w="1154340">
                  <a:extLst>
                    <a:ext uri="{9D8B030D-6E8A-4147-A177-3AD203B41FA5}">
                      <a16:colId xmlns:a16="http://schemas.microsoft.com/office/drawing/2014/main" val="2196637920"/>
                    </a:ext>
                  </a:extLst>
                </a:gridCol>
              </a:tblGrid>
              <a:tr h="21590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2021</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2027</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2035</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2050</a:t>
                      </a:r>
                      <a:endParaRPr lang="en-US" sz="10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46830453"/>
                  </a:ext>
                </a:extLst>
              </a:tr>
              <a:tr h="203200">
                <a:tc>
                  <a:txBody>
                    <a:bodyPr/>
                    <a:lstStyle/>
                    <a:p>
                      <a:pPr algn="ctr" fontAlgn="b"/>
                      <a:r>
                        <a:rPr lang="en-US" sz="1000" u="none" strike="noStrike" dirty="0">
                          <a:effectLst/>
                        </a:rPr>
                        <a:t>Original Target ($/kW)</a:t>
                      </a:r>
                      <a:endParaRPr lang="en-US" sz="1000" b="1"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$148</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$111</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$80</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$60</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extLst>
                  <a:ext uri="{0D108BD9-81ED-4DB2-BD59-A6C34878D82A}">
                    <a16:rowId xmlns:a16="http://schemas.microsoft.com/office/drawing/2014/main" val="914017244"/>
                  </a:ext>
                </a:extLst>
              </a:tr>
              <a:tr h="203200">
                <a:tc>
                  <a:txBody>
                    <a:bodyPr/>
                    <a:lstStyle/>
                    <a:p>
                      <a:pPr algn="ctr" fontAlgn="b"/>
                      <a:r>
                        <a:rPr lang="en-US" sz="1000" u="none" strike="noStrike" dirty="0">
                          <a:effectLst/>
                        </a:rPr>
                        <a:t>New Target ($/kW)</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$148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$80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$65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$60 </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29703038"/>
                  </a:ext>
                </a:extLst>
              </a:tr>
              <a:tr h="203200">
                <a:tc>
                  <a:txBody>
                    <a:bodyPr/>
                    <a:lstStyle/>
                    <a:p>
                      <a:pPr algn="ctr" fontAlgn="b"/>
                      <a:r>
                        <a:rPr lang="en-US" sz="1000" b="0" i="0" u="none" strike="noStrike" dirty="0">
                          <a:effectLst/>
                        </a:rPr>
                        <a:t>Difference ($ per kW)</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rPr>
                        <a:t>0.00</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rPr>
                        <a:t>$31</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rPr>
                        <a:t>$15</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rPr>
                        <a:t>$0</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57919583"/>
                  </a:ext>
                </a:extLst>
              </a:tr>
              <a:tr h="241300">
                <a:tc>
                  <a:txBody>
                    <a:bodyPr/>
                    <a:lstStyle/>
                    <a:p>
                      <a:pPr algn="ctr" fontAlgn="b"/>
                      <a:r>
                        <a:rPr lang="en-US" sz="1000" b="0" i="0" u="none" strike="noStrike" dirty="0">
                          <a:solidFill>
                            <a:srgbClr val="000000"/>
                          </a:solidFill>
                          <a:effectLst/>
                          <a:latin typeface="Calibri" panose="020F0502020204030204" pitchFamily="34" charset="0"/>
                        </a:rPr>
                        <a:t>Fuel Converter Power (kW)</a:t>
                      </a:r>
                    </a:p>
                  </a:txBody>
                  <a:tcPr marL="0" marR="0" marT="0" marB="0" anchor="b"/>
                </a:tc>
                <a:tc>
                  <a:txBody>
                    <a:bodyPr/>
                    <a:lstStyle/>
                    <a:p>
                      <a:pPr algn="ctr" fontAlgn="b"/>
                      <a:r>
                        <a:rPr lang="en-US" sz="1000" u="none" strike="noStrike" dirty="0">
                          <a:effectLst/>
                        </a:rPr>
                        <a:t>302.58</a:t>
                      </a:r>
                      <a:endParaRPr lang="en-US" sz="1000" b="1"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298.68</a:t>
                      </a:r>
                      <a:endParaRPr lang="en-US" sz="1000" b="1"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294.73</a:t>
                      </a:r>
                      <a:endParaRPr lang="en-US" sz="1000" b="1"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277.28</a:t>
                      </a:r>
                      <a:endParaRPr lang="en-US" sz="100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86441933"/>
                  </a:ext>
                </a:extLst>
              </a:tr>
              <a:tr h="241300">
                <a:tc>
                  <a:txBody>
                    <a:bodyPr/>
                    <a:lstStyle/>
                    <a:p>
                      <a:pPr algn="ctr" fontAlgn="b"/>
                      <a:r>
                        <a:rPr lang="en-US" sz="1000" u="none" strike="noStrike" dirty="0">
                          <a:effectLst/>
                        </a:rPr>
                        <a:t>Total Difference ($)</a:t>
                      </a:r>
                      <a:endParaRPr lang="en-US" sz="1000" b="1"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$0.00</a:t>
                      </a:r>
                      <a:endParaRPr lang="en-US" sz="1000" b="1"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$9,259.08</a:t>
                      </a:r>
                      <a:endParaRPr lang="en-US" sz="1000" b="1"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$4,420.95</a:t>
                      </a:r>
                      <a:endParaRPr lang="en-US" sz="1000" b="1"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$0.00</a:t>
                      </a:r>
                      <a:endParaRPr lang="en-US" sz="100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74787042"/>
                  </a:ext>
                </a:extLst>
              </a:tr>
              <a:tr h="241300">
                <a:tc>
                  <a:txBody>
                    <a:bodyPr/>
                    <a:lstStyle/>
                    <a:p>
                      <a:pPr algn="ctr" fontAlgn="b"/>
                      <a:r>
                        <a:rPr lang="en-US" sz="1000" b="1" u="none" strike="noStrike" dirty="0">
                          <a:effectLst/>
                        </a:rPr>
                        <a:t>Total Difference Including Markup</a:t>
                      </a:r>
                      <a:endParaRPr lang="en-US" sz="1000" b="1" i="1" u="none" strike="noStrike" dirty="0">
                        <a:solidFill>
                          <a:srgbClr val="000000"/>
                        </a:solidFill>
                        <a:effectLst/>
                        <a:latin typeface="Calibri" panose="020F0502020204030204" pitchFamily="34" charset="0"/>
                      </a:endParaRPr>
                    </a:p>
                  </a:txBody>
                  <a:tcPr marL="0" marR="0" marT="0" marB="0" anchor="b">
                    <a:solidFill>
                      <a:schemeClr val="bg2">
                        <a:lumMod val="40000"/>
                        <a:lumOff val="60000"/>
                      </a:schemeClr>
                    </a:solidFill>
                  </a:tcPr>
                </a:tc>
                <a:tc>
                  <a:txBody>
                    <a:bodyPr/>
                    <a:lstStyle/>
                    <a:p>
                      <a:pPr algn="ctr" fontAlgn="b"/>
                      <a:r>
                        <a:rPr lang="en-US" sz="1000" b="1" u="none" strike="noStrike" dirty="0">
                          <a:effectLst/>
                        </a:rPr>
                        <a:t>$0.00</a:t>
                      </a:r>
                      <a:endParaRPr lang="en-US" sz="1000" b="1" i="1" u="none" strike="noStrike" dirty="0">
                        <a:solidFill>
                          <a:srgbClr val="000000"/>
                        </a:solidFill>
                        <a:effectLst/>
                        <a:latin typeface="Calibri" panose="020F0502020204030204" pitchFamily="34" charset="0"/>
                      </a:endParaRPr>
                    </a:p>
                  </a:txBody>
                  <a:tcPr marL="0" marR="0" marT="0" marB="0" anchor="b">
                    <a:solidFill>
                      <a:schemeClr val="bg2">
                        <a:lumMod val="40000"/>
                        <a:lumOff val="60000"/>
                      </a:schemeClr>
                    </a:solidFill>
                  </a:tcPr>
                </a:tc>
                <a:tc>
                  <a:txBody>
                    <a:bodyPr/>
                    <a:lstStyle/>
                    <a:p>
                      <a:pPr algn="ctr" fontAlgn="b"/>
                      <a:r>
                        <a:rPr lang="en-US" sz="1000" b="1" u="none" strike="noStrike" dirty="0">
                          <a:effectLst/>
                        </a:rPr>
                        <a:t>$13,888.62</a:t>
                      </a:r>
                      <a:endParaRPr lang="en-US" sz="1000" b="1" i="1" u="none" strike="noStrike" dirty="0">
                        <a:solidFill>
                          <a:srgbClr val="000000"/>
                        </a:solidFill>
                        <a:effectLst/>
                        <a:latin typeface="Calibri" panose="020F0502020204030204" pitchFamily="34" charset="0"/>
                      </a:endParaRPr>
                    </a:p>
                  </a:txBody>
                  <a:tcPr marL="0" marR="0" marT="0" marB="0" anchor="b">
                    <a:solidFill>
                      <a:schemeClr val="bg2">
                        <a:lumMod val="40000"/>
                        <a:lumOff val="60000"/>
                      </a:schemeClr>
                    </a:solidFill>
                  </a:tcPr>
                </a:tc>
                <a:tc>
                  <a:txBody>
                    <a:bodyPr/>
                    <a:lstStyle/>
                    <a:p>
                      <a:pPr algn="ctr" fontAlgn="b"/>
                      <a:r>
                        <a:rPr lang="en-US" sz="1000" b="1" u="none" strike="noStrike" dirty="0">
                          <a:effectLst/>
                        </a:rPr>
                        <a:t>$6,631.43</a:t>
                      </a:r>
                      <a:endParaRPr lang="en-US" sz="1000" b="1" i="1" u="none" strike="noStrike" dirty="0">
                        <a:solidFill>
                          <a:srgbClr val="000000"/>
                        </a:solidFill>
                        <a:effectLst/>
                        <a:latin typeface="Calibri" panose="020F0502020204030204" pitchFamily="34" charset="0"/>
                      </a:endParaRPr>
                    </a:p>
                  </a:txBody>
                  <a:tcPr marL="0" marR="0" marT="0" marB="0" anchor="b">
                    <a:solidFill>
                      <a:schemeClr val="bg2">
                        <a:lumMod val="40000"/>
                        <a:lumOff val="60000"/>
                      </a:schemeClr>
                    </a:solidFill>
                  </a:tcPr>
                </a:tc>
                <a:tc>
                  <a:txBody>
                    <a:bodyPr/>
                    <a:lstStyle/>
                    <a:p>
                      <a:pPr algn="ctr" fontAlgn="b"/>
                      <a:r>
                        <a:rPr lang="en-US" sz="1000" b="1" u="none" strike="noStrike" dirty="0">
                          <a:effectLst/>
                        </a:rPr>
                        <a:t>$0.00</a:t>
                      </a:r>
                      <a:endParaRPr lang="en-US" sz="1000" b="1" i="1" u="none" strike="noStrike" dirty="0">
                        <a:solidFill>
                          <a:srgbClr val="000000"/>
                        </a:solidFill>
                        <a:effectLst/>
                        <a:latin typeface="Calibri" panose="020F0502020204030204" pitchFamily="34" charset="0"/>
                      </a:endParaRPr>
                    </a:p>
                  </a:txBody>
                  <a:tcPr marL="0" marR="0" marT="0" marB="0" anchor="b">
                    <a:solidFill>
                      <a:schemeClr val="bg2">
                        <a:lumMod val="40000"/>
                        <a:lumOff val="60000"/>
                      </a:schemeClr>
                    </a:solidFill>
                  </a:tcPr>
                </a:tc>
                <a:extLst>
                  <a:ext uri="{0D108BD9-81ED-4DB2-BD59-A6C34878D82A}">
                    <a16:rowId xmlns:a16="http://schemas.microsoft.com/office/drawing/2014/main" val="2438865083"/>
                  </a:ext>
                </a:extLst>
              </a:tr>
            </a:tbl>
          </a:graphicData>
        </a:graphic>
      </p:graphicFrame>
      <p:graphicFrame>
        <p:nvGraphicFramePr>
          <p:cNvPr id="5" name="Table 4">
            <a:extLst>
              <a:ext uri="{FF2B5EF4-FFF2-40B4-BE49-F238E27FC236}">
                <a16:creationId xmlns:a16="http://schemas.microsoft.com/office/drawing/2014/main" id="{990286AA-B6EE-C846-9760-F2110CBC2337}"/>
              </a:ext>
            </a:extLst>
          </p:cNvPr>
          <p:cNvGraphicFramePr>
            <a:graphicFrameLocks noGrp="1"/>
          </p:cNvGraphicFramePr>
          <p:nvPr>
            <p:extLst>
              <p:ext uri="{D42A27DB-BD31-4B8C-83A1-F6EECF244321}">
                <p14:modId xmlns:p14="http://schemas.microsoft.com/office/powerpoint/2010/main" val="3919186169"/>
              </p:ext>
            </p:extLst>
          </p:nvPr>
        </p:nvGraphicFramePr>
        <p:xfrm>
          <a:off x="1057653" y="1093733"/>
          <a:ext cx="6324601" cy="1028700"/>
        </p:xfrm>
        <a:graphic>
          <a:graphicData uri="http://schemas.openxmlformats.org/drawingml/2006/table">
            <a:tbl>
              <a:tblPr firstRow="1" bandRow="1">
                <a:tableStyleId>{5C22544A-7EE6-4342-B048-85BDC9FD1C3A}</a:tableStyleId>
              </a:tblPr>
              <a:tblGrid>
                <a:gridCol w="2283707">
                  <a:extLst>
                    <a:ext uri="{9D8B030D-6E8A-4147-A177-3AD203B41FA5}">
                      <a16:colId xmlns:a16="http://schemas.microsoft.com/office/drawing/2014/main" val="4024962762"/>
                    </a:ext>
                  </a:extLst>
                </a:gridCol>
                <a:gridCol w="1056215">
                  <a:extLst>
                    <a:ext uri="{9D8B030D-6E8A-4147-A177-3AD203B41FA5}">
                      <a16:colId xmlns:a16="http://schemas.microsoft.com/office/drawing/2014/main" val="496793516"/>
                    </a:ext>
                  </a:extLst>
                </a:gridCol>
                <a:gridCol w="1056215">
                  <a:extLst>
                    <a:ext uri="{9D8B030D-6E8A-4147-A177-3AD203B41FA5}">
                      <a16:colId xmlns:a16="http://schemas.microsoft.com/office/drawing/2014/main" val="526676423"/>
                    </a:ext>
                  </a:extLst>
                </a:gridCol>
                <a:gridCol w="964232">
                  <a:extLst>
                    <a:ext uri="{9D8B030D-6E8A-4147-A177-3AD203B41FA5}">
                      <a16:colId xmlns:a16="http://schemas.microsoft.com/office/drawing/2014/main" val="2847627363"/>
                    </a:ext>
                  </a:extLst>
                </a:gridCol>
                <a:gridCol w="964232">
                  <a:extLst>
                    <a:ext uri="{9D8B030D-6E8A-4147-A177-3AD203B41FA5}">
                      <a16:colId xmlns:a16="http://schemas.microsoft.com/office/drawing/2014/main" val="3659666129"/>
                    </a:ext>
                  </a:extLst>
                </a:gridCol>
              </a:tblGrid>
              <a:tr h="203200">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2021</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2027</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2035</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2050</a:t>
                      </a:r>
                      <a:endParaRPr lang="en-US" sz="10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3598765"/>
                  </a:ext>
                </a:extLst>
              </a:tr>
              <a:tr h="203200">
                <a:tc>
                  <a:txBody>
                    <a:bodyPr/>
                    <a:lstStyle/>
                    <a:p>
                      <a:pPr algn="ctr" fontAlgn="b"/>
                      <a:r>
                        <a:rPr lang="en-US" sz="1000" b="1" u="none" strike="noStrike" dirty="0">
                          <a:effectLst/>
                        </a:rPr>
                        <a:t>Peak Efficiency</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64%</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66%</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68%</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72%</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43266720"/>
                  </a:ext>
                </a:extLst>
              </a:tr>
              <a:tr h="203200">
                <a:tc>
                  <a:txBody>
                    <a:bodyPr/>
                    <a:lstStyle/>
                    <a:p>
                      <a:pPr algn="ctr" fontAlgn="b"/>
                      <a:r>
                        <a:rPr lang="en-US" sz="1000" b="1" u="none" strike="noStrike" dirty="0">
                          <a:effectLst/>
                        </a:rPr>
                        <a:t>Cost ($/kW)</a:t>
                      </a:r>
                      <a:endParaRPr lang="en-US" sz="1000" b="1"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$148</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$111</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$80</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$60</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extLst>
                  <a:ext uri="{0D108BD9-81ED-4DB2-BD59-A6C34878D82A}">
                    <a16:rowId xmlns:a16="http://schemas.microsoft.com/office/drawing/2014/main" val="2649191341"/>
                  </a:ext>
                </a:extLst>
              </a:tr>
              <a:tr h="203200">
                <a:tc>
                  <a:txBody>
                    <a:bodyPr/>
                    <a:lstStyle/>
                    <a:p>
                      <a:pPr algn="ctr" fontAlgn="b"/>
                      <a:r>
                        <a:rPr lang="en-US" sz="1000" b="1" u="none" strike="noStrike" dirty="0">
                          <a:effectLst/>
                        </a:rPr>
                        <a:t>Hydrogen storage cost ($/kWh)</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$27</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98079430"/>
                  </a:ext>
                </a:extLst>
              </a:tr>
              <a:tr h="215900">
                <a:tc>
                  <a:txBody>
                    <a:bodyPr/>
                    <a:lstStyle/>
                    <a:p>
                      <a:pPr algn="ctr" fontAlgn="b"/>
                      <a:r>
                        <a:rPr lang="en-US" sz="1000" b="1" u="none" strike="noStrike" dirty="0">
                          <a:effectLst/>
                        </a:rPr>
                        <a:t>Hydrogen storage cost ($/usable H2)</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6658967"/>
                  </a:ext>
                </a:extLst>
              </a:tr>
            </a:tbl>
          </a:graphicData>
        </a:graphic>
      </p:graphicFrame>
      <p:sp>
        <p:nvSpPr>
          <p:cNvPr id="8" name="TextBox 7">
            <a:extLst>
              <a:ext uri="{FF2B5EF4-FFF2-40B4-BE49-F238E27FC236}">
                <a16:creationId xmlns:a16="http://schemas.microsoft.com/office/drawing/2014/main" id="{E080E06C-0FE6-FF47-AA59-287E0ADE18C9}"/>
              </a:ext>
            </a:extLst>
          </p:cNvPr>
          <p:cNvSpPr txBox="1"/>
          <p:nvPr/>
        </p:nvSpPr>
        <p:spPr>
          <a:xfrm>
            <a:off x="6393542" y="175520"/>
            <a:ext cx="2753767" cy="923330"/>
          </a:xfrm>
          <a:prstGeom prst="rect">
            <a:avLst/>
          </a:prstGeom>
          <a:noFill/>
        </p:spPr>
        <p:txBody>
          <a:bodyPr wrap="none" rtlCol="0">
            <a:spAutoFit/>
          </a:bodyPr>
          <a:lstStyle/>
          <a:p>
            <a:r>
              <a:rPr lang="en-US" dirty="0"/>
              <a:t>Interpolate?</a:t>
            </a:r>
          </a:p>
          <a:p>
            <a:r>
              <a:rPr lang="en-US" dirty="0"/>
              <a:t>Separate compared to base</a:t>
            </a:r>
          </a:p>
          <a:p>
            <a:r>
              <a:rPr lang="en-US" dirty="0"/>
              <a:t>For 7&amp;8 sleep, day, and SU</a:t>
            </a:r>
          </a:p>
        </p:txBody>
      </p:sp>
    </p:spTree>
    <p:extLst>
      <p:ext uri="{BB962C8B-B14F-4D97-AF65-F5344CB8AC3E}">
        <p14:creationId xmlns:p14="http://schemas.microsoft.com/office/powerpoint/2010/main" val="366751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0AE9-049E-CB4F-8FE6-0F85E74437EC}"/>
              </a:ext>
            </a:extLst>
          </p:cNvPr>
          <p:cNvSpPr>
            <a:spLocks noGrp="1"/>
          </p:cNvSpPr>
          <p:nvPr>
            <p:ph type="title"/>
          </p:nvPr>
        </p:nvSpPr>
        <p:spPr/>
        <p:txBody>
          <a:bodyPr/>
          <a:lstStyle/>
          <a:p>
            <a:r>
              <a:rPr lang="en-US" dirty="0"/>
              <a:t>Hydrogen Storage </a:t>
            </a:r>
            <a:br>
              <a:rPr lang="en-US" dirty="0"/>
            </a:br>
            <a:r>
              <a:rPr lang="en-US" dirty="0"/>
              <a:t>Cost ($/kWh) Target</a:t>
            </a:r>
          </a:p>
        </p:txBody>
      </p:sp>
      <p:graphicFrame>
        <p:nvGraphicFramePr>
          <p:cNvPr id="4" name="Table 3">
            <a:extLst>
              <a:ext uri="{FF2B5EF4-FFF2-40B4-BE49-F238E27FC236}">
                <a16:creationId xmlns:a16="http://schemas.microsoft.com/office/drawing/2014/main" id="{218E6C62-7D89-4C46-B595-4CFE65256A74}"/>
              </a:ext>
            </a:extLst>
          </p:cNvPr>
          <p:cNvGraphicFramePr>
            <a:graphicFrameLocks noGrp="1"/>
          </p:cNvGraphicFramePr>
          <p:nvPr>
            <p:extLst>
              <p:ext uri="{D42A27DB-BD31-4B8C-83A1-F6EECF244321}">
                <p14:modId xmlns:p14="http://schemas.microsoft.com/office/powerpoint/2010/main" val="3376819302"/>
              </p:ext>
            </p:extLst>
          </p:nvPr>
        </p:nvGraphicFramePr>
        <p:xfrm>
          <a:off x="1057653" y="1093733"/>
          <a:ext cx="6324601" cy="1028700"/>
        </p:xfrm>
        <a:graphic>
          <a:graphicData uri="http://schemas.openxmlformats.org/drawingml/2006/table">
            <a:tbl>
              <a:tblPr firstRow="1" bandRow="1">
                <a:tableStyleId>{5C22544A-7EE6-4342-B048-85BDC9FD1C3A}</a:tableStyleId>
              </a:tblPr>
              <a:tblGrid>
                <a:gridCol w="2283707">
                  <a:extLst>
                    <a:ext uri="{9D8B030D-6E8A-4147-A177-3AD203B41FA5}">
                      <a16:colId xmlns:a16="http://schemas.microsoft.com/office/drawing/2014/main" val="4024962762"/>
                    </a:ext>
                  </a:extLst>
                </a:gridCol>
                <a:gridCol w="1056215">
                  <a:extLst>
                    <a:ext uri="{9D8B030D-6E8A-4147-A177-3AD203B41FA5}">
                      <a16:colId xmlns:a16="http://schemas.microsoft.com/office/drawing/2014/main" val="496793516"/>
                    </a:ext>
                  </a:extLst>
                </a:gridCol>
                <a:gridCol w="1056215">
                  <a:extLst>
                    <a:ext uri="{9D8B030D-6E8A-4147-A177-3AD203B41FA5}">
                      <a16:colId xmlns:a16="http://schemas.microsoft.com/office/drawing/2014/main" val="526676423"/>
                    </a:ext>
                  </a:extLst>
                </a:gridCol>
                <a:gridCol w="964232">
                  <a:extLst>
                    <a:ext uri="{9D8B030D-6E8A-4147-A177-3AD203B41FA5}">
                      <a16:colId xmlns:a16="http://schemas.microsoft.com/office/drawing/2014/main" val="2847627363"/>
                    </a:ext>
                  </a:extLst>
                </a:gridCol>
                <a:gridCol w="964232">
                  <a:extLst>
                    <a:ext uri="{9D8B030D-6E8A-4147-A177-3AD203B41FA5}">
                      <a16:colId xmlns:a16="http://schemas.microsoft.com/office/drawing/2014/main" val="3659666129"/>
                    </a:ext>
                  </a:extLst>
                </a:gridCol>
              </a:tblGrid>
              <a:tr h="203200">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2021</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2027</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2035</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2050</a:t>
                      </a:r>
                      <a:endParaRPr lang="en-US" sz="10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3598765"/>
                  </a:ext>
                </a:extLst>
              </a:tr>
              <a:tr h="203200">
                <a:tc>
                  <a:txBody>
                    <a:bodyPr/>
                    <a:lstStyle/>
                    <a:p>
                      <a:pPr algn="ctr" fontAlgn="b"/>
                      <a:r>
                        <a:rPr lang="en-US" sz="1000" b="1" u="none" strike="noStrike" dirty="0">
                          <a:effectLst/>
                        </a:rPr>
                        <a:t>Peak Efficiency</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66%</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68%</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43266720"/>
                  </a:ext>
                </a:extLst>
              </a:tr>
              <a:tr h="203200">
                <a:tc>
                  <a:txBody>
                    <a:bodyPr/>
                    <a:lstStyle/>
                    <a:p>
                      <a:pPr algn="ctr" fontAlgn="b"/>
                      <a:r>
                        <a:rPr lang="en-US" sz="1000" b="1" u="none" strike="noStrike" dirty="0">
                          <a:effectLst/>
                        </a:rPr>
                        <a:t>Cost ($/kW)</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$148</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$111</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$80</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49191341"/>
                  </a:ext>
                </a:extLst>
              </a:tr>
              <a:tr h="203200">
                <a:tc>
                  <a:txBody>
                    <a:bodyPr/>
                    <a:lstStyle/>
                    <a:p>
                      <a:pPr algn="ctr" fontAlgn="b"/>
                      <a:r>
                        <a:rPr lang="en-US" sz="1000" b="1" u="none" strike="noStrike" dirty="0">
                          <a:effectLst/>
                        </a:rPr>
                        <a:t>Hydrogen storage cost ($/kWh)</a:t>
                      </a:r>
                      <a:endParaRPr lang="en-US" sz="1000" b="1"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$27</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extLst>
                  <a:ext uri="{0D108BD9-81ED-4DB2-BD59-A6C34878D82A}">
                    <a16:rowId xmlns:a16="http://schemas.microsoft.com/office/drawing/2014/main" val="2698079430"/>
                  </a:ext>
                </a:extLst>
              </a:tr>
              <a:tr h="215900">
                <a:tc>
                  <a:txBody>
                    <a:bodyPr/>
                    <a:lstStyle/>
                    <a:p>
                      <a:pPr algn="ctr" fontAlgn="b"/>
                      <a:r>
                        <a:rPr lang="en-US" sz="1000" b="1" u="none" strike="noStrike" dirty="0">
                          <a:effectLst/>
                        </a:rPr>
                        <a:t>Hydrogen storage cost ($/usable H2)</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6658967"/>
                  </a:ext>
                </a:extLst>
              </a:tr>
            </a:tbl>
          </a:graphicData>
        </a:graphic>
      </p:graphicFrame>
      <p:graphicFrame>
        <p:nvGraphicFramePr>
          <p:cNvPr id="5" name="Table 4">
            <a:extLst>
              <a:ext uri="{FF2B5EF4-FFF2-40B4-BE49-F238E27FC236}">
                <a16:creationId xmlns:a16="http://schemas.microsoft.com/office/drawing/2014/main" id="{CC55F4D8-A358-4740-9275-0A409C6EE69A}"/>
              </a:ext>
            </a:extLst>
          </p:cNvPr>
          <p:cNvGraphicFramePr>
            <a:graphicFrameLocks noGrp="1"/>
          </p:cNvGraphicFramePr>
          <p:nvPr>
            <p:extLst>
              <p:ext uri="{D42A27DB-BD31-4B8C-83A1-F6EECF244321}">
                <p14:modId xmlns:p14="http://schemas.microsoft.com/office/powerpoint/2010/main" val="3420209011"/>
              </p:ext>
            </p:extLst>
          </p:nvPr>
        </p:nvGraphicFramePr>
        <p:xfrm>
          <a:off x="434175" y="2666196"/>
          <a:ext cx="7571559" cy="1549400"/>
        </p:xfrm>
        <a:graphic>
          <a:graphicData uri="http://schemas.openxmlformats.org/drawingml/2006/table">
            <a:tbl>
              <a:tblPr firstRow="1" bandRow="1">
                <a:tableStyleId>{5C22544A-7EE6-4342-B048-85BDC9FD1C3A}</a:tableStyleId>
              </a:tblPr>
              <a:tblGrid>
                <a:gridCol w="2733963">
                  <a:extLst>
                    <a:ext uri="{9D8B030D-6E8A-4147-A177-3AD203B41FA5}">
                      <a16:colId xmlns:a16="http://schemas.microsoft.com/office/drawing/2014/main" val="245661035"/>
                    </a:ext>
                  </a:extLst>
                </a:gridCol>
                <a:gridCol w="1264458">
                  <a:extLst>
                    <a:ext uri="{9D8B030D-6E8A-4147-A177-3AD203B41FA5}">
                      <a16:colId xmlns:a16="http://schemas.microsoft.com/office/drawing/2014/main" val="1312389663"/>
                    </a:ext>
                  </a:extLst>
                </a:gridCol>
                <a:gridCol w="1264458">
                  <a:extLst>
                    <a:ext uri="{9D8B030D-6E8A-4147-A177-3AD203B41FA5}">
                      <a16:colId xmlns:a16="http://schemas.microsoft.com/office/drawing/2014/main" val="2093540310"/>
                    </a:ext>
                  </a:extLst>
                </a:gridCol>
                <a:gridCol w="1154340">
                  <a:extLst>
                    <a:ext uri="{9D8B030D-6E8A-4147-A177-3AD203B41FA5}">
                      <a16:colId xmlns:a16="http://schemas.microsoft.com/office/drawing/2014/main" val="3885632395"/>
                    </a:ext>
                  </a:extLst>
                </a:gridCol>
                <a:gridCol w="1154340">
                  <a:extLst>
                    <a:ext uri="{9D8B030D-6E8A-4147-A177-3AD203B41FA5}">
                      <a16:colId xmlns:a16="http://schemas.microsoft.com/office/drawing/2014/main" val="2196637920"/>
                    </a:ext>
                  </a:extLst>
                </a:gridCol>
              </a:tblGrid>
              <a:tr h="21590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2021</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2027</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2035</a:t>
                      </a:r>
                      <a:endParaRPr lang="en-US" sz="10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2050</a:t>
                      </a:r>
                      <a:endParaRPr lang="en-US" sz="10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46830453"/>
                  </a:ext>
                </a:extLst>
              </a:tr>
              <a:tr h="203200">
                <a:tc>
                  <a:txBody>
                    <a:bodyPr/>
                    <a:lstStyle/>
                    <a:p>
                      <a:pPr algn="ctr" fontAlgn="b"/>
                      <a:r>
                        <a:rPr lang="en-US" sz="1000" u="none" strike="noStrike" dirty="0">
                          <a:effectLst/>
                        </a:rPr>
                        <a:t>Original Target ($/kWh)</a:t>
                      </a:r>
                      <a:endParaRPr lang="en-US" sz="1000" b="1"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$27</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tc>
                  <a:txBody>
                    <a:bodyPr/>
                    <a:lstStyle/>
                    <a:p>
                      <a:pPr algn="ct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0" marR="0" marT="0" marB="0" anchor="b">
                    <a:solidFill>
                      <a:schemeClr val="tx2">
                        <a:lumMod val="40000"/>
                        <a:lumOff val="60000"/>
                      </a:schemeClr>
                    </a:solidFill>
                  </a:tcPr>
                </a:tc>
                <a:extLst>
                  <a:ext uri="{0D108BD9-81ED-4DB2-BD59-A6C34878D82A}">
                    <a16:rowId xmlns:a16="http://schemas.microsoft.com/office/drawing/2014/main" val="914017244"/>
                  </a:ext>
                </a:extLst>
              </a:tr>
              <a:tr h="203200">
                <a:tc>
                  <a:txBody>
                    <a:bodyPr/>
                    <a:lstStyle/>
                    <a:p>
                      <a:pPr algn="ctr" fontAlgn="b"/>
                      <a:r>
                        <a:rPr lang="en-US" sz="1000" u="none" strike="noStrike" dirty="0">
                          <a:effectLst/>
                        </a:rPr>
                        <a:t>New Target ($/kW)</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$16 </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$10 </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$8 </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$8 </a:t>
                      </a:r>
                    </a:p>
                  </a:txBody>
                  <a:tcPr marL="0" marR="0" marT="0" marB="0" anchor="b"/>
                </a:tc>
                <a:extLst>
                  <a:ext uri="{0D108BD9-81ED-4DB2-BD59-A6C34878D82A}">
                    <a16:rowId xmlns:a16="http://schemas.microsoft.com/office/drawing/2014/main" val="4229703038"/>
                  </a:ext>
                </a:extLst>
              </a:tr>
              <a:tr h="203200">
                <a:tc>
                  <a:txBody>
                    <a:bodyPr/>
                    <a:lstStyle/>
                    <a:p>
                      <a:pPr algn="ctr" fontAlgn="b"/>
                      <a:r>
                        <a:rPr lang="en-US" sz="1000" b="0" i="0" u="none" strike="noStrike" dirty="0">
                          <a:effectLst/>
                        </a:rPr>
                        <a:t>Difference ($ per kW)</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solidFill>
                            <a:srgbClr val="000000"/>
                          </a:solidFill>
                          <a:effectLst/>
                          <a:latin typeface="Calibri" panose="020F0502020204030204" pitchFamily="34" charset="0"/>
                        </a:rPr>
                        <a:t>$11</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$6</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$2</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$0</a:t>
                      </a:r>
                    </a:p>
                  </a:txBody>
                  <a:tcPr marL="0" marR="0" marT="0" marB="0" anchor="b"/>
                </a:tc>
                <a:extLst>
                  <a:ext uri="{0D108BD9-81ED-4DB2-BD59-A6C34878D82A}">
                    <a16:rowId xmlns:a16="http://schemas.microsoft.com/office/drawing/2014/main" val="1057919583"/>
                  </a:ext>
                </a:extLst>
              </a:tr>
              <a:tr h="241300">
                <a:tc>
                  <a:txBody>
                    <a:bodyPr/>
                    <a:lstStyle/>
                    <a:p>
                      <a:pPr algn="ctr" fontAlgn="b"/>
                      <a:r>
                        <a:rPr lang="en-US" sz="1000" b="0" i="0" u="none" strike="noStrike" dirty="0">
                          <a:solidFill>
                            <a:srgbClr val="000000"/>
                          </a:solidFill>
                          <a:effectLst/>
                          <a:latin typeface="Calibri" panose="020F0502020204030204" pitchFamily="34" charset="0"/>
                        </a:rPr>
                        <a:t>Fuel Storage Energy (kWh)</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$3204</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$2778</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$2717</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$1770</a:t>
                      </a:r>
                    </a:p>
                  </a:txBody>
                  <a:tcPr marL="0" marR="0" marT="0" marB="0" anchor="b"/>
                </a:tc>
                <a:extLst>
                  <a:ext uri="{0D108BD9-81ED-4DB2-BD59-A6C34878D82A}">
                    <a16:rowId xmlns:a16="http://schemas.microsoft.com/office/drawing/2014/main" val="786441933"/>
                  </a:ext>
                </a:extLst>
              </a:tr>
              <a:tr h="241300">
                <a:tc>
                  <a:txBody>
                    <a:bodyPr/>
                    <a:lstStyle/>
                    <a:p>
                      <a:pPr algn="ctr" fontAlgn="b"/>
                      <a:r>
                        <a:rPr lang="en-US" sz="1000" u="none" strike="noStrike" dirty="0">
                          <a:effectLst/>
                        </a:rPr>
                        <a:t>Total Difference ($)</a:t>
                      </a:r>
                      <a:endParaRPr lang="en-US" sz="1000" b="1" i="1"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$ 36,621</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$16,668</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$5,434</a:t>
                      </a:r>
                    </a:p>
                  </a:txBody>
                  <a:tcPr marL="0" marR="0" marT="0" marB="0" anchor="b"/>
                </a:tc>
                <a:tc>
                  <a:txBody>
                    <a:bodyPr/>
                    <a:lstStyle/>
                    <a:p>
                      <a:pPr algn="ctr" fontAlgn="b"/>
                      <a:r>
                        <a:rPr lang="en-US" sz="1000" b="0" i="0" u="none" strike="noStrike" dirty="0">
                          <a:solidFill>
                            <a:srgbClr val="000000"/>
                          </a:solidFill>
                          <a:effectLst/>
                          <a:latin typeface="Calibri" panose="020F0502020204030204" pitchFamily="34" charset="0"/>
                        </a:rPr>
                        <a:t> $0</a:t>
                      </a:r>
                    </a:p>
                  </a:txBody>
                  <a:tcPr marL="0" marR="0" marT="0" marB="0" anchor="b"/>
                </a:tc>
                <a:extLst>
                  <a:ext uri="{0D108BD9-81ED-4DB2-BD59-A6C34878D82A}">
                    <a16:rowId xmlns:a16="http://schemas.microsoft.com/office/drawing/2014/main" val="974787042"/>
                  </a:ext>
                </a:extLst>
              </a:tr>
              <a:tr h="241300">
                <a:tc>
                  <a:txBody>
                    <a:bodyPr/>
                    <a:lstStyle/>
                    <a:p>
                      <a:pPr algn="ctr" fontAlgn="b"/>
                      <a:r>
                        <a:rPr lang="en-US" sz="1000" b="1" u="none" strike="noStrike" dirty="0">
                          <a:effectLst/>
                        </a:rPr>
                        <a:t>Total Difference Including Markup</a:t>
                      </a:r>
                      <a:endParaRPr lang="en-US" sz="1000" b="1" i="1" u="none" strike="noStrike" dirty="0">
                        <a:solidFill>
                          <a:srgbClr val="000000"/>
                        </a:solidFill>
                        <a:effectLst/>
                        <a:latin typeface="Calibri" panose="020F0502020204030204" pitchFamily="34" charset="0"/>
                      </a:endParaRPr>
                    </a:p>
                  </a:txBody>
                  <a:tcPr marL="0" marR="0" marT="0" marB="0" anchor="b">
                    <a:solidFill>
                      <a:schemeClr val="bg2">
                        <a:lumMod val="40000"/>
                        <a:lumOff val="60000"/>
                      </a:schemeClr>
                    </a:solidFill>
                  </a:tcPr>
                </a:tc>
                <a:tc>
                  <a:txBody>
                    <a:bodyPr/>
                    <a:lstStyle/>
                    <a:p>
                      <a:pPr algn="ctr" fontAlgn="b"/>
                      <a:r>
                        <a:rPr lang="en-US" sz="1000" b="1" i="0" u="none" strike="noStrike" dirty="0">
                          <a:solidFill>
                            <a:srgbClr val="000000"/>
                          </a:solidFill>
                          <a:effectLst/>
                          <a:latin typeface="Calibri" panose="020F0502020204030204" pitchFamily="34" charset="0"/>
                        </a:rPr>
                        <a:t> $  54,932.58 </a:t>
                      </a:r>
                    </a:p>
                  </a:txBody>
                  <a:tcPr marL="0" marR="0" marT="0" marB="0" anchor="b">
                    <a:solidFill>
                      <a:schemeClr val="bg2">
                        <a:lumMod val="40000"/>
                        <a:lumOff val="60000"/>
                      </a:schemeClr>
                    </a:solidFill>
                  </a:tcPr>
                </a:tc>
                <a:tc>
                  <a:txBody>
                    <a:bodyPr/>
                    <a:lstStyle/>
                    <a:p>
                      <a:pPr algn="ctr" fontAlgn="b"/>
                      <a:r>
                        <a:rPr lang="en-US" sz="1000" b="1" i="0" u="none" strike="noStrike" dirty="0">
                          <a:solidFill>
                            <a:srgbClr val="000000"/>
                          </a:solidFill>
                          <a:effectLst/>
                          <a:latin typeface="Calibri" panose="020F0502020204030204" pitchFamily="34" charset="0"/>
                        </a:rPr>
                        <a:t> $  25,002.00 </a:t>
                      </a:r>
                    </a:p>
                  </a:txBody>
                  <a:tcPr marL="0" marR="0" marT="0" marB="0" anchor="b">
                    <a:solidFill>
                      <a:schemeClr val="bg2">
                        <a:lumMod val="40000"/>
                        <a:lumOff val="60000"/>
                      </a:schemeClr>
                    </a:solidFill>
                  </a:tcPr>
                </a:tc>
                <a:tc>
                  <a:txBody>
                    <a:bodyPr/>
                    <a:lstStyle/>
                    <a:p>
                      <a:pPr algn="ctr" fontAlgn="b"/>
                      <a:r>
                        <a:rPr lang="en-US" sz="1000" b="1" i="0" u="none" strike="noStrike" dirty="0">
                          <a:solidFill>
                            <a:srgbClr val="000000"/>
                          </a:solidFill>
                          <a:effectLst/>
                          <a:latin typeface="Calibri" panose="020F0502020204030204" pitchFamily="34" charset="0"/>
                        </a:rPr>
                        <a:t> $  8,151.00 </a:t>
                      </a:r>
                    </a:p>
                  </a:txBody>
                  <a:tcPr marL="0" marR="0" marT="0" marB="0" anchor="b">
                    <a:solidFill>
                      <a:schemeClr val="bg2">
                        <a:lumMod val="40000"/>
                        <a:lumOff val="60000"/>
                      </a:schemeClr>
                    </a:solidFill>
                  </a:tcPr>
                </a:tc>
                <a:tc>
                  <a:txBody>
                    <a:bodyPr/>
                    <a:lstStyle/>
                    <a:p>
                      <a:pPr algn="ctr" fontAlgn="b"/>
                      <a:r>
                        <a:rPr lang="en-US" sz="1000" b="1" i="0" u="none" strike="noStrike" dirty="0">
                          <a:solidFill>
                            <a:srgbClr val="000000"/>
                          </a:solidFill>
                          <a:effectLst/>
                          <a:latin typeface="Calibri" panose="020F0502020204030204" pitchFamily="34" charset="0"/>
                        </a:rPr>
                        <a:t> $0</a:t>
                      </a:r>
                    </a:p>
                  </a:txBody>
                  <a:tcPr marL="0" marR="0" marT="0" marB="0" anchor="b">
                    <a:solidFill>
                      <a:schemeClr val="bg2">
                        <a:lumMod val="40000"/>
                        <a:lumOff val="60000"/>
                      </a:schemeClr>
                    </a:solidFill>
                  </a:tcPr>
                </a:tc>
                <a:extLst>
                  <a:ext uri="{0D108BD9-81ED-4DB2-BD59-A6C34878D82A}">
                    <a16:rowId xmlns:a16="http://schemas.microsoft.com/office/drawing/2014/main" val="2438865083"/>
                  </a:ext>
                </a:extLst>
              </a:tr>
            </a:tbl>
          </a:graphicData>
        </a:graphic>
      </p:graphicFrame>
      <p:sp>
        <p:nvSpPr>
          <p:cNvPr id="6" name="TextBox 5">
            <a:extLst>
              <a:ext uri="{FF2B5EF4-FFF2-40B4-BE49-F238E27FC236}">
                <a16:creationId xmlns:a16="http://schemas.microsoft.com/office/drawing/2014/main" id="{1540BA79-77B6-784A-A502-EA82B8FCC563}"/>
              </a:ext>
            </a:extLst>
          </p:cNvPr>
          <p:cNvSpPr txBox="1"/>
          <p:nvPr/>
        </p:nvSpPr>
        <p:spPr>
          <a:xfrm>
            <a:off x="6393542" y="175520"/>
            <a:ext cx="2753767" cy="646331"/>
          </a:xfrm>
          <a:prstGeom prst="rect">
            <a:avLst/>
          </a:prstGeom>
          <a:noFill/>
        </p:spPr>
        <p:txBody>
          <a:bodyPr wrap="none" rtlCol="0">
            <a:spAutoFit/>
          </a:bodyPr>
          <a:lstStyle/>
          <a:p>
            <a:r>
              <a:rPr lang="en-US" dirty="0"/>
              <a:t>Interpolate?</a:t>
            </a:r>
          </a:p>
          <a:p>
            <a:r>
              <a:rPr lang="en-US" dirty="0"/>
              <a:t>Separate compared to base</a:t>
            </a:r>
          </a:p>
        </p:txBody>
      </p:sp>
    </p:spTree>
    <p:extLst>
      <p:ext uri="{BB962C8B-B14F-4D97-AF65-F5344CB8AC3E}">
        <p14:creationId xmlns:p14="http://schemas.microsoft.com/office/powerpoint/2010/main" val="388954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BE40-2E2D-E34C-ACC5-E994385B185E}"/>
              </a:ext>
            </a:extLst>
          </p:cNvPr>
          <p:cNvSpPr>
            <a:spLocks noGrp="1"/>
          </p:cNvSpPr>
          <p:nvPr>
            <p:ph type="title"/>
          </p:nvPr>
        </p:nvSpPr>
        <p:spPr/>
        <p:txBody>
          <a:bodyPr/>
          <a:lstStyle/>
          <a:p>
            <a:r>
              <a:rPr lang="en-US" dirty="0"/>
              <a:t>Fuel Price Targets</a:t>
            </a:r>
          </a:p>
        </p:txBody>
      </p:sp>
      <p:graphicFrame>
        <p:nvGraphicFramePr>
          <p:cNvPr id="5" name="Table 4">
            <a:extLst>
              <a:ext uri="{FF2B5EF4-FFF2-40B4-BE49-F238E27FC236}">
                <a16:creationId xmlns:a16="http://schemas.microsoft.com/office/drawing/2014/main" id="{389B3857-A7FF-9047-9CD9-6C092824AB05}"/>
              </a:ext>
            </a:extLst>
          </p:cNvPr>
          <p:cNvGraphicFramePr>
            <a:graphicFrameLocks noGrp="1"/>
          </p:cNvGraphicFramePr>
          <p:nvPr>
            <p:extLst>
              <p:ext uri="{D42A27DB-BD31-4B8C-83A1-F6EECF244321}">
                <p14:modId xmlns:p14="http://schemas.microsoft.com/office/powerpoint/2010/main" val="39767103"/>
              </p:ext>
            </p:extLst>
          </p:nvPr>
        </p:nvGraphicFramePr>
        <p:xfrm>
          <a:off x="613713" y="987017"/>
          <a:ext cx="3363063" cy="3840480"/>
        </p:xfrm>
        <a:graphic>
          <a:graphicData uri="http://schemas.openxmlformats.org/drawingml/2006/table">
            <a:tbl>
              <a:tblPr firstRow="1" bandRow="1">
                <a:tableStyleId>{5C22544A-7EE6-4342-B048-85BDC9FD1C3A}</a:tableStyleId>
              </a:tblPr>
              <a:tblGrid>
                <a:gridCol w="930415">
                  <a:extLst>
                    <a:ext uri="{9D8B030D-6E8A-4147-A177-3AD203B41FA5}">
                      <a16:colId xmlns:a16="http://schemas.microsoft.com/office/drawing/2014/main" val="2960647571"/>
                    </a:ext>
                  </a:extLst>
                </a:gridCol>
                <a:gridCol w="1149735">
                  <a:extLst>
                    <a:ext uri="{9D8B030D-6E8A-4147-A177-3AD203B41FA5}">
                      <a16:colId xmlns:a16="http://schemas.microsoft.com/office/drawing/2014/main" val="1108014958"/>
                    </a:ext>
                  </a:extLst>
                </a:gridCol>
                <a:gridCol w="1282913">
                  <a:extLst>
                    <a:ext uri="{9D8B030D-6E8A-4147-A177-3AD203B41FA5}">
                      <a16:colId xmlns:a16="http://schemas.microsoft.com/office/drawing/2014/main" val="3394808038"/>
                    </a:ext>
                  </a:extLst>
                </a:gridCol>
              </a:tblGrid>
              <a:tr h="173984">
                <a:tc>
                  <a:txBody>
                    <a:bodyPr/>
                    <a:lstStyle/>
                    <a:p>
                      <a:pPr algn="ctr" fontAlgn="b"/>
                      <a:r>
                        <a:rPr lang="en-US" sz="1050" u="none" strike="noStrike" dirty="0">
                          <a:effectLst/>
                        </a:rPr>
                        <a:t>Year </a:t>
                      </a:r>
                      <a:endParaRPr lang="en-US" sz="1050" b="0" i="0" u="none" strike="noStrike" dirty="0">
                        <a:solidFill>
                          <a:srgbClr val="000000"/>
                        </a:solidFill>
                        <a:effectLst/>
                        <a:latin typeface="Calibri (Body)"/>
                      </a:endParaRPr>
                    </a:p>
                  </a:txBody>
                  <a:tcPr marL="0" marR="0" marT="0" marB="0" anchor="b"/>
                </a:tc>
                <a:tc>
                  <a:txBody>
                    <a:bodyPr/>
                    <a:lstStyle/>
                    <a:p>
                      <a:pPr algn="ctr" fontAlgn="b"/>
                      <a:r>
                        <a:rPr lang="en-US" sz="1050" b="1" i="0" u="none" strike="noStrike" dirty="0">
                          <a:solidFill>
                            <a:schemeClr val="bg1"/>
                          </a:solidFill>
                          <a:effectLst/>
                          <a:latin typeface="Calibri" panose="020F0502020204030204" pitchFamily="34" charset="0"/>
                        </a:rPr>
                        <a:t>DOE Program Success Case</a:t>
                      </a:r>
                    </a:p>
                  </a:txBody>
                  <a:tcPr marL="0" marR="0" marT="0" marB="0" anchor="b"/>
                </a:tc>
                <a:tc>
                  <a:txBody>
                    <a:bodyPr/>
                    <a:lstStyle/>
                    <a:p>
                      <a:pPr algn="ctr" fontAlgn="b"/>
                      <a:r>
                        <a:rPr lang="en-US" sz="1050" u="none" strike="noStrike" dirty="0">
                          <a:effectLst/>
                        </a:rPr>
                        <a:t>Sensitivity Scenario</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4416405"/>
                  </a:ext>
                </a:extLst>
              </a:tr>
              <a:tr h="84121">
                <a:tc>
                  <a:txBody>
                    <a:bodyPr/>
                    <a:lstStyle/>
                    <a:p>
                      <a:pPr algn="ctr" fontAlgn="b"/>
                      <a:r>
                        <a:rPr lang="en-US" sz="1050" b="1" u="none" strike="noStrike" dirty="0">
                          <a:effectLst/>
                        </a:rPr>
                        <a:t>2007</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12.00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26247567"/>
                  </a:ext>
                </a:extLst>
              </a:tr>
              <a:tr h="84121">
                <a:tc>
                  <a:txBody>
                    <a:bodyPr/>
                    <a:lstStyle/>
                    <a:p>
                      <a:pPr algn="ctr" fontAlgn="b"/>
                      <a:r>
                        <a:rPr lang="en-US" sz="1050" b="1" u="none" strike="noStrike">
                          <a:effectLst/>
                        </a:rPr>
                        <a:t>2008</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12.00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9544534"/>
                  </a:ext>
                </a:extLst>
              </a:tr>
              <a:tr h="84121">
                <a:tc>
                  <a:txBody>
                    <a:bodyPr/>
                    <a:lstStyle/>
                    <a:p>
                      <a:pPr algn="ctr" fontAlgn="b"/>
                      <a:r>
                        <a:rPr lang="en-US" sz="1050" b="1" u="none" strike="noStrike">
                          <a:effectLst/>
                        </a:rPr>
                        <a:t>2009</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12.00</a:t>
                      </a:r>
                    </a:p>
                  </a:txBody>
                  <a:tcPr marL="0" marR="0" marT="0" marB="0" anchor="b"/>
                </a:tc>
                <a:tc>
                  <a:txBody>
                    <a:bodyPr/>
                    <a:lstStyle/>
                    <a:p>
                      <a:pPr algn="ctr" fontAlgn="b"/>
                      <a:r>
                        <a:rPr lang="en-US" sz="1050" u="none" strike="noStrike">
                          <a:effectLst/>
                        </a:rPr>
                        <a:t>10</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93624100"/>
                  </a:ext>
                </a:extLst>
              </a:tr>
              <a:tr h="84121">
                <a:tc>
                  <a:txBody>
                    <a:bodyPr/>
                    <a:lstStyle/>
                    <a:p>
                      <a:pPr algn="ctr" fontAlgn="b"/>
                      <a:r>
                        <a:rPr lang="en-US" sz="1050" b="1" u="none" strike="noStrike">
                          <a:effectLst/>
                        </a:rPr>
                        <a:t>2010</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12.00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22046039"/>
                  </a:ext>
                </a:extLst>
              </a:tr>
              <a:tr h="84121">
                <a:tc>
                  <a:txBody>
                    <a:bodyPr/>
                    <a:lstStyle/>
                    <a:p>
                      <a:pPr algn="ctr" fontAlgn="b"/>
                      <a:r>
                        <a:rPr lang="en-US" sz="1050" b="1" u="none" strike="noStrike" dirty="0">
                          <a:effectLst/>
                        </a:rPr>
                        <a:t>2011</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12.00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37549157"/>
                  </a:ext>
                </a:extLst>
              </a:tr>
              <a:tr h="84121">
                <a:tc>
                  <a:txBody>
                    <a:bodyPr/>
                    <a:lstStyle/>
                    <a:p>
                      <a:pPr algn="ctr" fontAlgn="b"/>
                      <a:r>
                        <a:rPr lang="en-US" sz="1050" b="1" u="none" strike="noStrike">
                          <a:effectLst/>
                        </a:rPr>
                        <a:t>2012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12.00</a:t>
                      </a:r>
                    </a:p>
                  </a:txBody>
                  <a:tcPr marL="0" marR="0" marT="0" marB="0" anchor="b"/>
                </a:tc>
                <a:tc>
                  <a:txBody>
                    <a:bodyPr/>
                    <a:lstStyle/>
                    <a:p>
                      <a:pPr algn="ctr" fontAlgn="b"/>
                      <a:r>
                        <a:rPr lang="en-US" sz="1050" u="none" strike="noStrike">
                          <a:effectLst/>
                        </a:rPr>
                        <a:t>10</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44365409"/>
                  </a:ext>
                </a:extLst>
              </a:tr>
              <a:tr h="84121">
                <a:tc>
                  <a:txBody>
                    <a:bodyPr/>
                    <a:lstStyle/>
                    <a:p>
                      <a:pPr algn="ctr" fontAlgn="b"/>
                      <a:r>
                        <a:rPr lang="en-US" sz="1050" b="1" u="none" strike="noStrike">
                          <a:effectLst/>
                        </a:rPr>
                        <a:t>2013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12.00</a:t>
                      </a:r>
                    </a:p>
                  </a:txBody>
                  <a:tcPr marL="0" marR="0" marT="0" marB="0" anchor="b"/>
                </a:tc>
                <a:tc>
                  <a:txBody>
                    <a:bodyPr/>
                    <a:lstStyle/>
                    <a:p>
                      <a:pPr algn="ctr" fontAlgn="b"/>
                      <a:r>
                        <a:rPr lang="en-US" sz="1050" u="none" strike="noStrike">
                          <a:effectLst/>
                        </a:rPr>
                        <a:t>10</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12852560"/>
                  </a:ext>
                </a:extLst>
              </a:tr>
              <a:tr h="84121">
                <a:tc>
                  <a:txBody>
                    <a:bodyPr/>
                    <a:lstStyle/>
                    <a:p>
                      <a:pPr algn="ctr" fontAlgn="b"/>
                      <a:r>
                        <a:rPr lang="en-US" sz="1050" b="1" u="none" strike="noStrike">
                          <a:effectLst/>
                        </a:rPr>
                        <a:t>2014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12.00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20381078"/>
                  </a:ext>
                </a:extLst>
              </a:tr>
              <a:tr h="84121">
                <a:tc>
                  <a:txBody>
                    <a:bodyPr/>
                    <a:lstStyle/>
                    <a:p>
                      <a:pPr algn="ctr" fontAlgn="b"/>
                      <a:r>
                        <a:rPr lang="en-US" sz="1050" b="1" u="none" strike="noStrike" dirty="0">
                          <a:effectLst/>
                        </a:rPr>
                        <a:t>2015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12.00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01771374"/>
                  </a:ext>
                </a:extLst>
              </a:tr>
              <a:tr h="84121">
                <a:tc>
                  <a:txBody>
                    <a:bodyPr/>
                    <a:lstStyle/>
                    <a:p>
                      <a:pPr algn="ctr" fontAlgn="b"/>
                      <a:r>
                        <a:rPr lang="en-US" sz="1050" b="1" u="none" strike="noStrike" dirty="0">
                          <a:effectLst/>
                        </a:rPr>
                        <a:t>2016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11.50</a:t>
                      </a:r>
                    </a:p>
                  </a:txBody>
                  <a:tcPr marL="0" marR="0" marT="0" marB="0" anchor="b"/>
                </a:tc>
                <a:tc>
                  <a:txBody>
                    <a:bodyPr/>
                    <a:lstStyle/>
                    <a:p>
                      <a:pPr algn="ctr" fontAlgn="b"/>
                      <a:r>
                        <a:rPr lang="en-US" sz="1050" u="none" strike="noStrike">
                          <a:effectLst/>
                        </a:rPr>
                        <a:t>10</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87941340"/>
                  </a:ext>
                </a:extLst>
              </a:tr>
              <a:tr h="84121">
                <a:tc>
                  <a:txBody>
                    <a:bodyPr/>
                    <a:lstStyle/>
                    <a:p>
                      <a:pPr algn="ctr" fontAlgn="b"/>
                      <a:r>
                        <a:rPr lang="en-US" sz="1050" b="1" u="none" strike="noStrike">
                          <a:effectLst/>
                        </a:rPr>
                        <a:t>2017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11.00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79466847"/>
                  </a:ext>
                </a:extLst>
              </a:tr>
              <a:tr h="84121">
                <a:tc>
                  <a:txBody>
                    <a:bodyPr/>
                    <a:lstStyle/>
                    <a:p>
                      <a:pPr algn="ctr" fontAlgn="b"/>
                      <a:r>
                        <a:rPr lang="en-US" sz="1050" b="1" u="none" strike="noStrike">
                          <a:effectLst/>
                        </a:rPr>
                        <a:t>2018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10.50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41646988"/>
                  </a:ext>
                </a:extLst>
              </a:tr>
              <a:tr h="84121">
                <a:tc>
                  <a:txBody>
                    <a:bodyPr/>
                    <a:lstStyle/>
                    <a:p>
                      <a:pPr algn="ctr" fontAlgn="b"/>
                      <a:r>
                        <a:rPr lang="en-US" sz="1050" b="1" u="none" strike="noStrike" dirty="0">
                          <a:effectLst/>
                        </a:rPr>
                        <a:t>2019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10.00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01433465"/>
                  </a:ext>
                </a:extLst>
              </a:tr>
              <a:tr h="84121">
                <a:tc>
                  <a:txBody>
                    <a:bodyPr/>
                    <a:lstStyle/>
                    <a:p>
                      <a:pPr algn="ctr" fontAlgn="b"/>
                      <a:r>
                        <a:rPr lang="en-US" sz="1050" b="1" u="none" strike="noStrike" dirty="0">
                          <a:effectLst/>
                        </a:rPr>
                        <a:t>2020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9.50</a:t>
                      </a:r>
                    </a:p>
                  </a:txBody>
                  <a:tcPr marL="0" marR="0" marT="0" marB="0" anchor="b"/>
                </a:tc>
                <a:tc>
                  <a:txBody>
                    <a:bodyPr/>
                    <a:lstStyle/>
                    <a:p>
                      <a:pPr algn="ctr" fontAlgn="b"/>
                      <a:r>
                        <a:rPr lang="en-US" sz="1050" u="none" strike="noStrike" dirty="0">
                          <a:effectLst/>
                        </a:rPr>
                        <a:t>10</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99673889"/>
                  </a:ext>
                </a:extLst>
              </a:tr>
              <a:tr h="90427">
                <a:tc>
                  <a:txBody>
                    <a:bodyPr/>
                    <a:lstStyle/>
                    <a:p>
                      <a:pPr algn="ctr" fontAlgn="b"/>
                      <a:r>
                        <a:rPr lang="en-US" sz="1050" b="1" u="none" strike="noStrike" dirty="0">
                          <a:effectLst/>
                        </a:rPr>
                        <a:t>2021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9.00</a:t>
                      </a:r>
                    </a:p>
                  </a:txBody>
                  <a:tcPr marL="0" marR="0" marT="0" marB="0" anchor="b"/>
                </a:tc>
                <a:tc>
                  <a:txBody>
                    <a:bodyPr/>
                    <a:lstStyle/>
                    <a:p>
                      <a:pPr algn="ctr" fontAlgn="b"/>
                      <a:r>
                        <a:rPr lang="en-US" sz="1050" u="none" strike="noStrike" dirty="0">
                          <a:effectLst/>
                        </a:rPr>
                        <a:t>9</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53345855"/>
                  </a:ext>
                </a:extLst>
              </a:tr>
              <a:tr h="84121">
                <a:tc>
                  <a:txBody>
                    <a:bodyPr/>
                    <a:lstStyle/>
                    <a:p>
                      <a:pPr algn="ctr" fontAlgn="b"/>
                      <a:r>
                        <a:rPr lang="en-US" sz="1050" b="1" u="none" strike="noStrike" dirty="0">
                          <a:effectLst/>
                        </a:rPr>
                        <a:t>2022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8.50</a:t>
                      </a:r>
                    </a:p>
                  </a:txBody>
                  <a:tcPr marL="0" marR="0" marT="0" marB="0" anchor="b"/>
                </a:tc>
                <a:tc>
                  <a:txBody>
                    <a:bodyPr/>
                    <a:lstStyle/>
                    <a:p>
                      <a:pPr algn="ctr" fontAlgn="b"/>
                      <a:r>
                        <a:rPr lang="en-US" sz="1050" u="none" strike="noStrike" dirty="0">
                          <a:effectLst/>
                        </a:rPr>
                        <a:t>8</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30165513"/>
                  </a:ext>
                </a:extLst>
              </a:tr>
              <a:tr h="84121">
                <a:tc>
                  <a:txBody>
                    <a:bodyPr/>
                    <a:lstStyle/>
                    <a:p>
                      <a:pPr algn="ctr" fontAlgn="b"/>
                      <a:r>
                        <a:rPr lang="en-US" sz="1050" b="1" u="none" strike="noStrike" dirty="0">
                          <a:effectLst/>
                        </a:rPr>
                        <a:t>2023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8.00</a:t>
                      </a:r>
                    </a:p>
                  </a:txBody>
                  <a:tcPr marL="0" marR="0" marT="0" marB="0" anchor="b"/>
                </a:tc>
                <a:tc>
                  <a:txBody>
                    <a:bodyPr/>
                    <a:lstStyle/>
                    <a:p>
                      <a:pPr algn="ctr" fontAlgn="b"/>
                      <a:r>
                        <a:rPr lang="en-US" sz="1050" u="none" strike="noStrike" dirty="0">
                          <a:effectLst/>
                        </a:rPr>
                        <a:t>7</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43988079"/>
                  </a:ext>
                </a:extLst>
              </a:tr>
              <a:tr h="84121">
                <a:tc>
                  <a:txBody>
                    <a:bodyPr/>
                    <a:lstStyle/>
                    <a:p>
                      <a:pPr algn="ctr" fontAlgn="b"/>
                      <a:r>
                        <a:rPr lang="en-US" sz="1050" b="1" u="none" strike="noStrike">
                          <a:effectLst/>
                        </a:rPr>
                        <a:t>2024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7.50</a:t>
                      </a:r>
                    </a:p>
                  </a:txBody>
                  <a:tcPr marL="0" marR="0" marT="0" marB="0" anchor="b"/>
                </a:tc>
                <a:tc>
                  <a:txBody>
                    <a:bodyPr/>
                    <a:lstStyle/>
                    <a:p>
                      <a:pPr algn="ctr" fontAlgn="b"/>
                      <a:r>
                        <a:rPr lang="en-US" sz="1050" u="none" strike="noStrike" dirty="0">
                          <a:effectLst/>
                        </a:rPr>
                        <a:t>6</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49167108"/>
                  </a:ext>
                </a:extLst>
              </a:tr>
              <a:tr h="84121">
                <a:tc>
                  <a:txBody>
                    <a:bodyPr/>
                    <a:lstStyle/>
                    <a:p>
                      <a:pPr algn="ctr" fontAlgn="b"/>
                      <a:r>
                        <a:rPr lang="en-US" sz="1050" b="1" u="none" strike="noStrike">
                          <a:effectLst/>
                        </a:rPr>
                        <a:t>2025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7.00</a:t>
                      </a:r>
                    </a:p>
                  </a:txBody>
                  <a:tcPr marL="0" marR="0" marT="0" marB="0" anchor="b"/>
                </a:tc>
                <a:tc>
                  <a:txBody>
                    <a:bodyPr/>
                    <a:lstStyle/>
                    <a:p>
                      <a:pPr algn="ctr" fontAlgn="b"/>
                      <a:r>
                        <a:rPr lang="en-US" sz="1050" u="none" strike="noStrike" dirty="0">
                          <a:effectLst/>
                        </a:rPr>
                        <a:t>5</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78892899"/>
                  </a:ext>
                </a:extLst>
              </a:tr>
              <a:tr h="84121">
                <a:tc>
                  <a:txBody>
                    <a:bodyPr/>
                    <a:lstStyle/>
                    <a:p>
                      <a:pPr algn="ctr" fontAlgn="b"/>
                      <a:r>
                        <a:rPr lang="en-US" sz="1050" b="1" u="none" strike="noStrike" dirty="0">
                          <a:effectLst/>
                        </a:rPr>
                        <a:t>2026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6.88</a:t>
                      </a:r>
                    </a:p>
                  </a:txBody>
                  <a:tcPr marL="0" marR="0" marT="0" marB="0" anchor="b"/>
                </a:tc>
                <a:tc>
                  <a:txBody>
                    <a:bodyPr/>
                    <a:lstStyle/>
                    <a:p>
                      <a:pPr algn="ctr" fontAlgn="b"/>
                      <a:r>
                        <a:rPr lang="en-US" sz="1050" u="none" strike="noStrike" dirty="0">
                          <a:effectLst/>
                        </a:rPr>
                        <a:t>5</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18318378"/>
                  </a:ext>
                </a:extLst>
              </a:tr>
              <a:tr h="84121">
                <a:tc>
                  <a:txBody>
                    <a:bodyPr/>
                    <a:lstStyle/>
                    <a:p>
                      <a:pPr algn="ctr" fontAlgn="b"/>
                      <a:r>
                        <a:rPr lang="en-US" sz="1050" b="1" u="none" strike="noStrike" dirty="0">
                          <a:effectLst/>
                        </a:rPr>
                        <a:t>2027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6.76</a:t>
                      </a:r>
                    </a:p>
                  </a:txBody>
                  <a:tcPr marL="0" marR="0" marT="0" marB="0" anchor="b"/>
                </a:tc>
                <a:tc>
                  <a:txBody>
                    <a:bodyPr/>
                    <a:lstStyle/>
                    <a:p>
                      <a:pPr algn="ctr" fontAlgn="b"/>
                      <a:r>
                        <a:rPr lang="en-US" sz="1050" u="none" strike="noStrike" dirty="0">
                          <a:effectLst/>
                        </a:rPr>
                        <a:t>5</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48921779"/>
                  </a:ext>
                </a:extLst>
              </a:tr>
              <a:tr h="84121">
                <a:tc>
                  <a:txBody>
                    <a:bodyPr/>
                    <a:lstStyle/>
                    <a:p>
                      <a:pPr algn="ctr" fontAlgn="b"/>
                      <a:r>
                        <a:rPr lang="en-US" sz="1050" b="1" u="none" strike="noStrike" dirty="0">
                          <a:effectLst/>
                        </a:rPr>
                        <a:t>2028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6.64</a:t>
                      </a:r>
                    </a:p>
                  </a:txBody>
                  <a:tcPr marL="0" marR="0" marT="0" marB="0" anchor="b"/>
                </a:tc>
                <a:tc>
                  <a:txBody>
                    <a:bodyPr/>
                    <a:lstStyle/>
                    <a:p>
                      <a:pPr algn="ctr" fontAlgn="b"/>
                      <a:r>
                        <a:rPr lang="en-US" sz="1050" u="none" strike="noStrike" dirty="0">
                          <a:effectLst/>
                        </a:rPr>
                        <a:t>5</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39630871"/>
                  </a:ext>
                </a:extLst>
              </a:tr>
            </a:tbl>
          </a:graphicData>
        </a:graphic>
      </p:graphicFrame>
      <p:graphicFrame>
        <p:nvGraphicFramePr>
          <p:cNvPr id="6" name="Table 5">
            <a:extLst>
              <a:ext uri="{FF2B5EF4-FFF2-40B4-BE49-F238E27FC236}">
                <a16:creationId xmlns:a16="http://schemas.microsoft.com/office/drawing/2014/main" id="{57A507D1-A15A-8846-B87E-8696FE19F1B3}"/>
              </a:ext>
            </a:extLst>
          </p:cNvPr>
          <p:cNvGraphicFramePr>
            <a:graphicFrameLocks noGrp="1"/>
          </p:cNvGraphicFramePr>
          <p:nvPr>
            <p:extLst>
              <p:ext uri="{D42A27DB-BD31-4B8C-83A1-F6EECF244321}">
                <p14:modId xmlns:p14="http://schemas.microsoft.com/office/powerpoint/2010/main" val="4217022249"/>
              </p:ext>
            </p:extLst>
          </p:nvPr>
        </p:nvGraphicFramePr>
        <p:xfrm>
          <a:off x="4457786" y="987017"/>
          <a:ext cx="3478517" cy="3840480"/>
        </p:xfrm>
        <a:graphic>
          <a:graphicData uri="http://schemas.openxmlformats.org/drawingml/2006/table">
            <a:tbl>
              <a:tblPr firstRow="1" bandRow="1">
                <a:tableStyleId>{5C22544A-7EE6-4342-B048-85BDC9FD1C3A}</a:tableStyleId>
              </a:tblPr>
              <a:tblGrid>
                <a:gridCol w="907844">
                  <a:extLst>
                    <a:ext uri="{9D8B030D-6E8A-4147-A177-3AD203B41FA5}">
                      <a16:colId xmlns:a16="http://schemas.microsoft.com/office/drawing/2014/main" val="2960647571"/>
                    </a:ext>
                  </a:extLst>
                </a:gridCol>
                <a:gridCol w="1158579">
                  <a:extLst>
                    <a:ext uri="{9D8B030D-6E8A-4147-A177-3AD203B41FA5}">
                      <a16:colId xmlns:a16="http://schemas.microsoft.com/office/drawing/2014/main" val="2631519793"/>
                    </a:ext>
                  </a:extLst>
                </a:gridCol>
                <a:gridCol w="1412094">
                  <a:extLst>
                    <a:ext uri="{9D8B030D-6E8A-4147-A177-3AD203B41FA5}">
                      <a16:colId xmlns:a16="http://schemas.microsoft.com/office/drawing/2014/main" val="3394808038"/>
                    </a:ext>
                  </a:extLst>
                </a:gridCol>
              </a:tblGrid>
              <a:tr h="0">
                <a:tc>
                  <a:txBody>
                    <a:bodyPr/>
                    <a:lstStyle/>
                    <a:p>
                      <a:pPr algn="ctr" fontAlgn="b"/>
                      <a:r>
                        <a:rPr lang="en-US" sz="1050" u="none" strike="noStrike" dirty="0">
                          <a:effectLst/>
                        </a:rPr>
                        <a:t>Year </a:t>
                      </a:r>
                      <a:endParaRPr lang="en-US" sz="1050" b="0" i="0" u="none" strike="noStrike" dirty="0">
                        <a:solidFill>
                          <a:srgbClr val="000000"/>
                        </a:solidFill>
                        <a:effectLst/>
                        <a:latin typeface="Calibri (Body)"/>
                      </a:endParaRPr>
                    </a:p>
                  </a:txBody>
                  <a:tcPr marL="0" marR="0" marT="0" marB="0" anchor="b"/>
                </a:tc>
                <a:tc>
                  <a:txBody>
                    <a:bodyPr/>
                    <a:lstStyle/>
                    <a:p>
                      <a:pPr algn="ctr" fontAlgn="b"/>
                      <a:r>
                        <a:rPr lang="en-US" sz="1050" b="1" i="0" u="none" strike="noStrike" dirty="0">
                          <a:solidFill>
                            <a:schemeClr val="bg1"/>
                          </a:solidFill>
                          <a:effectLst/>
                          <a:latin typeface="Calibri" panose="020F0502020204030204" pitchFamily="34" charset="0"/>
                        </a:rPr>
                        <a:t>DOE Program Success Case</a:t>
                      </a:r>
                    </a:p>
                  </a:txBody>
                  <a:tcPr marL="0" marR="0" marT="0" marB="0" anchor="b"/>
                </a:tc>
                <a:tc>
                  <a:txBody>
                    <a:bodyPr/>
                    <a:lstStyle/>
                    <a:p>
                      <a:pPr algn="ctr" fontAlgn="b"/>
                      <a:r>
                        <a:rPr lang="en-US" sz="1050" u="none" strike="noStrike" dirty="0">
                          <a:effectLst/>
                        </a:rPr>
                        <a:t>Sensitivity Scenario</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4416405"/>
                  </a:ext>
                </a:extLst>
              </a:tr>
              <a:tr h="84121">
                <a:tc>
                  <a:txBody>
                    <a:bodyPr/>
                    <a:lstStyle/>
                    <a:p>
                      <a:pPr algn="ctr" fontAlgn="b"/>
                      <a:r>
                        <a:rPr lang="en-US" sz="1050" b="1" u="none" strike="noStrike" dirty="0">
                          <a:effectLst/>
                        </a:rPr>
                        <a:t>2029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6.52</a:t>
                      </a:r>
                    </a:p>
                  </a:txBody>
                  <a:tcPr marL="0" marR="0" marT="0" marB="0" anchor="b"/>
                </a:tc>
                <a:tc>
                  <a:txBody>
                    <a:bodyPr/>
                    <a:lstStyle/>
                    <a:p>
                      <a:pPr algn="ctr" fontAlgn="b"/>
                      <a:r>
                        <a:rPr lang="en-US" sz="1050" u="none" strike="noStrike" dirty="0">
                          <a:effectLst/>
                        </a:rPr>
                        <a:t>5</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7125780"/>
                  </a:ext>
                </a:extLst>
              </a:tr>
              <a:tr h="84121">
                <a:tc>
                  <a:txBody>
                    <a:bodyPr/>
                    <a:lstStyle/>
                    <a:p>
                      <a:pPr algn="ctr" fontAlgn="b"/>
                      <a:r>
                        <a:rPr lang="en-US" sz="1050" b="1" u="none" strike="noStrike" dirty="0">
                          <a:effectLst/>
                        </a:rPr>
                        <a:t>2030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dirty="0">
                          <a:effectLst/>
                          <a:latin typeface="Calibri" panose="020F0502020204030204" pitchFamily="34" charset="0"/>
                        </a:rPr>
                        <a:t>6.40</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28396230"/>
                  </a:ext>
                </a:extLst>
              </a:tr>
              <a:tr h="84121">
                <a:tc>
                  <a:txBody>
                    <a:bodyPr/>
                    <a:lstStyle/>
                    <a:p>
                      <a:pPr algn="ctr" fontAlgn="b"/>
                      <a:r>
                        <a:rPr lang="en-US" sz="1050" b="1" u="none" strike="noStrike" dirty="0">
                          <a:effectLst/>
                        </a:rPr>
                        <a:t>2031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6.28</a:t>
                      </a:r>
                    </a:p>
                  </a:txBody>
                  <a:tcPr marL="0" marR="0" marT="0" marB="0" anchor="b"/>
                </a:tc>
                <a:tc>
                  <a:txBody>
                    <a:bodyPr/>
                    <a:lstStyle/>
                    <a:p>
                      <a:pPr algn="ctr" fontAlgn="b"/>
                      <a:r>
                        <a:rPr lang="en-US" sz="1050" u="none" strike="noStrike">
                          <a:effectLst/>
                        </a:rPr>
                        <a:t>4</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34723042"/>
                  </a:ext>
                </a:extLst>
              </a:tr>
              <a:tr h="84121">
                <a:tc>
                  <a:txBody>
                    <a:bodyPr/>
                    <a:lstStyle/>
                    <a:p>
                      <a:pPr algn="ctr" fontAlgn="b"/>
                      <a:r>
                        <a:rPr lang="en-US" sz="1050" b="1" u="none" strike="noStrike">
                          <a:effectLst/>
                        </a:rPr>
                        <a:t>2032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6.16</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54118966"/>
                  </a:ext>
                </a:extLst>
              </a:tr>
              <a:tr h="84121">
                <a:tc>
                  <a:txBody>
                    <a:bodyPr/>
                    <a:lstStyle/>
                    <a:p>
                      <a:pPr algn="ctr" fontAlgn="b"/>
                      <a:r>
                        <a:rPr lang="en-US" sz="1050" b="1" u="none" strike="noStrike">
                          <a:effectLst/>
                        </a:rPr>
                        <a:t>2033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6.04</a:t>
                      </a:r>
                    </a:p>
                  </a:txBody>
                  <a:tcPr marL="0" marR="0" marT="0" marB="0" anchor="b"/>
                </a:tc>
                <a:tc>
                  <a:txBody>
                    <a:bodyPr/>
                    <a:lstStyle/>
                    <a:p>
                      <a:pPr algn="ctr" fontAlgn="b"/>
                      <a:r>
                        <a:rPr lang="en-US" sz="1050" u="none" strike="noStrike">
                          <a:effectLst/>
                        </a:rPr>
                        <a:t>4</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76269625"/>
                  </a:ext>
                </a:extLst>
              </a:tr>
              <a:tr h="84121">
                <a:tc>
                  <a:txBody>
                    <a:bodyPr/>
                    <a:lstStyle/>
                    <a:p>
                      <a:pPr algn="ctr" fontAlgn="b"/>
                      <a:r>
                        <a:rPr lang="en-US" sz="1050" b="1" u="none" strike="noStrike">
                          <a:effectLst/>
                        </a:rPr>
                        <a:t>2034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5.92</a:t>
                      </a:r>
                    </a:p>
                  </a:txBody>
                  <a:tcPr marL="0" marR="0" marT="0" marB="0" anchor="b"/>
                </a:tc>
                <a:tc>
                  <a:txBody>
                    <a:bodyPr/>
                    <a:lstStyle/>
                    <a:p>
                      <a:pPr algn="ctr" fontAlgn="b"/>
                      <a:r>
                        <a:rPr lang="en-US" sz="1050" u="none" strike="noStrike">
                          <a:effectLst/>
                        </a:rPr>
                        <a:t>4</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4132085"/>
                  </a:ext>
                </a:extLst>
              </a:tr>
              <a:tr h="84121">
                <a:tc>
                  <a:txBody>
                    <a:bodyPr/>
                    <a:lstStyle/>
                    <a:p>
                      <a:pPr algn="ctr" fontAlgn="b"/>
                      <a:r>
                        <a:rPr lang="en-US" sz="1050" b="1" u="none" strike="noStrike">
                          <a:effectLst/>
                        </a:rPr>
                        <a:t>2035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5.80</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50806951"/>
                  </a:ext>
                </a:extLst>
              </a:tr>
              <a:tr h="84121">
                <a:tc>
                  <a:txBody>
                    <a:bodyPr/>
                    <a:lstStyle/>
                    <a:p>
                      <a:pPr algn="ctr" fontAlgn="b"/>
                      <a:r>
                        <a:rPr lang="en-US" sz="1050" b="1" u="none" strike="noStrike">
                          <a:effectLst/>
                        </a:rPr>
                        <a:t>2036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5.68</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57259770"/>
                  </a:ext>
                </a:extLst>
              </a:tr>
              <a:tr h="84121">
                <a:tc>
                  <a:txBody>
                    <a:bodyPr/>
                    <a:lstStyle/>
                    <a:p>
                      <a:pPr algn="ctr" fontAlgn="b"/>
                      <a:r>
                        <a:rPr lang="en-US" sz="1050" b="1" u="none" strike="noStrike">
                          <a:effectLst/>
                        </a:rPr>
                        <a:t>2037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5.56</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50295637"/>
                  </a:ext>
                </a:extLst>
              </a:tr>
              <a:tr h="84121">
                <a:tc>
                  <a:txBody>
                    <a:bodyPr/>
                    <a:lstStyle/>
                    <a:p>
                      <a:pPr algn="ctr" fontAlgn="b"/>
                      <a:r>
                        <a:rPr lang="en-US" sz="1050" b="1" u="none" strike="noStrike" dirty="0">
                          <a:effectLst/>
                        </a:rPr>
                        <a:t>2038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5.44</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6812134"/>
                  </a:ext>
                </a:extLst>
              </a:tr>
              <a:tr h="84121">
                <a:tc>
                  <a:txBody>
                    <a:bodyPr/>
                    <a:lstStyle/>
                    <a:p>
                      <a:pPr algn="ctr" fontAlgn="b"/>
                      <a:r>
                        <a:rPr lang="en-US" sz="1050" b="1" u="none" strike="noStrike">
                          <a:effectLst/>
                        </a:rPr>
                        <a:t>2039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5.32</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16369966"/>
                  </a:ext>
                </a:extLst>
              </a:tr>
              <a:tr h="84121">
                <a:tc>
                  <a:txBody>
                    <a:bodyPr/>
                    <a:lstStyle/>
                    <a:p>
                      <a:pPr algn="ctr" fontAlgn="b"/>
                      <a:r>
                        <a:rPr lang="en-US" sz="1050" b="1" u="none" strike="noStrike">
                          <a:effectLst/>
                        </a:rPr>
                        <a:t>2040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5.20</a:t>
                      </a:r>
                    </a:p>
                  </a:txBody>
                  <a:tcPr marL="0" marR="0" marT="0" marB="0" anchor="b"/>
                </a:tc>
                <a:tc>
                  <a:txBody>
                    <a:bodyPr/>
                    <a:lstStyle/>
                    <a:p>
                      <a:pPr algn="ctr" fontAlgn="b"/>
                      <a:r>
                        <a:rPr lang="en-US" sz="1050" u="none" strike="noStrike">
                          <a:effectLst/>
                        </a:rPr>
                        <a:t>4</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37778808"/>
                  </a:ext>
                </a:extLst>
              </a:tr>
              <a:tr h="84121">
                <a:tc>
                  <a:txBody>
                    <a:bodyPr/>
                    <a:lstStyle/>
                    <a:p>
                      <a:pPr algn="ctr" fontAlgn="b"/>
                      <a:r>
                        <a:rPr lang="en-US" sz="1050" b="1" u="none" strike="noStrike">
                          <a:effectLst/>
                        </a:rPr>
                        <a:t>2041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5.08</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33214951"/>
                  </a:ext>
                </a:extLst>
              </a:tr>
              <a:tr h="84121">
                <a:tc>
                  <a:txBody>
                    <a:bodyPr/>
                    <a:lstStyle/>
                    <a:p>
                      <a:pPr algn="ctr" fontAlgn="b"/>
                      <a:r>
                        <a:rPr lang="en-US" sz="1050" b="1" u="none" strike="noStrike">
                          <a:effectLst/>
                        </a:rPr>
                        <a:t>2042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4.96</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12342886"/>
                  </a:ext>
                </a:extLst>
              </a:tr>
              <a:tr h="84121">
                <a:tc>
                  <a:txBody>
                    <a:bodyPr/>
                    <a:lstStyle/>
                    <a:p>
                      <a:pPr algn="ctr" fontAlgn="b"/>
                      <a:r>
                        <a:rPr lang="en-US" sz="1050" b="1" u="none" strike="noStrike">
                          <a:effectLst/>
                        </a:rPr>
                        <a:t>2043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4.84</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69565944"/>
                  </a:ext>
                </a:extLst>
              </a:tr>
              <a:tr h="84121">
                <a:tc>
                  <a:txBody>
                    <a:bodyPr/>
                    <a:lstStyle/>
                    <a:p>
                      <a:pPr algn="ctr" fontAlgn="b"/>
                      <a:r>
                        <a:rPr lang="en-US" sz="1050" b="1" u="none" strike="noStrike" dirty="0">
                          <a:effectLst/>
                        </a:rPr>
                        <a:t>2044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4.72</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06691428"/>
                  </a:ext>
                </a:extLst>
              </a:tr>
              <a:tr h="84121">
                <a:tc>
                  <a:txBody>
                    <a:bodyPr/>
                    <a:lstStyle/>
                    <a:p>
                      <a:pPr algn="ctr" fontAlgn="b"/>
                      <a:r>
                        <a:rPr lang="en-US" sz="1050" b="1" u="none" strike="noStrike">
                          <a:effectLst/>
                        </a:rPr>
                        <a:t>2045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4.60</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64021798"/>
                  </a:ext>
                </a:extLst>
              </a:tr>
              <a:tr h="84121">
                <a:tc>
                  <a:txBody>
                    <a:bodyPr/>
                    <a:lstStyle/>
                    <a:p>
                      <a:pPr algn="ctr" fontAlgn="b"/>
                      <a:r>
                        <a:rPr lang="en-US" sz="1050" b="1" u="none" strike="noStrike">
                          <a:effectLst/>
                        </a:rPr>
                        <a:t>2046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4.48</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50913445"/>
                  </a:ext>
                </a:extLst>
              </a:tr>
              <a:tr h="84121">
                <a:tc>
                  <a:txBody>
                    <a:bodyPr/>
                    <a:lstStyle/>
                    <a:p>
                      <a:pPr algn="ctr" fontAlgn="b"/>
                      <a:r>
                        <a:rPr lang="en-US" sz="1050" b="1" u="none" strike="noStrike">
                          <a:effectLst/>
                        </a:rPr>
                        <a:t>2047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4.36</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77180121"/>
                  </a:ext>
                </a:extLst>
              </a:tr>
              <a:tr h="84121">
                <a:tc>
                  <a:txBody>
                    <a:bodyPr/>
                    <a:lstStyle/>
                    <a:p>
                      <a:pPr algn="ctr" fontAlgn="b"/>
                      <a:r>
                        <a:rPr lang="en-US" sz="1050" b="1" u="none" strike="noStrike">
                          <a:effectLst/>
                        </a:rPr>
                        <a:t>2048 </a:t>
                      </a:r>
                      <a:endParaRPr lang="en-US" sz="105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4.24</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0748716"/>
                  </a:ext>
                </a:extLst>
              </a:tr>
              <a:tr h="84121">
                <a:tc>
                  <a:txBody>
                    <a:bodyPr/>
                    <a:lstStyle/>
                    <a:p>
                      <a:pPr algn="ctr" fontAlgn="b"/>
                      <a:r>
                        <a:rPr lang="en-US" sz="1050" b="1" u="none" strike="noStrike" dirty="0">
                          <a:effectLst/>
                        </a:rPr>
                        <a:t>2049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0" i="0" u="none" strike="noStrike">
                          <a:effectLst/>
                          <a:latin typeface="Calibri" panose="020F0502020204030204" pitchFamily="34" charset="0"/>
                        </a:rPr>
                        <a:t>4.12</a:t>
                      </a:r>
                    </a:p>
                  </a:txBody>
                  <a:tcPr marL="0" marR="0" marT="0" marB="0" anchor="b"/>
                </a:tc>
                <a:tc>
                  <a:txBody>
                    <a:bodyPr/>
                    <a:lstStyle/>
                    <a:p>
                      <a:pPr algn="ctr" fontAlgn="b"/>
                      <a:r>
                        <a:rPr lang="en-US" sz="1050" u="none" strike="noStrike">
                          <a:effectLst/>
                        </a:rPr>
                        <a:t>4</a:t>
                      </a:r>
                      <a:endParaRPr lang="en-US" sz="1050" b="1" i="1"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22370294"/>
                  </a:ext>
                </a:extLst>
              </a:tr>
              <a:tr h="88548">
                <a:tc>
                  <a:txBody>
                    <a:bodyPr/>
                    <a:lstStyle/>
                    <a:p>
                      <a:pPr algn="ctr" fontAlgn="b"/>
                      <a:r>
                        <a:rPr lang="en-US" sz="1050" b="1" u="none" strike="noStrike" dirty="0">
                          <a:effectLst/>
                        </a:rPr>
                        <a:t>2050 </a:t>
                      </a:r>
                      <a:endParaRPr lang="en-US" sz="105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1" i="0" u="none" strike="noStrike" dirty="0">
                          <a:effectLst/>
                          <a:latin typeface="Calibri" panose="020F0502020204030204" pitchFamily="34" charset="0"/>
                        </a:rPr>
                        <a:t>4.00</a:t>
                      </a:r>
                    </a:p>
                  </a:txBody>
                  <a:tcPr marL="0" marR="0" marT="0" marB="0" anchor="b"/>
                </a:tc>
                <a:tc>
                  <a:txBody>
                    <a:bodyPr/>
                    <a:lstStyle/>
                    <a:p>
                      <a:pPr algn="ctr" fontAlgn="b"/>
                      <a:r>
                        <a:rPr lang="en-US" sz="1050" u="none" strike="noStrike" dirty="0">
                          <a:effectLst/>
                        </a:rPr>
                        <a:t>4</a:t>
                      </a:r>
                      <a:endParaRPr lang="en-US" sz="1050" b="1" i="1"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56690013"/>
                  </a:ext>
                </a:extLst>
              </a:tr>
            </a:tbl>
          </a:graphicData>
        </a:graphic>
      </p:graphicFrame>
    </p:spTree>
    <p:extLst>
      <p:ext uri="{BB962C8B-B14F-4D97-AF65-F5344CB8AC3E}">
        <p14:creationId xmlns:p14="http://schemas.microsoft.com/office/powerpoint/2010/main" val="227231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3F50-670D-4F49-9752-BC4FC3BB1ABF}"/>
              </a:ext>
            </a:extLst>
          </p:cNvPr>
          <p:cNvSpPr>
            <a:spLocks noGrp="1"/>
          </p:cNvSpPr>
          <p:nvPr>
            <p:ph type="title"/>
          </p:nvPr>
        </p:nvSpPr>
        <p:spPr/>
        <p:txBody>
          <a:bodyPr/>
          <a:lstStyle/>
          <a:p>
            <a:r>
              <a:rPr lang="en-US" dirty="0"/>
              <a:t>DOE Program Success Case</a:t>
            </a:r>
          </a:p>
        </p:txBody>
      </p:sp>
      <p:pic>
        <p:nvPicPr>
          <p:cNvPr id="4" name="Picture 3">
            <a:extLst>
              <a:ext uri="{FF2B5EF4-FFF2-40B4-BE49-F238E27FC236}">
                <a16:creationId xmlns:a16="http://schemas.microsoft.com/office/drawing/2014/main" id="{95676E1F-2D0B-2B47-B0B0-070B19F78E19}"/>
              </a:ext>
            </a:extLst>
          </p:cNvPr>
          <p:cNvPicPr>
            <a:picLocks noChangeAspect="1"/>
          </p:cNvPicPr>
          <p:nvPr/>
        </p:nvPicPr>
        <p:blipFill>
          <a:blip r:embed="rId3"/>
          <a:stretch>
            <a:fillRect/>
          </a:stretch>
        </p:blipFill>
        <p:spPr>
          <a:xfrm>
            <a:off x="457199" y="907142"/>
            <a:ext cx="6933102" cy="4236357"/>
          </a:xfrm>
          <a:prstGeom prst="rect">
            <a:avLst/>
          </a:prstGeom>
        </p:spPr>
      </p:pic>
    </p:spTree>
    <p:extLst>
      <p:ext uri="{BB962C8B-B14F-4D97-AF65-F5344CB8AC3E}">
        <p14:creationId xmlns:p14="http://schemas.microsoft.com/office/powerpoint/2010/main" val="82769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98DC-2B1B-E14E-A22F-3419101D308E}"/>
              </a:ext>
            </a:extLst>
          </p:cNvPr>
          <p:cNvSpPr>
            <a:spLocks noGrp="1"/>
          </p:cNvSpPr>
          <p:nvPr>
            <p:ph type="title"/>
          </p:nvPr>
        </p:nvSpPr>
        <p:spPr/>
        <p:txBody>
          <a:bodyPr/>
          <a:lstStyle/>
          <a:p>
            <a:r>
              <a:rPr lang="en-US" dirty="0"/>
              <a:t>Only Altering Fuel Prices Target</a:t>
            </a:r>
          </a:p>
        </p:txBody>
      </p:sp>
      <p:pic>
        <p:nvPicPr>
          <p:cNvPr id="4" name="Picture 3">
            <a:extLst>
              <a:ext uri="{FF2B5EF4-FFF2-40B4-BE49-F238E27FC236}">
                <a16:creationId xmlns:a16="http://schemas.microsoft.com/office/drawing/2014/main" id="{8F4DC124-6F3E-FC42-AD94-44587B30FDB5}"/>
              </a:ext>
            </a:extLst>
          </p:cNvPr>
          <p:cNvPicPr>
            <a:picLocks noChangeAspect="1"/>
          </p:cNvPicPr>
          <p:nvPr/>
        </p:nvPicPr>
        <p:blipFill>
          <a:blip r:embed="rId2"/>
          <a:stretch>
            <a:fillRect/>
          </a:stretch>
        </p:blipFill>
        <p:spPr>
          <a:xfrm>
            <a:off x="457199" y="907142"/>
            <a:ext cx="6945881" cy="4236357"/>
          </a:xfrm>
          <a:prstGeom prst="rect">
            <a:avLst/>
          </a:prstGeom>
        </p:spPr>
      </p:pic>
    </p:spTree>
    <p:extLst>
      <p:ext uri="{BB962C8B-B14F-4D97-AF65-F5344CB8AC3E}">
        <p14:creationId xmlns:p14="http://schemas.microsoft.com/office/powerpoint/2010/main" val="413581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66A0-7973-AD4E-83C4-CA7FB4086C5A}"/>
              </a:ext>
            </a:extLst>
          </p:cNvPr>
          <p:cNvSpPr>
            <a:spLocks noGrp="1"/>
          </p:cNvSpPr>
          <p:nvPr>
            <p:ph type="title"/>
          </p:nvPr>
        </p:nvSpPr>
        <p:spPr/>
        <p:txBody>
          <a:bodyPr/>
          <a:lstStyle/>
          <a:p>
            <a:r>
              <a:rPr lang="en-US" dirty="0"/>
              <a:t>Only Altering Power Target ($/kW)</a:t>
            </a:r>
          </a:p>
        </p:txBody>
      </p:sp>
      <p:sp>
        <p:nvSpPr>
          <p:cNvPr id="6" name="TextBox 5">
            <a:extLst>
              <a:ext uri="{FF2B5EF4-FFF2-40B4-BE49-F238E27FC236}">
                <a16:creationId xmlns:a16="http://schemas.microsoft.com/office/drawing/2014/main" id="{21C9BB3C-B94F-3F4C-BEAB-71CE937C1B6C}"/>
              </a:ext>
            </a:extLst>
          </p:cNvPr>
          <p:cNvSpPr txBox="1"/>
          <p:nvPr/>
        </p:nvSpPr>
        <p:spPr>
          <a:xfrm>
            <a:off x="6393542" y="129396"/>
            <a:ext cx="2545762" cy="523220"/>
          </a:xfrm>
          <a:prstGeom prst="rect">
            <a:avLst/>
          </a:prstGeom>
          <a:noFill/>
        </p:spPr>
        <p:txBody>
          <a:bodyPr wrap="none" rtlCol="0">
            <a:spAutoFit/>
          </a:bodyPr>
          <a:lstStyle/>
          <a:p>
            <a:r>
              <a:rPr lang="en-US" sz="1400" dirty="0"/>
              <a:t>DOE program success fuel prices</a:t>
            </a:r>
          </a:p>
          <a:p>
            <a:r>
              <a:rPr lang="en-US" sz="1400" dirty="0"/>
              <a:t>DOE program success kWh</a:t>
            </a:r>
          </a:p>
        </p:txBody>
      </p:sp>
    </p:spTree>
    <p:extLst>
      <p:ext uri="{BB962C8B-B14F-4D97-AF65-F5344CB8AC3E}">
        <p14:creationId xmlns:p14="http://schemas.microsoft.com/office/powerpoint/2010/main" val="403473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1A50-0948-2D44-865D-E336DD540AD3}"/>
              </a:ext>
            </a:extLst>
          </p:cNvPr>
          <p:cNvSpPr>
            <a:spLocks noGrp="1"/>
          </p:cNvSpPr>
          <p:nvPr>
            <p:ph type="title"/>
          </p:nvPr>
        </p:nvSpPr>
        <p:spPr/>
        <p:txBody>
          <a:bodyPr/>
          <a:lstStyle/>
          <a:p>
            <a:r>
              <a:rPr lang="en-US" dirty="0"/>
              <a:t>Only Altering Hydrogen Storage Cost Target ($/kWh)</a:t>
            </a:r>
          </a:p>
        </p:txBody>
      </p:sp>
      <p:sp>
        <p:nvSpPr>
          <p:cNvPr id="3" name="Text Placeholder 2">
            <a:extLst>
              <a:ext uri="{FF2B5EF4-FFF2-40B4-BE49-F238E27FC236}">
                <a16:creationId xmlns:a16="http://schemas.microsoft.com/office/drawing/2014/main" id="{60A0F164-E67C-BC4E-A585-FCDEF8F73F3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63928039"/>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presentation-2019" id="{E8A68D52-70D5-1F45-9E2B-50DC26CDF849}" vid="{0CCD6724-4B42-BC4D-AA89-F63B9FDE5D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14D3CD4A440A4687159A93073E7EC3" ma:contentTypeVersion="2" ma:contentTypeDescription="Create a new document." ma:contentTypeScope="" ma:versionID="7c3b8b60a39cc07ecb8dce8205d6d6fc">
  <xsd:schema xmlns:xsd="http://www.w3.org/2001/XMLSchema" xmlns:xs="http://www.w3.org/2001/XMLSchema" xmlns:p="http://schemas.microsoft.com/office/2006/metadata/properties" xmlns:ns2="fc48592c-2842-44a0-b8f3-7c80a0c59a37" targetNamespace="http://schemas.microsoft.com/office/2006/metadata/properties" ma:root="true" ma:fieldsID="77b465eaff576d393e7300b168a99de4" ns2:_="">
    <xsd:import namespace="fc48592c-2842-44a0-b8f3-7c80a0c59a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48592c-2842-44a0-b8f3-7c80a0c59a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881599-47E5-4BD2-B6D9-D0D1D2C038E9}">
  <ds:schemaRefs>
    <ds:schemaRef ds:uri="http://schemas.microsoft.com/sharepoint/v3/contenttype/forms"/>
  </ds:schemaRefs>
</ds:datastoreItem>
</file>

<file path=customXml/itemProps2.xml><?xml version="1.0" encoding="utf-8"?>
<ds:datastoreItem xmlns:ds="http://schemas.openxmlformats.org/officeDocument/2006/customXml" ds:itemID="{F5609D0C-E756-44F8-8907-797F05B58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48592c-2842-44a0-b8f3-7c80a0c59a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354430-6620-4EF4-BAD2-618107A35A07}">
  <ds:schemaRefs>
    <ds:schemaRef ds:uri="http://purl.org/dc/elements/1.1/"/>
    <ds:schemaRef ds:uri="http://www.w3.org/XML/1998/namespace"/>
    <ds:schemaRef ds:uri="http://schemas.microsoft.com/office/2006/metadata/properties"/>
    <ds:schemaRef ds:uri="http://purl.org/dc/dcmitype/"/>
    <ds:schemaRef ds:uri="fc48592c-2842-44a0-b8f3-7c80a0c59a37"/>
    <ds:schemaRef ds:uri="http://schemas.microsoft.com/office/infopath/2007/PartnerControls"/>
    <ds:schemaRef ds:uri="http://purl.org/dc/term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3298</TotalTime>
  <Words>700</Words>
  <Application>Microsoft Macintosh PowerPoint</Application>
  <PresentationFormat>On-screen Show (16:9)</PresentationFormat>
  <Paragraphs>307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(Body)</vt:lpstr>
      <vt:lpstr>Office Theme</vt:lpstr>
      <vt:lpstr>PowerPoint Presentation</vt:lpstr>
      <vt:lpstr>DOE Targets: FCEV Program</vt:lpstr>
      <vt:lpstr>Power ($/kW) Target</vt:lpstr>
      <vt:lpstr>Hydrogen Storage  Cost ($/kWh) Target</vt:lpstr>
      <vt:lpstr>Fuel Price Targets</vt:lpstr>
      <vt:lpstr>DOE Program Success Case</vt:lpstr>
      <vt:lpstr>Only Altering Fuel Prices Target</vt:lpstr>
      <vt:lpstr>Only Altering Power Target ($/kW)</vt:lpstr>
      <vt:lpstr>Only Altering Hydrogen Storage Cost Target ($/kWh)</vt:lpstr>
      <vt:lpstr>Altering All Three Targets at Once</vt:lpstr>
      <vt:lpstr>Line Plot Three Different Scenarios</vt:lpstr>
      <vt:lpstr>PowerPoint Presentation</vt:lpstr>
      <vt:lpstr>Alicia TRUCK Levers: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Gilleran, Madeline (Maddy)</cp:lastModifiedBy>
  <cp:revision>86</cp:revision>
  <cp:lastPrinted>2018-01-04T20:30:58Z</cp:lastPrinted>
  <dcterms:created xsi:type="dcterms:W3CDTF">2019-02-01T22:56:44Z</dcterms:created>
  <dcterms:modified xsi:type="dcterms:W3CDTF">2020-08-31T21:42:20Z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0x0101006314D3CD4A440A4687159A93073E7EC3</vt:lpwstr>
  </property>
</Properties>
</file>