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5" r:id="rId2"/>
    <p:sldId id="440" r:id="rId3"/>
    <p:sldId id="441" r:id="rId4"/>
    <p:sldId id="442" r:id="rId5"/>
    <p:sldId id="443" r:id="rId6"/>
    <p:sldId id="444" r:id="rId7"/>
    <p:sldId id="445" r:id="rId8"/>
    <p:sldId id="446"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79"/>
  </p:normalViewPr>
  <p:slideViewPr>
    <p:cSldViewPr snapToGrid="0">
      <p:cViewPr varScale="1">
        <p:scale>
          <a:sx n="104" d="100"/>
          <a:sy n="104" d="100"/>
        </p:scale>
        <p:origin x="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4754F-49C3-9E4C-A10B-1C483A475066}" type="datetimeFigureOut">
              <a:rPr lang="en-GB" smtClean="0"/>
              <a:t>25/10/2023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30A3-53B7-7940-B0DD-A121109DCA0C}" type="slidenum">
              <a:rPr lang="en-GB" smtClean="0"/>
              <a:t>‹#›</a:t>
            </a:fld>
            <a:endParaRPr lang="en-GB"/>
          </a:p>
        </p:txBody>
      </p:sp>
    </p:spTree>
    <p:extLst>
      <p:ext uri="{BB962C8B-B14F-4D97-AF65-F5344CB8AC3E}">
        <p14:creationId xmlns:p14="http://schemas.microsoft.com/office/powerpoint/2010/main" val="230351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F24CAC-BB67-554B-9042-A8ED7BF2CCE5}" type="slidenum">
              <a:rPr lang="en-GB" smtClean="0"/>
              <a:t>1</a:t>
            </a:fld>
            <a:endParaRPr lang="en-GB"/>
          </a:p>
        </p:txBody>
      </p:sp>
    </p:spTree>
    <p:extLst>
      <p:ext uri="{BB962C8B-B14F-4D97-AF65-F5344CB8AC3E}">
        <p14:creationId xmlns:p14="http://schemas.microsoft.com/office/powerpoint/2010/main" val="300329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0064-0F78-ABDD-6C2B-161D86D6E5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D7DC924-0800-7E9C-D214-5A225FD09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F3F98BE-8E2F-D7DE-DF27-8E41D0B77E24}"/>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3C98A89E-6020-0A32-D5AC-221080EC2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B7D25-F866-4C45-9E36-87212369CED6}"/>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92579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D5A1-1DDB-2F91-06FF-5A1C21BF063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45CB6E-49F9-D4E4-CCB9-C990CECC51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79131-01E8-1051-A534-19DBF6A184AD}"/>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920E74F9-6EF3-071C-2FA2-C07158792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CD7EA-1C49-AA85-0A35-AE73E911DFFA}"/>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00361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A16C7-72C4-A984-A7F4-5F6C611707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A6A404-237F-48B2-F708-6B9C8DDA62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0C9FC7-92BC-C3B9-FF23-CC2FB65DF193}"/>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F538FBC5-F7C1-71C6-BC8B-CF5B46680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44CA-1B5A-E1DE-8B3B-52AF55DFE68B}"/>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94125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4276-87FA-0487-B4E8-7850226F23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82F48F-498D-C8B5-5153-D03B11DBAA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0163A8-3E7B-1368-FC0A-1A4258DAFF9C}"/>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7D8D8357-CEB4-4898-14F6-D82CF4140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FF7FA-57F1-F0CF-2C83-47F85F0B9E43}"/>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7601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E9DD-20AF-3731-7C13-0037AF98A8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38D8F8-004A-BCB4-4953-706DD79FA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BE4146-AB3C-07D3-1051-0DA11BCA56AE}"/>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434FCB73-2E2A-67A9-989C-7D81A77E4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D2ED4-B4A4-C34A-CA7D-B12BCCA2F785}"/>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418968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15AA-9826-12B9-A001-9876448A1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7B9F7B-A576-41D2-5363-D8CF1E0167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A8DE66-4D91-0259-F864-C0C12A3618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3A2019D-62D6-6700-1365-AB95EAE501FF}"/>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0A6AA5BB-5DD9-BA18-A1E7-03E7EA1CA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F36F5-32F3-67AE-1389-0B9EA12CA07F}"/>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17317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4907-3640-C5A5-C9E1-E55C12E775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A1BF83-3452-F6DC-285C-97AC96B8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F02ED0-8F71-E3B4-FB51-1B7F7C445B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AF01BA4-6DC5-A594-483D-4A92C96D6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0AC430-C079-72CC-A087-6E442D9206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84615D-8550-8F71-4561-3BB6814A7252}"/>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8" name="Footer Placeholder 7">
            <a:extLst>
              <a:ext uri="{FF2B5EF4-FFF2-40B4-BE49-F238E27FC236}">
                <a16:creationId xmlns:a16="http://schemas.microsoft.com/office/drawing/2014/main" id="{68C9D5AE-F232-25D3-8B3D-2D99C9C28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457E8-269E-F063-6692-67B4CAEFBF35}"/>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8142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A42B-2B09-13F5-07C0-37E7EDF6E27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6DED53-74C4-6FDA-E94E-E133BDBC3064}"/>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4" name="Footer Placeholder 3">
            <a:extLst>
              <a:ext uri="{FF2B5EF4-FFF2-40B4-BE49-F238E27FC236}">
                <a16:creationId xmlns:a16="http://schemas.microsoft.com/office/drawing/2014/main" id="{469B5B99-8EC6-C764-4865-216612CD9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B2B2F-2D11-7761-9B0B-D6AB959DC416}"/>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225304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ADACA-6BEC-FD6B-567B-B7C73BE98650}"/>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3" name="Footer Placeholder 2">
            <a:extLst>
              <a:ext uri="{FF2B5EF4-FFF2-40B4-BE49-F238E27FC236}">
                <a16:creationId xmlns:a16="http://schemas.microsoft.com/office/drawing/2014/main" id="{E4BD60EB-A3F4-FEE7-1B66-9C69A64D6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4AC8C-3BB1-A791-B8F7-5D0BBAC32D8C}"/>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57973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FD96-EF6A-27F7-311E-DDD8C45093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104F6E-F669-74CB-FD31-745CB1435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370FF40-D9D8-19AE-5EF7-A4B054C63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0792E-F27C-2364-0784-807B412294CB}"/>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EC06940C-BC48-12BD-4AB0-0A8E79982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CBCA9-24FC-C7DA-3F0E-FAA6D7D81131}"/>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3265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EA42-4B3B-9FAF-CF94-DF463B48D2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F31F9A2-DC1D-3929-F110-FB852DE48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408961-E412-048A-F33C-1F50BF01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5476E1-D051-D8DE-EC32-D56598B83993}"/>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33F08D62-1970-70D5-BE1E-9A6ADAD75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D595F-CE0E-A3A9-EFD6-BB590CAB146F}"/>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6194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1E95D-A4A9-5B70-AB48-8A3CFD506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3182D5-BF75-496B-E133-251F23F36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3275D8-DF50-9BE1-13BC-355D3B361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38C936F6-96EE-9E36-6CF5-51F658A7D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BA9FC-6494-6CBF-2A82-E2C5D2BFB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7C9BB-0F57-7D4E-9FB9-5BAF5D7F7C40}" type="slidenum">
              <a:rPr lang="en-US" smtClean="0"/>
              <a:t>‹#›</a:t>
            </a:fld>
            <a:endParaRPr lang="en-US"/>
          </a:p>
        </p:txBody>
      </p:sp>
    </p:spTree>
    <p:extLst>
      <p:ext uri="{BB962C8B-B14F-4D97-AF65-F5344CB8AC3E}">
        <p14:creationId xmlns:p14="http://schemas.microsoft.com/office/powerpoint/2010/main" val="1852282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3645/references.html#ref-Studenmund2014" TargetMode="External"/><Relationship Id="rId2" Type="http://schemas.openxmlformats.org/officeDocument/2006/relationships/hyperlink" Target="http://localhost:3645/references.html#ref-Kutner2005" TargetMode="External"/><Relationship Id="rId1" Type="http://schemas.openxmlformats.org/officeDocument/2006/relationships/slideLayout" Target="../slideLayouts/slideLayout2.xml"/><Relationship Id="rId5" Type="http://schemas.openxmlformats.org/officeDocument/2006/relationships/hyperlink" Target="http://localhost:3645/references.html#ref-Obrien2007" TargetMode="External"/><Relationship Id="rId4" Type="http://schemas.openxmlformats.org/officeDocument/2006/relationships/hyperlink" Target="http://localhost:3645/references.html#ref-Hair200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3645/diagnostic.html#fig-vif"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645/references.html#ref-stock2015introdu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3645/references.html#ref-daryanto2020tutorial" TargetMode="External"/><Relationship Id="rId2" Type="http://schemas.openxmlformats.org/officeDocument/2006/relationships/hyperlink" Target="http://localhost:3645/references.html#ref-stock2015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qmp.org/Vignettes/vol16-5/v0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1831889" y="1134119"/>
            <a:ext cx="8528222" cy="2387600"/>
          </a:xfrm>
        </p:spPr>
        <p:txBody>
          <a:bodyPr>
            <a:normAutofit/>
          </a:bodyPr>
          <a:lstStyle/>
          <a:p>
            <a:r>
              <a:rPr lang="en-GB" sz="5400" dirty="0">
                <a:solidFill>
                  <a:srgbClr val="FF0000"/>
                </a:solidFill>
              </a:rPr>
              <a:t>Chapter 14:</a:t>
            </a:r>
            <a:br>
              <a:rPr lang="en-GB" sz="5400" dirty="0">
                <a:solidFill>
                  <a:srgbClr val="FF0000"/>
                </a:solidFill>
              </a:rPr>
            </a:br>
            <a:r>
              <a:rPr lang="en-GB" sz="5400" dirty="0">
                <a:solidFill>
                  <a:srgbClr val="FF0000"/>
                </a:solidFill>
              </a:rPr>
              <a:t>Diagnostic</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normAutofit/>
          </a:bodyPr>
          <a:lstStyle/>
          <a:p>
            <a:r>
              <a:rPr lang="en-GB" sz="2400"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BE3573D-1A65-F182-88A9-E5D0BCF02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007" y="949107"/>
            <a:ext cx="6469986" cy="524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8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CB45-E09C-0D4B-0638-5C1E4D60447D}"/>
              </a:ext>
            </a:extLst>
          </p:cNvPr>
          <p:cNvSpPr>
            <a:spLocks noGrp="1"/>
          </p:cNvSpPr>
          <p:nvPr>
            <p:ph type="title"/>
          </p:nvPr>
        </p:nvSpPr>
        <p:spPr/>
        <p:txBody>
          <a:bodyPr/>
          <a:lstStyle/>
          <a:p>
            <a:r>
              <a:rPr lang="en-GB" dirty="0">
                <a:solidFill>
                  <a:srgbClr val="FF0000"/>
                </a:solidFill>
              </a:rPr>
              <a:t>The Macro’s Outputs</a:t>
            </a:r>
          </a:p>
        </p:txBody>
      </p:sp>
      <p:pic>
        <p:nvPicPr>
          <p:cNvPr id="4098" name="Picture 2">
            <a:extLst>
              <a:ext uri="{FF2B5EF4-FFF2-40B4-BE49-F238E27FC236}">
                <a16:creationId xmlns:a16="http://schemas.microsoft.com/office/drawing/2014/main" id="{800D1CB8-1942-BD7D-C1F8-E0289B652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371" y="1690688"/>
            <a:ext cx="6406473" cy="4364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892519-E52B-1F20-9FA4-4BD86DEC7452}"/>
              </a:ext>
            </a:extLst>
          </p:cNvPr>
          <p:cNvSpPr txBox="1"/>
          <p:nvPr/>
        </p:nvSpPr>
        <p:spPr>
          <a:xfrm>
            <a:off x="8056604" y="595202"/>
            <a:ext cx="3653851" cy="535531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As we can see from the Figure, the first part presents the standard regression outputs. The second part presents the regression results with adjusted standard errors. In both part, the regression coefficients are the same. As expected, the standard errors are slightly different for the intercept, which is smaller in the adjusted standard error (se = 0.0603 vs. se(HC4) = 0.0334). In this particular example, Loyal is significant with and without adjusted standard errors. Despite minimal differences, we still need to decide which part of the outputs will be used, with or without adjusted standard errors? We have to look at the next outputs.</a:t>
            </a:r>
            <a:endParaRPr lang="en-GB" dirty="0"/>
          </a:p>
        </p:txBody>
      </p:sp>
    </p:spTree>
    <p:extLst>
      <p:ext uri="{BB962C8B-B14F-4D97-AF65-F5344CB8AC3E}">
        <p14:creationId xmlns:p14="http://schemas.microsoft.com/office/powerpoint/2010/main" val="149074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9145FC-546F-051F-DFC2-546559A522C7}"/>
              </a:ext>
            </a:extLst>
          </p:cNvPr>
          <p:cNvSpPr txBox="1"/>
          <p:nvPr/>
        </p:nvSpPr>
        <p:spPr>
          <a:xfrm>
            <a:off x="639462" y="501134"/>
            <a:ext cx="6098058" cy="369332"/>
          </a:xfrm>
          <a:prstGeom prst="rect">
            <a:avLst/>
          </a:prstGeom>
          <a:noFill/>
        </p:spPr>
        <p:txBody>
          <a:bodyPr wrap="square">
            <a:spAutoFit/>
          </a:bodyPr>
          <a:lstStyle/>
          <a:p>
            <a:r>
              <a:rPr lang="en-GB" i="0" u="none" strike="noStrike" dirty="0">
                <a:solidFill>
                  <a:srgbClr val="FF0000"/>
                </a:solidFill>
                <a:effectLst/>
                <a:latin typeface="Source Sans Pro" panose="020B0503030403020204" pitchFamily="34" charset="0"/>
              </a:rPr>
              <a:t>Statistical tests</a:t>
            </a:r>
            <a:endParaRPr lang="en-GB" dirty="0">
              <a:solidFill>
                <a:srgbClr val="FF0000"/>
              </a:solidFill>
            </a:endParaRPr>
          </a:p>
        </p:txBody>
      </p:sp>
      <p:pic>
        <p:nvPicPr>
          <p:cNvPr id="5122" name="Picture 2">
            <a:extLst>
              <a:ext uri="{FF2B5EF4-FFF2-40B4-BE49-F238E27FC236}">
                <a16:creationId xmlns:a16="http://schemas.microsoft.com/office/drawing/2014/main" id="{37365D81-8C27-1BA8-2486-EB1F5E14B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62" y="1069546"/>
            <a:ext cx="12192000" cy="269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051055-BDAB-F172-EA42-DF09F0CF5ED3}"/>
              </a:ext>
            </a:extLst>
          </p:cNvPr>
          <p:cNvSpPr txBox="1"/>
          <p:nvPr/>
        </p:nvSpPr>
        <p:spPr>
          <a:xfrm>
            <a:off x="957650" y="3961026"/>
            <a:ext cx="9446740"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 In this example, the LM statistics of both tests are significant as both p-values are smaller than 0.05. Therefore, the null hypothesis of homoskedasticity is rejected. </a:t>
            </a:r>
            <a:endParaRPr lang="en-GB" dirty="0"/>
          </a:p>
        </p:txBody>
      </p:sp>
      <p:sp>
        <p:nvSpPr>
          <p:cNvPr id="9" name="TextBox 8">
            <a:extLst>
              <a:ext uri="{FF2B5EF4-FFF2-40B4-BE49-F238E27FC236}">
                <a16:creationId xmlns:a16="http://schemas.microsoft.com/office/drawing/2014/main" id="{D19382ED-F971-B294-E5C8-8712BB64EC55}"/>
              </a:ext>
            </a:extLst>
          </p:cNvPr>
          <p:cNvSpPr txBox="1"/>
          <p:nvPr/>
        </p:nvSpPr>
        <p:spPr>
          <a:xfrm>
            <a:off x="957650" y="5018557"/>
            <a:ext cx="10768912"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This means that heteroskedasticity is likely to be present in the data. </a:t>
            </a:r>
          </a:p>
          <a:p>
            <a:r>
              <a:rPr lang="en-GB" b="0" i="0" u="none" strike="noStrike" dirty="0">
                <a:solidFill>
                  <a:srgbClr val="000000"/>
                </a:solidFill>
                <a:effectLst/>
                <a:latin typeface="Source Sans Pro" panose="020B0503030403020204" pitchFamily="34" charset="0"/>
              </a:rPr>
              <a:t>Based on this result, we have to use the results with the adjusted standard errors.</a:t>
            </a:r>
            <a:endParaRPr lang="en-GB" dirty="0"/>
          </a:p>
        </p:txBody>
      </p:sp>
      <p:sp>
        <p:nvSpPr>
          <p:cNvPr id="11" name="TextBox 10">
            <a:extLst>
              <a:ext uri="{FF2B5EF4-FFF2-40B4-BE49-F238E27FC236}">
                <a16:creationId xmlns:a16="http://schemas.microsoft.com/office/drawing/2014/main" id="{AEDE1D9F-34B0-52F6-A0F0-6EA549579117}"/>
              </a:ext>
            </a:extLst>
          </p:cNvPr>
          <p:cNvSpPr txBox="1"/>
          <p:nvPr/>
        </p:nvSpPr>
        <p:spPr>
          <a:xfrm>
            <a:off x="957650" y="5788454"/>
            <a:ext cx="11077831"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BP test is more stringent than the </a:t>
            </a:r>
            <a:r>
              <a:rPr lang="en-GB" b="0" i="0" u="none" strike="noStrike" dirty="0" err="1">
                <a:solidFill>
                  <a:srgbClr val="000000"/>
                </a:solidFill>
                <a:effectLst/>
                <a:latin typeface="Source Sans Pro" panose="020B0503030403020204" pitchFamily="34" charset="0"/>
              </a:rPr>
              <a:t>Koenker</a:t>
            </a:r>
            <a:r>
              <a:rPr lang="en-GB" b="0" i="0" u="none" strike="noStrike" dirty="0">
                <a:solidFill>
                  <a:srgbClr val="000000"/>
                </a:solidFill>
                <a:effectLst/>
                <a:latin typeface="Source Sans Pro" panose="020B0503030403020204" pitchFamily="34" charset="0"/>
              </a:rPr>
              <a:t> test, which assumes that the residuals are normally distributed. When two results are different, </a:t>
            </a:r>
            <a:r>
              <a:rPr lang="en-GB" b="0" i="0" u="none" strike="noStrike" dirty="0" err="1">
                <a:solidFill>
                  <a:srgbClr val="000000"/>
                </a:solidFill>
                <a:effectLst/>
                <a:latin typeface="Source Sans Pro" panose="020B0503030403020204" pitchFamily="34" charset="0"/>
              </a:rPr>
              <a:t>Koenker’s</a:t>
            </a:r>
            <a:r>
              <a:rPr lang="en-GB" b="0" i="0" u="none" strike="noStrike" dirty="0">
                <a:solidFill>
                  <a:srgbClr val="000000"/>
                </a:solidFill>
                <a:effectLst/>
                <a:latin typeface="Source Sans Pro" panose="020B0503030403020204" pitchFamily="34" charset="0"/>
              </a:rPr>
              <a:t> test is more preferable as it is robust against the departure from normality, especially if sample is large.</a:t>
            </a:r>
            <a:endParaRPr lang="en-GB" dirty="0"/>
          </a:p>
        </p:txBody>
      </p:sp>
    </p:spTree>
    <p:extLst>
      <p:ext uri="{BB962C8B-B14F-4D97-AF65-F5344CB8AC3E}">
        <p14:creationId xmlns:p14="http://schemas.microsoft.com/office/powerpoint/2010/main" val="176507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0E81F-BB61-1C76-C427-025BC29ED9AD}"/>
              </a:ext>
            </a:extLst>
          </p:cNvPr>
          <p:cNvSpPr txBox="1"/>
          <p:nvPr/>
        </p:nvSpPr>
        <p:spPr>
          <a:xfrm>
            <a:off x="577678" y="476421"/>
            <a:ext cx="6098058" cy="369332"/>
          </a:xfrm>
          <a:prstGeom prst="rect">
            <a:avLst/>
          </a:prstGeom>
          <a:noFill/>
        </p:spPr>
        <p:txBody>
          <a:bodyPr wrap="square">
            <a:spAutoFit/>
          </a:bodyPr>
          <a:lstStyle/>
          <a:p>
            <a:r>
              <a:rPr lang="en-GB" dirty="0">
                <a:solidFill>
                  <a:srgbClr val="FF0000"/>
                </a:solidFill>
                <a:latin typeface="Source Sans Pro" panose="020B0503030403020204" pitchFamily="34" charset="0"/>
              </a:rPr>
              <a:t>Residual plot</a:t>
            </a:r>
          </a:p>
        </p:txBody>
      </p:sp>
      <p:sp>
        <p:nvSpPr>
          <p:cNvPr id="5" name="TextBox 4">
            <a:extLst>
              <a:ext uri="{FF2B5EF4-FFF2-40B4-BE49-F238E27FC236}">
                <a16:creationId xmlns:a16="http://schemas.microsoft.com/office/drawing/2014/main" id="{DD1AE1EE-6A6D-C6A6-815C-A52BF1AE91FF}"/>
              </a:ext>
            </a:extLst>
          </p:cNvPr>
          <p:cNvSpPr txBox="1"/>
          <p:nvPr/>
        </p:nvSpPr>
        <p:spPr>
          <a:xfrm>
            <a:off x="577678" y="1130810"/>
            <a:ext cx="6098058" cy="1754326"/>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plot of residuals against the fitted values is displayed in the last output of the macro. From the output, it is very obvious that the distribution of the residuals are not constant. The residuals of the loyal customer group is more spread out than that of the non-loyal customer group, which confirmed the results of the BP and </a:t>
            </a:r>
            <a:r>
              <a:rPr lang="en-GB" b="0" i="0" u="none" strike="noStrike" dirty="0" err="1">
                <a:solidFill>
                  <a:srgbClr val="000000"/>
                </a:solidFill>
                <a:effectLst/>
                <a:latin typeface="Source Sans Pro" panose="020B0503030403020204" pitchFamily="34" charset="0"/>
              </a:rPr>
              <a:t>Koenker</a:t>
            </a:r>
            <a:r>
              <a:rPr lang="en-GB" b="0" i="0" u="none" strike="noStrike" dirty="0">
                <a:solidFill>
                  <a:srgbClr val="000000"/>
                </a:solidFill>
                <a:effectLst/>
                <a:latin typeface="Source Sans Pro" panose="020B0503030403020204" pitchFamily="34" charset="0"/>
              </a:rPr>
              <a:t> tests above.</a:t>
            </a:r>
            <a:endParaRPr lang="en-GB" dirty="0"/>
          </a:p>
        </p:txBody>
      </p:sp>
      <p:pic>
        <p:nvPicPr>
          <p:cNvPr id="6146" name="Picture 2">
            <a:extLst>
              <a:ext uri="{FF2B5EF4-FFF2-40B4-BE49-F238E27FC236}">
                <a16:creationId xmlns:a16="http://schemas.microsoft.com/office/drawing/2014/main" id="{C5AF4E45-F42F-8577-2EB1-A74DB655C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422" y="2983558"/>
            <a:ext cx="6366239" cy="37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9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E50D-2A19-1A4D-56CF-4AD283769757}"/>
              </a:ext>
            </a:extLst>
          </p:cNvPr>
          <p:cNvSpPr>
            <a:spLocks noGrp="1"/>
          </p:cNvSpPr>
          <p:nvPr>
            <p:ph type="title"/>
          </p:nvPr>
        </p:nvSpPr>
        <p:spPr>
          <a:xfrm>
            <a:off x="603421" y="123"/>
            <a:ext cx="10515600" cy="1325563"/>
          </a:xfrm>
        </p:spPr>
        <p:txBody>
          <a:bodyPr/>
          <a:lstStyle/>
          <a:p>
            <a:r>
              <a:rPr lang="en-GB" dirty="0">
                <a:solidFill>
                  <a:srgbClr val="FF0000"/>
                </a:solidFill>
              </a:rPr>
              <a:t>R Action</a:t>
            </a:r>
          </a:p>
        </p:txBody>
      </p:sp>
      <p:sp>
        <p:nvSpPr>
          <p:cNvPr id="4" name="TextBox 3">
            <a:extLst>
              <a:ext uri="{FF2B5EF4-FFF2-40B4-BE49-F238E27FC236}">
                <a16:creationId xmlns:a16="http://schemas.microsoft.com/office/drawing/2014/main" id="{80E1E305-9422-5885-9475-704F3EAC2625}"/>
              </a:ext>
            </a:extLst>
          </p:cNvPr>
          <p:cNvSpPr txBox="1"/>
          <p:nvPr/>
        </p:nvSpPr>
        <p:spPr>
          <a:xfrm>
            <a:off x="603421" y="1006724"/>
            <a:ext cx="11147854" cy="2585323"/>
          </a:xfrm>
          <a:prstGeom prst="rect">
            <a:avLst/>
          </a:prstGeom>
          <a:noFill/>
        </p:spPr>
        <p:txBody>
          <a:bodyPr wrap="square">
            <a:spAutoFit/>
          </a:bodyPr>
          <a:lstStyle/>
          <a:p>
            <a:r>
              <a:rPr lang="en-GB" dirty="0"/>
              <a:t>library(haven)</a:t>
            </a:r>
          </a:p>
          <a:p>
            <a:r>
              <a:rPr lang="en-GB" dirty="0"/>
              <a:t>library(</a:t>
            </a:r>
            <a:r>
              <a:rPr lang="en-GB" dirty="0" err="1"/>
              <a:t>lmtest</a:t>
            </a:r>
            <a:r>
              <a:rPr lang="en-GB" dirty="0"/>
              <a:t>)</a:t>
            </a:r>
          </a:p>
          <a:p>
            <a:r>
              <a:rPr lang="en-GB" dirty="0"/>
              <a:t>library(sandwich)</a:t>
            </a:r>
          </a:p>
          <a:p>
            <a:endParaRPr lang="en-GB" dirty="0"/>
          </a:p>
          <a:p>
            <a:r>
              <a:rPr lang="en-GB" dirty="0"/>
              <a:t>rm(list=ls()) # start from a clean slate.</a:t>
            </a:r>
          </a:p>
          <a:p>
            <a:endParaRPr lang="en-GB" dirty="0"/>
          </a:p>
          <a:p>
            <a:r>
              <a:rPr lang="en-GB" dirty="0" err="1"/>
              <a:t>dat</a:t>
            </a:r>
            <a:r>
              <a:rPr lang="en-GB" dirty="0"/>
              <a:t> &lt;- </a:t>
            </a:r>
            <a:r>
              <a:rPr lang="en-GB" dirty="0" err="1"/>
              <a:t>read_spss</a:t>
            </a:r>
            <a:r>
              <a:rPr lang="en-GB" dirty="0"/>
              <a:t>("/Users/</a:t>
            </a:r>
            <a:r>
              <a:rPr lang="en-GB" dirty="0" err="1"/>
              <a:t>ahmaddaryanto</a:t>
            </a:r>
            <a:r>
              <a:rPr lang="en-GB" dirty="0"/>
              <a:t>/Documents/Data1/</a:t>
            </a:r>
            <a:r>
              <a:rPr lang="en-GB" dirty="0" err="1"/>
              <a:t>satisfaction.sav</a:t>
            </a:r>
            <a:r>
              <a:rPr lang="en-GB" dirty="0"/>
              <a:t>")</a:t>
            </a:r>
          </a:p>
          <a:p>
            <a:r>
              <a:rPr lang="en-GB" dirty="0" err="1"/>
              <a:t>lm_model</a:t>
            </a:r>
            <a:r>
              <a:rPr lang="en-GB" dirty="0"/>
              <a:t> &lt;- </a:t>
            </a:r>
            <a:r>
              <a:rPr lang="en-GB" dirty="0" err="1"/>
              <a:t>lm</a:t>
            </a:r>
            <a:r>
              <a:rPr lang="en-GB" dirty="0"/>
              <a:t>(Sat ~ Loyal, data = </a:t>
            </a:r>
            <a:r>
              <a:rPr lang="en-GB" dirty="0" err="1"/>
              <a:t>dat</a:t>
            </a:r>
            <a:r>
              <a:rPr lang="en-GB" dirty="0"/>
              <a:t>)</a:t>
            </a:r>
          </a:p>
          <a:p>
            <a:r>
              <a:rPr lang="en-GB" dirty="0"/>
              <a:t>summary(</a:t>
            </a:r>
            <a:r>
              <a:rPr lang="en-GB" dirty="0" err="1"/>
              <a:t>lm_model</a:t>
            </a:r>
            <a:r>
              <a:rPr lang="en-GB" dirty="0"/>
              <a:t>)</a:t>
            </a:r>
          </a:p>
        </p:txBody>
      </p:sp>
      <p:sp>
        <p:nvSpPr>
          <p:cNvPr id="6" name="TextBox 5">
            <a:extLst>
              <a:ext uri="{FF2B5EF4-FFF2-40B4-BE49-F238E27FC236}">
                <a16:creationId xmlns:a16="http://schemas.microsoft.com/office/drawing/2014/main" id="{7D672056-F4F1-884B-49D1-5BF2D438A330}"/>
              </a:ext>
            </a:extLst>
          </p:cNvPr>
          <p:cNvSpPr txBox="1"/>
          <p:nvPr/>
        </p:nvSpPr>
        <p:spPr>
          <a:xfrm>
            <a:off x="603421" y="3811290"/>
            <a:ext cx="6098058" cy="369332"/>
          </a:xfrm>
          <a:prstGeom prst="rect">
            <a:avLst/>
          </a:prstGeom>
          <a:noFill/>
        </p:spPr>
        <p:txBody>
          <a:bodyPr wrap="square">
            <a:spAutoFit/>
          </a:bodyPr>
          <a:lstStyle/>
          <a:p>
            <a:r>
              <a:rPr lang="en-GB" dirty="0"/>
              <a:t>plot(</a:t>
            </a:r>
            <a:r>
              <a:rPr lang="en-GB" dirty="0" err="1"/>
              <a:t>lm_model</a:t>
            </a:r>
            <a:r>
              <a:rPr lang="en-GB" dirty="0"/>
              <a:t>, which=c(1,1))</a:t>
            </a:r>
          </a:p>
        </p:txBody>
      </p:sp>
      <p:sp>
        <p:nvSpPr>
          <p:cNvPr id="8" name="TextBox 7">
            <a:extLst>
              <a:ext uri="{FF2B5EF4-FFF2-40B4-BE49-F238E27FC236}">
                <a16:creationId xmlns:a16="http://schemas.microsoft.com/office/drawing/2014/main" id="{22F058A9-0223-6B76-9E12-78D97F3E44D4}"/>
              </a:ext>
            </a:extLst>
          </p:cNvPr>
          <p:cNvSpPr txBox="1"/>
          <p:nvPr/>
        </p:nvSpPr>
        <p:spPr>
          <a:xfrm>
            <a:off x="603421" y="4343572"/>
            <a:ext cx="9529120" cy="1200329"/>
          </a:xfrm>
          <a:prstGeom prst="rect">
            <a:avLst/>
          </a:prstGeom>
          <a:noFill/>
        </p:spPr>
        <p:txBody>
          <a:bodyPr wrap="square">
            <a:spAutoFit/>
          </a:bodyPr>
          <a:lstStyle/>
          <a:p>
            <a:r>
              <a:rPr lang="en-GB" dirty="0"/>
              <a:t># BP test</a:t>
            </a:r>
          </a:p>
          <a:p>
            <a:r>
              <a:rPr lang="en-GB" dirty="0"/>
              <a:t>bp &lt;- </a:t>
            </a:r>
            <a:r>
              <a:rPr lang="en-GB" dirty="0" err="1"/>
              <a:t>bptest</a:t>
            </a:r>
            <a:r>
              <a:rPr lang="en-GB" dirty="0"/>
              <a:t>(Sat ~ Loyal, </a:t>
            </a:r>
            <a:r>
              <a:rPr lang="en-GB" dirty="0" err="1"/>
              <a:t>varformula</a:t>
            </a:r>
            <a:r>
              <a:rPr lang="en-GB" dirty="0"/>
              <a:t> = NULL, </a:t>
            </a:r>
            <a:r>
              <a:rPr lang="en-GB" dirty="0" err="1"/>
              <a:t>studentize</a:t>
            </a:r>
            <a:r>
              <a:rPr lang="en-GB" dirty="0"/>
              <a:t> = FALSE</a:t>
            </a:r>
          </a:p>
          <a:p>
            <a:r>
              <a:rPr lang="en-GB" dirty="0"/>
              <a:t>   , data = </a:t>
            </a:r>
            <a:r>
              <a:rPr lang="en-GB" dirty="0" err="1"/>
              <a:t>dat</a:t>
            </a:r>
            <a:r>
              <a:rPr lang="en-GB" dirty="0"/>
              <a:t>)</a:t>
            </a:r>
          </a:p>
          <a:p>
            <a:r>
              <a:rPr lang="en-GB" dirty="0"/>
              <a:t>bp</a:t>
            </a:r>
          </a:p>
        </p:txBody>
      </p:sp>
      <p:sp>
        <p:nvSpPr>
          <p:cNvPr id="10" name="TextBox 9">
            <a:extLst>
              <a:ext uri="{FF2B5EF4-FFF2-40B4-BE49-F238E27FC236}">
                <a16:creationId xmlns:a16="http://schemas.microsoft.com/office/drawing/2014/main" id="{01B6F599-1BA5-CCD9-F189-C6A8B9DFCA32}"/>
              </a:ext>
            </a:extLst>
          </p:cNvPr>
          <p:cNvSpPr txBox="1"/>
          <p:nvPr/>
        </p:nvSpPr>
        <p:spPr>
          <a:xfrm>
            <a:off x="603421" y="5543901"/>
            <a:ext cx="8393327" cy="1200329"/>
          </a:xfrm>
          <a:prstGeom prst="rect">
            <a:avLst/>
          </a:prstGeom>
          <a:noFill/>
        </p:spPr>
        <p:txBody>
          <a:bodyPr wrap="square">
            <a:spAutoFit/>
          </a:bodyPr>
          <a:lstStyle/>
          <a:p>
            <a:r>
              <a:rPr lang="en-GB" dirty="0"/>
              <a:t># </a:t>
            </a:r>
            <a:r>
              <a:rPr lang="en-GB" dirty="0" err="1"/>
              <a:t>Koenker</a:t>
            </a:r>
            <a:r>
              <a:rPr lang="en-GB" dirty="0"/>
              <a:t> test</a:t>
            </a:r>
          </a:p>
          <a:p>
            <a:r>
              <a:rPr lang="en-GB" dirty="0"/>
              <a:t>kt &lt;- </a:t>
            </a:r>
            <a:r>
              <a:rPr lang="en-GB" dirty="0" err="1"/>
              <a:t>bptest</a:t>
            </a:r>
            <a:r>
              <a:rPr lang="en-GB" dirty="0"/>
              <a:t>(Sat ~ Loyal, </a:t>
            </a:r>
            <a:r>
              <a:rPr lang="en-GB" dirty="0" err="1"/>
              <a:t>varformula</a:t>
            </a:r>
            <a:r>
              <a:rPr lang="en-GB" dirty="0"/>
              <a:t> = NULL, </a:t>
            </a:r>
            <a:r>
              <a:rPr lang="en-GB" dirty="0" err="1"/>
              <a:t>studentize</a:t>
            </a:r>
            <a:r>
              <a:rPr lang="en-GB" dirty="0"/>
              <a:t> = TRUE,</a:t>
            </a:r>
          </a:p>
          <a:p>
            <a:r>
              <a:rPr lang="en-GB" dirty="0"/>
              <a:t>    data = </a:t>
            </a:r>
            <a:r>
              <a:rPr lang="en-GB" dirty="0" err="1"/>
              <a:t>dat</a:t>
            </a:r>
            <a:r>
              <a:rPr lang="en-GB" dirty="0"/>
              <a:t>)</a:t>
            </a:r>
          </a:p>
          <a:p>
            <a:r>
              <a:rPr lang="en-GB" dirty="0"/>
              <a:t>kt</a:t>
            </a:r>
          </a:p>
        </p:txBody>
      </p:sp>
    </p:spTree>
    <p:extLst>
      <p:ext uri="{BB962C8B-B14F-4D97-AF65-F5344CB8AC3E}">
        <p14:creationId xmlns:p14="http://schemas.microsoft.com/office/powerpoint/2010/main" val="234923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969D80-3AF6-0EAF-84EC-FDE576A6870E}"/>
              </a:ext>
            </a:extLst>
          </p:cNvPr>
          <p:cNvSpPr txBox="1"/>
          <p:nvPr/>
        </p:nvSpPr>
        <p:spPr>
          <a:xfrm>
            <a:off x="429397" y="350278"/>
            <a:ext cx="6098058"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Calculate robust standard errors and compute their 95% confidence interval:</a:t>
            </a:r>
            <a:endParaRPr lang="en-GB" dirty="0"/>
          </a:p>
        </p:txBody>
      </p:sp>
      <p:sp>
        <p:nvSpPr>
          <p:cNvPr id="6" name="TextBox 5">
            <a:extLst>
              <a:ext uri="{FF2B5EF4-FFF2-40B4-BE49-F238E27FC236}">
                <a16:creationId xmlns:a16="http://schemas.microsoft.com/office/drawing/2014/main" id="{7704F73E-84F6-7544-C41C-55E08FCFDF97}"/>
              </a:ext>
            </a:extLst>
          </p:cNvPr>
          <p:cNvSpPr txBox="1"/>
          <p:nvPr/>
        </p:nvSpPr>
        <p:spPr>
          <a:xfrm>
            <a:off x="540608" y="1353751"/>
            <a:ext cx="6098058" cy="369332"/>
          </a:xfrm>
          <a:prstGeom prst="rect">
            <a:avLst/>
          </a:prstGeom>
          <a:noFill/>
        </p:spPr>
        <p:txBody>
          <a:bodyPr wrap="square">
            <a:spAutoFit/>
          </a:bodyPr>
          <a:lstStyle/>
          <a:p>
            <a:r>
              <a:rPr lang="en-GB" dirty="0" err="1"/>
              <a:t>coeftest</a:t>
            </a:r>
            <a:r>
              <a:rPr lang="en-GB" dirty="0"/>
              <a:t>(</a:t>
            </a:r>
            <a:r>
              <a:rPr lang="en-GB" dirty="0" err="1"/>
              <a:t>lm_model,vcov</a:t>
            </a:r>
            <a:r>
              <a:rPr lang="en-GB" dirty="0"/>
              <a:t> = </a:t>
            </a:r>
            <a:r>
              <a:rPr lang="en-GB" dirty="0" err="1"/>
              <a:t>vcovHC</a:t>
            </a:r>
            <a:r>
              <a:rPr lang="en-GB" dirty="0"/>
              <a:t>(</a:t>
            </a:r>
            <a:r>
              <a:rPr lang="en-GB" dirty="0" err="1"/>
              <a:t>lm_model,type</a:t>
            </a:r>
            <a:r>
              <a:rPr lang="en-GB" dirty="0"/>
              <a:t>="HC4"))</a:t>
            </a:r>
          </a:p>
        </p:txBody>
      </p:sp>
      <p:sp>
        <p:nvSpPr>
          <p:cNvPr id="8" name="TextBox 7">
            <a:extLst>
              <a:ext uri="{FF2B5EF4-FFF2-40B4-BE49-F238E27FC236}">
                <a16:creationId xmlns:a16="http://schemas.microsoft.com/office/drawing/2014/main" id="{D50CF1D5-E280-6129-2A62-F57D2BBDC484}"/>
              </a:ext>
            </a:extLst>
          </p:cNvPr>
          <p:cNvSpPr txBox="1"/>
          <p:nvPr/>
        </p:nvSpPr>
        <p:spPr>
          <a:xfrm>
            <a:off x="540608" y="1983427"/>
            <a:ext cx="9653716" cy="1754326"/>
          </a:xfrm>
          <a:prstGeom prst="rect">
            <a:avLst/>
          </a:prstGeom>
          <a:noFill/>
        </p:spPr>
        <p:txBody>
          <a:bodyPr wrap="square">
            <a:spAutoFit/>
          </a:bodyPr>
          <a:lstStyle/>
          <a:p>
            <a:r>
              <a:rPr lang="en-GB" dirty="0"/>
              <a:t>#compute 95%CI for robust se</a:t>
            </a:r>
          </a:p>
          <a:p>
            <a:r>
              <a:rPr lang="en-GB" dirty="0"/>
              <a:t>covariance &lt;- </a:t>
            </a:r>
            <a:r>
              <a:rPr lang="en-GB" dirty="0" err="1"/>
              <a:t>vcovHC</a:t>
            </a:r>
            <a:r>
              <a:rPr lang="en-GB" dirty="0"/>
              <a:t>(</a:t>
            </a:r>
            <a:r>
              <a:rPr lang="en-GB" dirty="0" err="1"/>
              <a:t>lm_model</a:t>
            </a:r>
            <a:r>
              <a:rPr lang="en-GB" dirty="0"/>
              <a:t>, type = "HC4")</a:t>
            </a:r>
          </a:p>
          <a:p>
            <a:r>
              <a:rPr lang="en-GB" dirty="0" err="1"/>
              <a:t>t.critical</a:t>
            </a:r>
            <a:r>
              <a:rPr lang="en-GB" dirty="0"/>
              <a:t> &lt;-qt(c(0.025,0.975),summary(</a:t>
            </a:r>
            <a:r>
              <a:rPr lang="en-GB" dirty="0" err="1"/>
              <a:t>lm_model</a:t>
            </a:r>
            <a:r>
              <a:rPr lang="en-GB" dirty="0"/>
              <a:t>)$</a:t>
            </a:r>
            <a:r>
              <a:rPr lang="en-GB" dirty="0" err="1"/>
              <a:t>df</a:t>
            </a:r>
            <a:r>
              <a:rPr lang="en-GB" dirty="0"/>
              <a:t>[2])</a:t>
            </a:r>
          </a:p>
          <a:p>
            <a:r>
              <a:rPr lang="en-GB" dirty="0"/>
              <a:t>se &lt;- sqrt(</a:t>
            </a:r>
            <a:r>
              <a:rPr lang="en-GB" dirty="0" err="1"/>
              <a:t>diag</a:t>
            </a:r>
            <a:r>
              <a:rPr lang="en-GB" dirty="0"/>
              <a:t>(covariance))</a:t>
            </a:r>
          </a:p>
          <a:p>
            <a:r>
              <a:rPr lang="en-GB" dirty="0" err="1"/>
              <a:t>robust.ci</a:t>
            </a:r>
            <a:r>
              <a:rPr lang="en-GB" dirty="0"/>
              <a:t> &lt;-</a:t>
            </a:r>
            <a:r>
              <a:rPr lang="en-GB" dirty="0" err="1"/>
              <a:t>coef</a:t>
            </a:r>
            <a:r>
              <a:rPr lang="en-GB" dirty="0"/>
              <a:t>(</a:t>
            </a:r>
            <a:r>
              <a:rPr lang="en-GB" dirty="0" err="1"/>
              <a:t>lm_model</a:t>
            </a:r>
            <a:r>
              <a:rPr lang="en-GB" dirty="0"/>
              <a:t>) + se %o% </a:t>
            </a:r>
            <a:r>
              <a:rPr lang="en-GB" dirty="0" err="1"/>
              <a:t>t.critical</a:t>
            </a:r>
            <a:endParaRPr lang="en-GB" dirty="0"/>
          </a:p>
          <a:p>
            <a:r>
              <a:rPr lang="en-GB" dirty="0" err="1"/>
              <a:t>robust.ci</a:t>
            </a:r>
            <a:endParaRPr lang="en-GB" dirty="0"/>
          </a:p>
        </p:txBody>
      </p:sp>
    </p:spTree>
    <p:extLst>
      <p:ext uri="{BB962C8B-B14F-4D97-AF65-F5344CB8AC3E}">
        <p14:creationId xmlns:p14="http://schemas.microsoft.com/office/powerpoint/2010/main" val="232197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887D-7BD9-14AB-69A8-1CDBA88975E7}"/>
              </a:ext>
            </a:extLst>
          </p:cNvPr>
          <p:cNvSpPr>
            <a:spLocks noGrp="1"/>
          </p:cNvSpPr>
          <p:nvPr>
            <p:ph type="title"/>
          </p:nvPr>
        </p:nvSpPr>
        <p:spPr/>
        <p:txBody>
          <a:bodyPr/>
          <a:lstStyle/>
          <a:p>
            <a:r>
              <a:rPr lang="en-GB" dirty="0">
                <a:solidFill>
                  <a:srgbClr val="FF0000"/>
                </a:solidFill>
              </a:rPr>
              <a:t>Multicollinearity</a:t>
            </a:r>
          </a:p>
        </p:txBody>
      </p:sp>
      <p:sp>
        <p:nvSpPr>
          <p:cNvPr id="4" name="TextBox 3">
            <a:extLst>
              <a:ext uri="{FF2B5EF4-FFF2-40B4-BE49-F238E27FC236}">
                <a16:creationId xmlns:a16="http://schemas.microsoft.com/office/drawing/2014/main" id="{51C02251-8AB7-90DB-93A7-4C3FA0C37F99}"/>
              </a:ext>
            </a:extLst>
          </p:cNvPr>
          <p:cNvSpPr txBox="1"/>
          <p:nvPr/>
        </p:nvSpPr>
        <p:spPr>
          <a:xfrm>
            <a:off x="838200" y="1690688"/>
            <a:ext cx="7491284" cy="1754326"/>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Multicollinearity refers to a high correlation among independent variables in a regression model. A correlation coefficient greater than 0.9 is generally considered high, however, r&gt;0.7 can be an indicative of a multicollinearity problem. Multicollinearity causes the standard errors of the regression coefficients to be inflated, which makes the research conclusion to be misleading. </a:t>
            </a:r>
            <a:endParaRPr lang="en-GB" dirty="0"/>
          </a:p>
        </p:txBody>
      </p:sp>
      <p:sp>
        <p:nvSpPr>
          <p:cNvPr id="6" name="TextBox 5">
            <a:extLst>
              <a:ext uri="{FF2B5EF4-FFF2-40B4-BE49-F238E27FC236}">
                <a16:creationId xmlns:a16="http://schemas.microsoft.com/office/drawing/2014/main" id="{307293AC-6CC8-FF1E-11A4-C2E04852C85B}"/>
              </a:ext>
            </a:extLst>
          </p:cNvPr>
          <p:cNvSpPr txBox="1"/>
          <p:nvPr/>
        </p:nvSpPr>
        <p:spPr>
          <a:xfrm>
            <a:off x="838200" y="3851871"/>
            <a:ext cx="6098058" cy="1477328"/>
          </a:xfrm>
          <a:prstGeom prst="rect">
            <a:avLst/>
          </a:prstGeom>
          <a:noFill/>
        </p:spPr>
        <p:txBody>
          <a:bodyPr wrap="square">
            <a:spAutoFit/>
          </a:bodyPr>
          <a:lstStyle/>
          <a:p>
            <a:r>
              <a:rPr lang="en-GB" dirty="0">
                <a:solidFill>
                  <a:srgbClr val="000000"/>
                </a:solidFill>
                <a:latin typeface="Source Sans Pro" panose="020B0503030403020204" pitchFamily="34" charset="0"/>
              </a:rPr>
              <a:t>W</a:t>
            </a:r>
            <a:r>
              <a:rPr lang="en-GB" b="0" i="0" u="none" strike="noStrike" dirty="0">
                <a:solidFill>
                  <a:srgbClr val="000000"/>
                </a:solidFill>
                <a:effectLst/>
                <a:latin typeface="Source Sans Pro" panose="020B0503030403020204" pitchFamily="34" charset="0"/>
              </a:rPr>
              <a:t>hen multicollinearity exists, it is difficult to assess the relative importance of a variable while keeping another variable constant because it is difficult to assess the effect of one variable while isolating the effect of another variables as they are highly correlated. </a:t>
            </a:r>
            <a:endParaRPr lang="en-GB" dirty="0"/>
          </a:p>
        </p:txBody>
      </p:sp>
    </p:spTree>
    <p:extLst>
      <p:ext uri="{BB962C8B-B14F-4D97-AF65-F5344CB8AC3E}">
        <p14:creationId xmlns:p14="http://schemas.microsoft.com/office/powerpoint/2010/main" val="146790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71C6-AFDC-3197-1874-1FA23D29E949}"/>
              </a:ext>
            </a:extLst>
          </p:cNvPr>
          <p:cNvSpPr>
            <a:spLocks noGrp="1"/>
          </p:cNvSpPr>
          <p:nvPr>
            <p:ph type="title"/>
          </p:nvPr>
        </p:nvSpPr>
        <p:spPr/>
        <p:txBody>
          <a:bodyPr/>
          <a:lstStyle/>
          <a:p>
            <a:r>
              <a:rPr lang="en-GB" dirty="0">
                <a:solidFill>
                  <a:srgbClr val="FF0000"/>
                </a:solidFill>
              </a:rPr>
              <a:t>VIF</a:t>
            </a:r>
          </a:p>
        </p:txBody>
      </p:sp>
      <p:sp>
        <p:nvSpPr>
          <p:cNvPr id="4" name="TextBox 3">
            <a:extLst>
              <a:ext uri="{FF2B5EF4-FFF2-40B4-BE49-F238E27FC236}">
                <a16:creationId xmlns:a16="http://schemas.microsoft.com/office/drawing/2014/main" id="{7FDC08E7-5994-AC4E-9821-C33F9A368EAE}"/>
              </a:ext>
            </a:extLst>
          </p:cNvPr>
          <p:cNvSpPr txBox="1"/>
          <p:nvPr/>
        </p:nvSpPr>
        <p:spPr>
          <a:xfrm>
            <a:off x="973094" y="1790350"/>
            <a:ext cx="8430397" cy="2031325"/>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One of the frequently used diagnostic tools to assess multicollinearity is the variance inflation factor (VIF), which can be calculated for each predictor in a regression model. VIF measures how much the variance of the regression estimate associated with a predictor is inflated as compared to when the predictor is not correlated with other predictors in the model.</a:t>
            </a:r>
          </a:p>
          <a:p>
            <a:br>
              <a:rPr lang="en-GB" dirty="0"/>
            </a:br>
            <a:endParaRPr lang="en-GB" dirty="0"/>
          </a:p>
        </p:txBody>
      </p:sp>
      <p:sp>
        <p:nvSpPr>
          <p:cNvPr id="6" name="TextBox 5">
            <a:extLst>
              <a:ext uri="{FF2B5EF4-FFF2-40B4-BE49-F238E27FC236}">
                <a16:creationId xmlns:a16="http://schemas.microsoft.com/office/drawing/2014/main" id="{B81FF056-F35D-8A83-71EE-7A14052A38E1}"/>
              </a:ext>
            </a:extLst>
          </p:cNvPr>
          <p:cNvSpPr txBox="1"/>
          <p:nvPr/>
        </p:nvSpPr>
        <p:spPr>
          <a:xfrm>
            <a:off x="973094" y="3629450"/>
            <a:ext cx="10245812"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To understand the calculation of VIF, we have to know the concept of Tolerance because VIF is the inverse of Tolerance (VIF=1/Tolerance). Tolerance is the percentage of variation in an independent variable that cannot be explained by other independent variables.</a:t>
            </a:r>
            <a:endParaRPr lang="en-GB" dirty="0"/>
          </a:p>
        </p:txBody>
      </p:sp>
      <p:pic>
        <p:nvPicPr>
          <p:cNvPr id="7" name="Picture 6">
            <a:extLst>
              <a:ext uri="{FF2B5EF4-FFF2-40B4-BE49-F238E27FC236}">
                <a16:creationId xmlns:a16="http://schemas.microsoft.com/office/drawing/2014/main" id="{9846E5ED-47AB-294C-3BE6-F3C242E1CAA5}"/>
              </a:ext>
            </a:extLst>
          </p:cNvPr>
          <p:cNvPicPr>
            <a:picLocks noChangeAspect="1"/>
          </p:cNvPicPr>
          <p:nvPr/>
        </p:nvPicPr>
        <p:blipFill>
          <a:blip r:embed="rId2"/>
          <a:stretch>
            <a:fillRect/>
          </a:stretch>
        </p:blipFill>
        <p:spPr>
          <a:xfrm>
            <a:off x="3389355" y="4962744"/>
            <a:ext cx="4152900" cy="838200"/>
          </a:xfrm>
          <a:prstGeom prst="rect">
            <a:avLst/>
          </a:prstGeom>
        </p:spPr>
      </p:pic>
    </p:spTree>
    <p:extLst>
      <p:ext uri="{BB962C8B-B14F-4D97-AF65-F5344CB8AC3E}">
        <p14:creationId xmlns:p14="http://schemas.microsoft.com/office/powerpoint/2010/main" val="258929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C0D6DF-CCB9-A751-9E24-64DD8F279948}"/>
              </a:ext>
            </a:extLst>
          </p:cNvPr>
          <p:cNvSpPr>
            <a:spLocks noGrp="1"/>
          </p:cNvSpPr>
          <p:nvPr>
            <p:ph type="title"/>
          </p:nvPr>
        </p:nvSpPr>
        <p:spPr/>
        <p:txBody>
          <a:bodyPr/>
          <a:lstStyle/>
          <a:p>
            <a:r>
              <a:rPr lang="en-GB" dirty="0">
                <a:solidFill>
                  <a:srgbClr val="FF0000"/>
                </a:solidFill>
              </a:rPr>
              <a:t>VIF threshold</a:t>
            </a:r>
          </a:p>
        </p:txBody>
      </p:sp>
      <p:sp>
        <p:nvSpPr>
          <p:cNvPr id="6" name="Content Placeholder 5">
            <a:extLst>
              <a:ext uri="{FF2B5EF4-FFF2-40B4-BE49-F238E27FC236}">
                <a16:creationId xmlns:a16="http://schemas.microsoft.com/office/drawing/2014/main" id="{B21641A9-8443-F035-9212-1E329D352166}"/>
              </a:ext>
            </a:extLst>
          </p:cNvPr>
          <p:cNvSpPr>
            <a:spLocks noGrp="1"/>
          </p:cNvSpPr>
          <p:nvPr>
            <p:ph idx="1"/>
          </p:nvPr>
        </p:nvSpPr>
        <p:spPr/>
        <p:txBody>
          <a:bodyPr>
            <a:normAutofit/>
          </a:bodyPr>
          <a:lstStyle/>
          <a:p>
            <a:r>
              <a:rPr lang="en-GB" b="0" i="0" u="none" strike="noStrike" dirty="0">
                <a:solidFill>
                  <a:srgbClr val="000000"/>
                </a:solidFill>
                <a:effectLst/>
                <a:latin typeface="Source Sans Pro" panose="020B0503030403020204" pitchFamily="34" charset="0"/>
              </a:rPr>
              <a:t>The largest VIF value exceeding 10 is often considered as a serious sign of a </a:t>
            </a:r>
            <a:r>
              <a:rPr lang="en-GB" b="0" i="0" u="none" strike="noStrike" dirty="0" err="1">
                <a:solidFill>
                  <a:srgbClr val="000000"/>
                </a:solidFill>
                <a:effectLst/>
                <a:latin typeface="Source Sans Pro" panose="020B0503030403020204" pitchFamily="34" charset="0"/>
              </a:rPr>
              <a:t>mullticollinearity</a:t>
            </a:r>
            <a:r>
              <a:rPr lang="en-GB" b="0" i="0" u="none" strike="noStrike" dirty="0">
                <a:solidFill>
                  <a:srgbClr val="000000"/>
                </a:solidFill>
                <a:effectLst/>
                <a:latin typeface="Source Sans Pro" panose="020B0503030403020204" pitchFamily="34" charset="0"/>
              </a:rPr>
              <a:t> problem (</a:t>
            </a:r>
            <a:r>
              <a:rPr lang="en-GB" b="0" i="0" u="none" strike="noStrike" dirty="0">
                <a:solidFill>
                  <a:srgbClr val="75AADB"/>
                </a:solidFill>
                <a:effectLst/>
                <a:latin typeface="Source Sans Pro" panose="020B0503030403020204" pitchFamily="34" charset="0"/>
                <a:hlinkClick r:id="rId2"/>
              </a:rPr>
              <a:t>Kutner, Nachtsheim, Neter, Li, et al., 2005</a:t>
            </a:r>
            <a:r>
              <a:rPr lang="en-GB" b="0" i="0" u="none" strike="noStrike" dirty="0">
                <a:solidFill>
                  <a:srgbClr val="000000"/>
                </a:solidFill>
                <a:effectLst/>
                <a:latin typeface="Source Sans Pro" panose="020B0503030403020204" pitchFamily="34" charset="0"/>
              </a:rPr>
              <a:t>). </a:t>
            </a:r>
          </a:p>
          <a:p>
            <a:r>
              <a:rPr lang="en-GB" b="0" i="0" u="none" strike="noStrike" dirty="0">
                <a:solidFill>
                  <a:srgbClr val="000000"/>
                </a:solidFill>
                <a:effectLst/>
                <a:latin typeface="Source Sans Pro" panose="020B0503030403020204" pitchFamily="34" charset="0"/>
              </a:rPr>
              <a:t>Others impose a more stringent value such as 5 (</a:t>
            </a:r>
            <a:r>
              <a:rPr lang="en-GB" b="0" i="0" u="none" strike="noStrike" dirty="0">
                <a:solidFill>
                  <a:srgbClr val="75AADB"/>
                </a:solidFill>
                <a:effectLst/>
                <a:latin typeface="Source Sans Pro" panose="020B0503030403020204" pitchFamily="34" charset="0"/>
                <a:hlinkClick r:id="rId3"/>
              </a:rPr>
              <a:t>Studenmund, 2014</a:t>
            </a:r>
            <a:r>
              <a:rPr lang="en-GB" b="0" i="0" u="none" strike="noStrike" dirty="0">
                <a:solidFill>
                  <a:srgbClr val="000000"/>
                </a:solidFill>
                <a:effectLst/>
                <a:latin typeface="Source Sans Pro" panose="020B0503030403020204" pitchFamily="34" charset="0"/>
              </a:rPr>
              <a:t>) or even 3 (</a:t>
            </a:r>
            <a:r>
              <a:rPr lang="en-GB" b="0" i="0" u="none" strike="noStrike" dirty="0">
                <a:solidFill>
                  <a:srgbClr val="75AADB"/>
                </a:solidFill>
                <a:effectLst/>
                <a:latin typeface="Source Sans Pro" panose="020B0503030403020204" pitchFamily="34" charset="0"/>
                <a:hlinkClick r:id="rId4"/>
              </a:rPr>
              <a:t>Hair, Black, Babin, Anderson, &amp; Tatham, 2009</a:t>
            </a:r>
            <a:r>
              <a:rPr lang="en-GB" b="0" i="0" u="none" strike="noStrike" dirty="0">
                <a:solidFill>
                  <a:srgbClr val="000000"/>
                </a:solidFill>
                <a:effectLst/>
                <a:latin typeface="Source Sans Pro" panose="020B0503030403020204" pitchFamily="34" charset="0"/>
              </a:rPr>
              <a:t>). </a:t>
            </a:r>
          </a:p>
          <a:p>
            <a:r>
              <a:rPr lang="en-GB" b="0" i="0" u="none" strike="noStrike" dirty="0">
                <a:solidFill>
                  <a:srgbClr val="000000"/>
                </a:solidFill>
                <a:effectLst/>
                <a:latin typeface="Source Sans Pro" panose="020B0503030403020204" pitchFamily="34" charset="0"/>
              </a:rPr>
              <a:t>The thresholds for the VIF values are rule of thumbs. They need to be interpreted “in the context of other factors that influence the stability of the estimates of the </a:t>
            </a:r>
            <a:r>
              <a:rPr lang="en-GB" b="0" i="0" u="none" strike="noStrike" dirty="0" err="1">
                <a:solidFill>
                  <a:srgbClr val="000000"/>
                </a:solidFill>
                <a:effectLst/>
                <a:latin typeface="Source Sans Pro" panose="020B0503030403020204" pitchFamily="34" charset="0"/>
              </a:rPr>
              <a:t>ith</a:t>
            </a:r>
            <a:r>
              <a:rPr lang="en-GB" b="0" i="0" u="none" strike="noStrike" dirty="0">
                <a:solidFill>
                  <a:srgbClr val="000000"/>
                </a:solidFill>
                <a:effectLst/>
                <a:latin typeface="Source Sans Pro" panose="020B0503030403020204" pitchFamily="34" charset="0"/>
              </a:rPr>
              <a:t> regression coefficient” (</a:t>
            </a:r>
            <a:r>
              <a:rPr lang="en-GB" b="0" i="0" u="none" strike="noStrike" dirty="0">
                <a:solidFill>
                  <a:srgbClr val="75AADB"/>
                </a:solidFill>
                <a:effectLst/>
                <a:latin typeface="Source Sans Pro" panose="020B0503030403020204" pitchFamily="34" charset="0"/>
                <a:hlinkClick r:id="rId5"/>
              </a:rPr>
              <a:t>O’brien, 2007, p. 685</a:t>
            </a:r>
            <a:r>
              <a:rPr lang="en-GB" b="0" i="0" u="none" strike="noStrike" dirty="0">
                <a:solidFill>
                  <a:srgbClr val="000000"/>
                </a:solidFill>
                <a:effectLst/>
                <a:latin typeface="Source Sans Pro" panose="020B0503030403020204" pitchFamily="34" charset="0"/>
              </a:rPr>
              <a:t>).</a:t>
            </a:r>
            <a:endParaRPr lang="en-GB" dirty="0"/>
          </a:p>
          <a:p>
            <a:endParaRPr lang="en-GB" dirty="0"/>
          </a:p>
        </p:txBody>
      </p:sp>
    </p:spTree>
    <p:extLst>
      <p:ext uri="{BB962C8B-B14F-4D97-AF65-F5344CB8AC3E}">
        <p14:creationId xmlns:p14="http://schemas.microsoft.com/office/powerpoint/2010/main" val="66937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17C3-3F9F-64C1-3BDD-51E959BF549C}"/>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SPSS Action</a:t>
            </a:r>
            <a:endParaRPr lang="en-GB" dirty="0">
              <a:solidFill>
                <a:srgbClr val="FF0000"/>
              </a:solidFill>
            </a:endParaRPr>
          </a:p>
        </p:txBody>
      </p:sp>
      <p:sp>
        <p:nvSpPr>
          <p:cNvPr id="3" name="Content Placeholder 2">
            <a:extLst>
              <a:ext uri="{FF2B5EF4-FFF2-40B4-BE49-F238E27FC236}">
                <a16:creationId xmlns:a16="http://schemas.microsoft.com/office/drawing/2014/main" id="{F27721A0-0B97-F52E-DD80-43A94E7071D0}"/>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Data: </a:t>
            </a:r>
            <a:r>
              <a:rPr lang="en-GB" b="0" i="0" u="none" strike="noStrike" dirty="0" err="1">
                <a:solidFill>
                  <a:srgbClr val="000000"/>
                </a:solidFill>
                <a:effectLst/>
                <a:latin typeface="Source Sans Pro" panose="020B0503030403020204" pitchFamily="34" charset="0"/>
              </a:rPr>
              <a:t>store.sav</a:t>
            </a:r>
            <a:endParaRPr lang="en-GB" b="0" i="0" u="none" strike="noStrike" dirty="0">
              <a:solidFill>
                <a:srgbClr val="000000"/>
              </a:solidFill>
              <a:effectLst/>
              <a:latin typeface="Source Sans Pro" panose="020B0503030403020204" pitchFamily="34" charset="0"/>
            </a:endParaRP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Click </a:t>
            </a:r>
            <a:r>
              <a:rPr lang="en-GB" b="0" i="0" u="none" strike="noStrike" dirty="0" err="1">
                <a:solidFill>
                  <a:srgbClr val="000000"/>
                </a:solidFill>
                <a:effectLst/>
                <a:latin typeface="Source Sans Pro" panose="020B0503030403020204" pitchFamily="34" charset="0"/>
              </a:rPr>
              <a:t>Analyze</a:t>
            </a:r>
            <a:r>
              <a:rPr lang="en-GB" b="0" i="0" u="none" strike="noStrike" dirty="0">
                <a:solidFill>
                  <a:srgbClr val="000000"/>
                </a:solidFill>
                <a:effectLst/>
                <a:latin typeface="Source Sans Pro" panose="020B0503030403020204" pitchFamily="34" charset="0"/>
              </a:rPr>
              <a:t> → Regression → Linear.</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Insert </a:t>
            </a:r>
            <a:r>
              <a:rPr lang="en-GB" b="0" i="0" u="none" strike="noStrike" dirty="0" err="1">
                <a:solidFill>
                  <a:srgbClr val="000000"/>
                </a:solidFill>
                <a:effectLst/>
                <a:latin typeface="Source Sans Pro" panose="020B0503030403020204" pitchFamily="34" charset="0"/>
              </a:rPr>
              <a:t>satstore</a:t>
            </a:r>
            <a:r>
              <a:rPr lang="en-GB" b="0" i="0" u="none" strike="noStrike" dirty="0">
                <a:solidFill>
                  <a:srgbClr val="000000"/>
                </a:solidFill>
                <a:effectLst/>
                <a:latin typeface="Source Sans Pro" panose="020B0503030403020204" pitchFamily="34" charset="0"/>
              </a:rPr>
              <a:t> to the Dependent box.</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Insert </a:t>
            </a:r>
            <a:r>
              <a:rPr lang="en-GB" b="0" i="0" u="none" strike="noStrike" dirty="0" err="1">
                <a:solidFill>
                  <a:srgbClr val="000000"/>
                </a:solidFill>
                <a:effectLst/>
                <a:latin typeface="Source Sans Pro" panose="020B0503030403020204" pitchFamily="34" charset="0"/>
              </a:rPr>
              <a:t>satemp,wt,age</a:t>
            </a:r>
            <a:r>
              <a:rPr lang="en-GB" b="0" i="0" u="none" strike="noStrike" dirty="0">
                <a:solidFill>
                  <a:srgbClr val="000000"/>
                </a:solidFill>
                <a:effectLst/>
                <a:latin typeface="Source Sans Pro" panose="020B0503030403020204" pitchFamily="34" charset="0"/>
              </a:rPr>
              <a:t> to the Independent(s) box.</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Click Statistics and tick ‘Collinearity diagnostics’.</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Click OK and inspect the coefficient table in the output</a:t>
            </a:r>
          </a:p>
          <a:p>
            <a:endParaRPr lang="en-GB" dirty="0"/>
          </a:p>
        </p:txBody>
      </p:sp>
    </p:spTree>
    <p:extLst>
      <p:ext uri="{BB962C8B-B14F-4D97-AF65-F5344CB8AC3E}">
        <p14:creationId xmlns:p14="http://schemas.microsoft.com/office/powerpoint/2010/main" val="353495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0531-D4A9-FCA2-D246-CB090A6E5D02}"/>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DE896EA1-E9E2-3BA9-0750-B21DE6E542A9}"/>
              </a:ext>
            </a:extLst>
          </p:cNvPr>
          <p:cNvSpPr>
            <a:spLocks noGrp="1"/>
          </p:cNvSpPr>
          <p:nvPr>
            <p:ph idx="1"/>
          </p:nvPr>
        </p:nvSpPr>
        <p:spPr/>
        <p:txBody>
          <a:bodyPr/>
          <a:lstStyle/>
          <a:p>
            <a:pPr>
              <a:buFont typeface="Arial" panose="020B0604020202020204" pitchFamily="34" charset="0"/>
              <a:buChar char="•"/>
            </a:pPr>
            <a:r>
              <a:rPr lang="en-GB" dirty="0">
                <a:effectLst/>
              </a:rPr>
              <a:t>Understand the concept of heteroskedasticity and multicollinearity.</a:t>
            </a:r>
          </a:p>
          <a:p>
            <a:pPr>
              <a:buFont typeface="Arial" panose="020B0604020202020204" pitchFamily="34" charset="0"/>
              <a:buChar char="•"/>
            </a:pPr>
            <a:r>
              <a:rPr lang="en-GB" dirty="0">
                <a:effectLst/>
              </a:rPr>
              <a:t>Know how to use the HeteroskedasticityV3 macro and interpret its outputs to detect heteroskedasticity.</a:t>
            </a:r>
          </a:p>
          <a:p>
            <a:pPr>
              <a:buFont typeface="Arial" panose="020B0604020202020204" pitchFamily="34" charset="0"/>
              <a:buChar char="•"/>
            </a:pPr>
            <a:r>
              <a:rPr lang="en-GB" dirty="0">
                <a:effectLst/>
              </a:rPr>
              <a:t>Know how to detect a multicollinearity problem and remedy it.</a:t>
            </a:r>
          </a:p>
          <a:p>
            <a:pPr marL="0" indent="0">
              <a:buNone/>
            </a:pPr>
            <a:br>
              <a:rPr lang="en-GB" dirty="0"/>
            </a:br>
            <a:endParaRPr lang="en-GB" dirty="0"/>
          </a:p>
        </p:txBody>
      </p:sp>
      <p:sp>
        <p:nvSpPr>
          <p:cNvPr id="5" name="TextBox 4">
            <a:extLst>
              <a:ext uri="{FF2B5EF4-FFF2-40B4-BE49-F238E27FC236}">
                <a16:creationId xmlns:a16="http://schemas.microsoft.com/office/drawing/2014/main" id="{8F96773F-84EB-B8AD-940E-525CD661B090}"/>
              </a:ext>
            </a:extLst>
          </p:cNvPr>
          <p:cNvSpPr txBox="1"/>
          <p:nvPr/>
        </p:nvSpPr>
        <p:spPr>
          <a:xfrm>
            <a:off x="838200" y="4422637"/>
            <a:ext cx="10394092" cy="1200329"/>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Regression diagnostics are set of activities or procedures to evaluate whether a regression model satisfied regression assumptions. This chapter focuses on two assumptions that can be violated when working with data collected at a fixed point in time (i.e., cross-sectional data), namely, constant residuals (homoskedasticity) and no multicollinearity</a:t>
            </a:r>
            <a:endParaRPr lang="en-GB" dirty="0"/>
          </a:p>
        </p:txBody>
      </p:sp>
    </p:spTree>
    <p:extLst>
      <p:ext uri="{BB962C8B-B14F-4D97-AF65-F5344CB8AC3E}">
        <p14:creationId xmlns:p14="http://schemas.microsoft.com/office/powerpoint/2010/main" val="377725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F379704-F1FC-600E-189B-A86CC1D77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82" y="1248076"/>
            <a:ext cx="12192000" cy="2852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2FD64D-E6E7-83FC-06CE-4B092227B99F}"/>
              </a:ext>
            </a:extLst>
          </p:cNvPr>
          <p:cNvSpPr txBox="1"/>
          <p:nvPr/>
        </p:nvSpPr>
        <p:spPr>
          <a:xfrm>
            <a:off x="725959" y="4617990"/>
            <a:ext cx="10036776"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SPSS printed two additional columns as a result of ticking ‘Collinearity diagnostic’, one of which is the VIF column that contains the VIF values associated with each independent variable. As we can see from </a:t>
            </a:r>
            <a:r>
              <a:rPr lang="en-GB" b="0" i="0" u="sng" dirty="0">
                <a:solidFill>
                  <a:srgbClr val="75AADB"/>
                </a:solidFill>
                <a:effectLst/>
                <a:latin typeface="Source Sans Pro" panose="020B0503030403020204" pitchFamily="34" charset="0"/>
                <a:hlinkClick r:id="rId3"/>
              </a:rPr>
              <a:t>Figure 2.9</a:t>
            </a:r>
            <a:r>
              <a:rPr lang="en-GB" b="0" i="0" u="none" strike="noStrike" dirty="0">
                <a:solidFill>
                  <a:srgbClr val="000000"/>
                </a:solidFill>
                <a:effectLst/>
                <a:latin typeface="Source Sans Pro" panose="020B0503030403020204" pitchFamily="34" charset="0"/>
              </a:rPr>
              <a:t>, the VIF values are very small, thus multicollinearity </a:t>
            </a:r>
            <a:r>
              <a:rPr lang="en-GB" dirty="0">
                <a:solidFill>
                  <a:srgbClr val="000000"/>
                </a:solidFill>
                <a:latin typeface="Source Sans Pro" panose="020B0503030403020204" pitchFamily="34" charset="0"/>
              </a:rPr>
              <a:t>is</a:t>
            </a:r>
            <a:r>
              <a:rPr lang="en-GB" b="0" i="0" u="none" strike="noStrike" dirty="0">
                <a:solidFill>
                  <a:srgbClr val="000000"/>
                </a:solidFill>
                <a:effectLst/>
                <a:latin typeface="Source Sans Pro" panose="020B0503030403020204" pitchFamily="34" charset="0"/>
              </a:rPr>
              <a:t> not a concern.</a:t>
            </a:r>
            <a:endParaRPr lang="en-GB" dirty="0"/>
          </a:p>
        </p:txBody>
      </p:sp>
    </p:spTree>
    <p:extLst>
      <p:ext uri="{BB962C8B-B14F-4D97-AF65-F5344CB8AC3E}">
        <p14:creationId xmlns:p14="http://schemas.microsoft.com/office/powerpoint/2010/main" val="190768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B22F-3AFC-4C68-5A48-5B45F999001F}"/>
              </a:ext>
            </a:extLst>
          </p:cNvPr>
          <p:cNvSpPr>
            <a:spLocks noGrp="1"/>
          </p:cNvSpPr>
          <p:nvPr>
            <p:ph type="title"/>
          </p:nvPr>
        </p:nvSpPr>
        <p:spPr/>
        <p:txBody>
          <a:bodyPr/>
          <a:lstStyle/>
          <a:p>
            <a:r>
              <a:rPr lang="en-GB" dirty="0">
                <a:solidFill>
                  <a:srgbClr val="FF0000"/>
                </a:solidFill>
              </a:rPr>
              <a:t>R Action</a:t>
            </a:r>
          </a:p>
        </p:txBody>
      </p:sp>
      <p:sp>
        <p:nvSpPr>
          <p:cNvPr id="5" name="TextBox 4">
            <a:extLst>
              <a:ext uri="{FF2B5EF4-FFF2-40B4-BE49-F238E27FC236}">
                <a16:creationId xmlns:a16="http://schemas.microsoft.com/office/drawing/2014/main" id="{474B27B3-4B10-3659-7035-93E182E61DC2}"/>
              </a:ext>
            </a:extLst>
          </p:cNvPr>
          <p:cNvSpPr txBox="1"/>
          <p:nvPr/>
        </p:nvSpPr>
        <p:spPr>
          <a:xfrm>
            <a:off x="838200" y="1547845"/>
            <a:ext cx="8960708" cy="2862322"/>
          </a:xfrm>
          <a:prstGeom prst="rect">
            <a:avLst/>
          </a:prstGeom>
          <a:noFill/>
        </p:spPr>
        <p:txBody>
          <a:bodyPr wrap="square">
            <a:spAutoFit/>
          </a:bodyPr>
          <a:lstStyle/>
          <a:p>
            <a:r>
              <a:rPr lang="en-GB" dirty="0"/>
              <a:t>library(haven)</a:t>
            </a:r>
          </a:p>
          <a:p>
            <a:r>
              <a:rPr lang="en-GB" dirty="0"/>
              <a:t>library(stargazer)</a:t>
            </a:r>
          </a:p>
          <a:p>
            <a:endParaRPr lang="en-GB" dirty="0"/>
          </a:p>
          <a:p>
            <a:r>
              <a:rPr lang="en-GB" dirty="0"/>
              <a:t>rm(list=ls()) # start from a clean slate.</a:t>
            </a:r>
          </a:p>
          <a:p>
            <a:endParaRPr lang="en-GB" dirty="0"/>
          </a:p>
          <a:p>
            <a:r>
              <a:rPr lang="en-GB" dirty="0" err="1"/>
              <a:t>dat</a:t>
            </a:r>
            <a:r>
              <a:rPr lang="en-GB" dirty="0"/>
              <a:t> &lt;- </a:t>
            </a:r>
            <a:r>
              <a:rPr lang="en-GB" dirty="0" err="1"/>
              <a:t>read_spss</a:t>
            </a:r>
            <a:r>
              <a:rPr lang="en-GB" dirty="0"/>
              <a:t>("/Users/</a:t>
            </a:r>
            <a:r>
              <a:rPr lang="en-GB" dirty="0" err="1"/>
              <a:t>ahmaddaryanto</a:t>
            </a:r>
            <a:r>
              <a:rPr lang="en-GB" dirty="0"/>
              <a:t>/Documents/Data1/</a:t>
            </a:r>
            <a:r>
              <a:rPr lang="en-GB" dirty="0" err="1"/>
              <a:t>store.sav</a:t>
            </a:r>
            <a:r>
              <a:rPr lang="en-GB" dirty="0"/>
              <a:t>")</a:t>
            </a:r>
          </a:p>
          <a:p>
            <a:endParaRPr lang="en-GB" dirty="0"/>
          </a:p>
          <a:p>
            <a:r>
              <a:rPr lang="en-GB" dirty="0" err="1"/>
              <a:t>lm_model</a:t>
            </a:r>
            <a:r>
              <a:rPr lang="en-GB" dirty="0"/>
              <a:t> &lt;- </a:t>
            </a:r>
            <a:r>
              <a:rPr lang="en-GB" dirty="0" err="1"/>
              <a:t>lm</a:t>
            </a:r>
            <a:r>
              <a:rPr lang="en-GB" dirty="0"/>
              <a:t>(</a:t>
            </a:r>
            <a:r>
              <a:rPr lang="en-GB" dirty="0" err="1"/>
              <a:t>satstore</a:t>
            </a:r>
            <a:r>
              <a:rPr lang="en-GB" dirty="0"/>
              <a:t> ~ </a:t>
            </a:r>
            <a:r>
              <a:rPr lang="en-GB" dirty="0" err="1"/>
              <a:t>satemp</a:t>
            </a:r>
            <a:r>
              <a:rPr lang="en-GB" dirty="0"/>
              <a:t> + </a:t>
            </a:r>
            <a:r>
              <a:rPr lang="en-GB" dirty="0" err="1"/>
              <a:t>wt</a:t>
            </a:r>
            <a:r>
              <a:rPr lang="en-GB" dirty="0"/>
              <a:t> + age, data = </a:t>
            </a:r>
            <a:r>
              <a:rPr lang="en-GB" dirty="0" err="1"/>
              <a:t>dat</a:t>
            </a:r>
            <a:r>
              <a:rPr lang="en-GB" dirty="0"/>
              <a:t>)</a:t>
            </a:r>
          </a:p>
          <a:p>
            <a:endParaRPr lang="en-GB" dirty="0"/>
          </a:p>
          <a:p>
            <a:r>
              <a:rPr lang="en-GB" dirty="0"/>
              <a:t>stargazer(</a:t>
            </a:r>
            <a:r>
              <a:rPr lang="en-GB" dirty="0" err="1"/>
              <a:t>lm_model</a:t>
            </a:r>
            <a:r>
              <a:rPr lang="en-GB" dirty="0"/>
              <a:t>, type = "text", </a:t>
            </a:r>
            <a:r>
              <a:rPr lang="en-GB" dirty="0" err="1"/>
              <a:t>single.row</a:t>
            </a:r>
            <a:r>
              <a:rPr lang="en-GB" dirty="0"/>
              <a:t>=TRUE)</a:t>
            </a:r>
          </a:p>
        </p:txBody>
      </p:sp>
    </p:spTree>
    <p:extLst>
      <p:ext uri="{BB962C8B-B14F-4D97-AF65-F5344CB8AC3E}">
        <p14:creationId xmlns:p14="http://schemas.microsoft.com/office/powerpoint/2010/main" val="324554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DE163-0C96-FC51-DF13-394164A1C3A8}"/>
              </a:ext>
            </a:extLst>
          </p:cNvPr>
          <p:cNvSpPr>
            <a:spLocks noGrp="1"/>
          </p:cNvSpPr>
          <p:nvPr>
            <p:ph idx="1"/>
          </p:nvPr>
        </p:nvSpPr>
        <p:spPr>
          <a:xfrm>
            <a:off x="628338" y="851263"/>
            <a:ext cx="10515600" cy="5099831"/>
          </a:xfrm>
        </p:spPr>
        <p:txBody>
          <a:bodyPr/>
          <a:lstStyle/>
          <a:p>
            <a:r>
              <a:rPr lang="en-GB" b="0" i="0" u="none" strike="noStrike" dirty="0">
                <a:solidFill>
                  <a:srgbClr val="000000"/>
                </a:solidFill>
                <a:effectLst/>
                <a:latin typeface="Source Sans Pro" panose="020B0503030403020204" pitchFamily="34" charset="0"/>
              </a:rPr>
              <a:t>To calculate VIF values, we have to rely on another package: car() library, that has a </a:t>
            </a:r>
            <a:r>
              <a:rPr lang="en-GB" dirty="0" err="1"/>
              <a:t>vif</a:t>
            </a:r>
            <a:r>
              <a:rPr lang="en-GB" dirty="0"/>
              <a:t>()</a:t>
            </a:r>
            <a:r>
              <a:rPr lang="en-GB" b="0" i="0" u="none" strike="noStrike" dirty="0">
                <a:solidFill>
                  <a:srgbClr val="000000"/>
                </a:solidFill>
                <a:effectLst/>
                <a:latin typeface="Source Sans Pro" panose="020B0503030403020204" pitchFamily="34" charset="0"/>
              </a:rPr>
              <a:t> function. Now, let us use the function to calculate the VIF values associated with each of the independent variable:</a:t>
            </a:r>
            <a:endParaRPr lang="en-GB" dirty="0"/>
          </a:p>
        </p:txBody>
      </p:sp>
      <p:sp>
        <p:nvSpPr>
          <p:cNvPr id="6" name="TextBox 5">
            <a:extLst>
              <a:ext uri="{FF2B5EF4-FFF2-40B4-BE49-F238E27FC236}">
                <a16:creationId xmlns:a16="http://schemas.microsoft.com/office/drawing/2014/main" id="{392E2860-036E-F1A7-5BFC-3D34EEF47E0D}"/>
              </a:ext>
            </a:extLst>
          </p:cNvPr>
          <p:cNvSpPr txBox="1"/>
          <p:nvPr/>
        </p:nvSpPr>
        <p:spPr>
          <a:xfrm>
            <a:off x="1048062" y="2782669"/>
            <a:ext cx="6093500" cy="646331"/>
          </a:xfrm>
          <a:prstGeom prst="rect">
            <a:avLst/>
          </a:prstGeom>
          <a:noFill/>
        </p:spPr>
        <p:txBody>
          <a:bodyPr wrap="square">
            <a:spAutoFit/>
          </a:bodyPr>
          <a:lstStyle/>
          <a:p>
            <a:r>
              <a:rPr lang="en-GB" dirty="0"/>
              <a:t># Load the car library</a:t>
            </a:r>
          </a:p>
          <a:p>
            <a:r>
              <a:rPr lang="en-GB" dirty="0"/>
              <a:t>library(car)</a:t>
            </a:r>
          </a:p>
        </p:txBody>
      </p:sp>
      <p:sp>
        <p:nvSpPr>
          <p:cNvPr id="8" name="TextBox 7">
            <a:extLst>
              <a:ext uri="{FF2B5EF4-FFF2-40B4-BE49-F238E27FC236}">
                <a16:creationId xmlns:a16="http://schemas.microsoft.com/office/drawing/2014/main" id="{9A152280-4B43-EC70-FC7E-A67265B3D7DE}"/>
              </a:ext>
            </a:extLst>
          </p:cNvPr>
          <p:cNvSpPr txBox="1"/>
          <p:nvPr/>
        </p:nvSpPr>
        <p:spPr>
          <a:xfrm>
            <a:off x="1048062" y="4043715"/>
            <a:ext cx="6098058" cy="646331"/>
          </a:xfrm>
          <a:prstGeom prst="rect">
            <a:avLst/>
          </a:prstGeom>
          <a:noFill/>
        </p:spPr>
        <p:txBody>
          <a:bodyPr wrap="square">
            <a:spAutoFit/>
          </a:bodyPr>
          <a:lstStyle/>
          <a:p>
            <a:r>
              <a:rPr lang="en-GB" dirty="0"/>
              <a:t># Calculate the VIF</a:t>
            </a:r>
          </a:p>
          <a:p>
            <a:r>
              <a:rPr lang="en-GB" dirty="0"/>
              <a:t>round(</a:t>
            </a:r>
            <a:r>
              <a:rPr lang="en-GB" dirty="0" err="1"/>
              <a:t>vif</a:t>
            </a:r>
            <a:r>
              <a:rPr lang="en-GB" dirty="0"/>
              <a:t>(</a:t>
            </a:r>
            <a:r>
              <a:rPr lang="en-GB" dirty="0" err="1"/>
              <a:t>lm_model</a:t>
            </a:r>
            <a:r>
              <a:rPr lang="en-GB" dirty="0"/>
              <a:t>), 3) # round to 3 </a:t>
            </a:r>
            <a:r>
              <a:rPr lang="en-GB" dirty="0" err="1"/>
              <a:t>dp</a:t>
            </a:r>
            <a:endParaRPr lang="en-GB" dirty="0"/>
          </a:p>
        </p:txBody>
      </p:sp>
    </p:spTree>
    <p:extLst>
      <p:ext uri="{BB962C8B-B14F-4D97-AF65-F5344CB8AC3E}">
        <p14:creationId xmlns:p14="http://schemas.microsoft.com/office/powerpoint/2010/main" val="225477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16C-5904-6992-8F92-4ACCBFB911B4}"/>
              </a:ext>
            </a:extLst>
          </p:cNvPr>
          <p:cNvSpPr>
            <a:spLocks noGrp="1"/>
          </p:cNvSpPr>
          <p:nvPr>
            <p:ph type="title"/>
          </p:nvPr>
        </p:nvSpPr>
        <p:spPr/>
        <p:txBody>
          <a:bodyPr/>
          <a:lstStyle/>
          <a:p>
            <a:r>
              <a:rPr lang="en-GB" dirty="0">
                <a:solidFill>
                  <a:srgbClr val="FF0000"/>
                </a:solidFill>
              </a:rPr>
              <a:t>Remedy</a:t>
            </a:r>
          </a:p>
        </p:txBody>
      </p:sp>
      <p:sp>
        <p:nvSpPr>
          <p:cNvPr id="3" name="Content Placeholder 2">
            <a:extLst>
              <a:ext uri="{FF2B5EF4-FFF2-40B4-BE49-F238E27FC236}">
                <a16:creationId xmlns:a16="http://schemas.microsoft.com/office/drawing/2014/main" id="{3DC4B327-5779-F52D-0360-BA3FA21B4B6F}"/>
              </a:ext>
            </a:extLst>
          </p:cNvPr>
          <p:cNvSpPr>
            <a:spLocks noGrp="1"/>
          </p:cNvSpPr>
          <p:nvPr>
            <p:ph idx="1"/>
          </p:nvPr>
        </p:nvSpPr>
        <p:spPr/>
        <p:txBody>
          <a:bodyPr>
            <a:normAutofit fontScale="92500"/>
          </a:bodyPr>
          <a:lstStyle/>
          <a:p>
            <a:r>
              <a:rPr lang="en-GB" b="0" i="0" u="none" strike="noStrike" dirty="0">
                <a:solidFill>
                  <a:srgbClr val="000000"/>
                </a:solidFill>
                <a:effectLst/>
                <a:latin typeface="Source Sans Pro" panose="020B0503030403020204" pitchFamily="34" charset="0"/>
              </a:rPr>
              <a:t>Three common ways to deal with multicollinearity:</a:t>
            </a:r>
          </a:p>
          <a:p>
            <a:r>
              <a:rPr lang="en-GB" b="0" i="0" u="none" strike="noStrike" dirty="0">
                <a:solidFill>
                  <a:srgbClr val="000000"/>
                </a:solidFill>
                <a:effectLst/>
                <a:latin typeface="Source Sans Pro" panose="020B0503030403020204" pitchFamily="34" charset="0"/>
              </a:rPr>
              <a:t>Omit one or more highly correlated independent variables. For example, suppose that perceived product quality is explained by both brand image (BI) and product image (PI). However, if BI and PI are highly correlated, we drop one of them (either BI or PI) from the model.</a:t>
            </a:r>
          </a:p>
          <a:p>
            <a:r>
              <a:rPr lang="en-GB" b="0" i="0" u="none" strike="noStrike" dirty="0">
                <a:solidFill>
                  <a:srgbClr val="000000"/>
                </a:solidFill>
                <a:effectLst/>
                <a:latin typeface="Source Sans Pro" panose="020B0503030403020204" pitchFamily="34" charset="0"/>
              </a:rPr>
              <a:t>Create a composite variable by averaging variables that are highly correlated. The new variable is the one that is used as an independent variable in a regression model. The drawback of averaging is that some information is </a:t>
            </a:r>
            <a:r>
              <a:rPr lang="en-GB" dirty="0">
                <a:solidFill>
                  <a:srgbClr val="000000"/>
                </a:solidFill>
                <a:latin typeface="Source Sans Pro" panose="020B0503030403020204" pitchFamily="34" charset="0"/>
              </a:rPr>
              <a:t>lost, and </a:t>
            </a:r>
            <a:r>
              <a:rPr lang="en-GB" b="0" i="0" u="none" strike="noStrike" dirty="0">
                <a:solidFill>
                  <a:srgbClr val="000000"/>
                </a:solidFill>
                <a:effectLst/>
                <a:latin typeface="Source Sans Pro" panose="020B0503030403020204" pitchFamily="34" charset="0"/>
              </a:rPr>
              <a:t>the meaning of the single variable is unclear. In this case, the interpretation of the meaning of the regression coefficient associated with the single variable is also unclear.</a:t>
            </a:r>
          </a:p>
          <a:p>
            <a:endParaRPr lang="en-GB" dirty="0"/>
          </a:p>
        </p:txBody>
      </p:sp>
    </p:spTree>
    <p:extLst>
      <p:ext uri="{BB962C8B-B14F-4D97-AF65-F5344CB8AC3E}">
        <p14:creationId xmlns:p14="http://schemas.microsoft.com/office/powerpoint/2010/main" val="239783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03B5F-51BA-A875-4719-E8FD0B1086F1}"/>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Model that suffers with multicollinearity can be used for prediction purposes only – predicting an individual’s satisfaction score. Model that suffers from multicollinearity, however, can not be used for theory testing – e.g., it can not be used to answer this question: to what extent does subjective waiting time affect satisfaction?</a:t>
            </a:r>
          </a:p>
          <a:p>
            <a:endParaRPr lang="en-GB" dirty="0"/>
          </a:p>
        </p:txBody>
      </p:sp>
    </p:spTree>
    <p:extLst>
      <p:ext uri="{BB962C8B-B14F-4D97-AF65-F5344CB8AC3E}">
        <p14:creationId xmlns:p14="http://schemas.microsoft.com/office/powerpoint/2010/main" val="416374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745A-AF39-5251-1830-F315B755CA04}"/>
              </a:ext>
            </a:extLst>
          </p:cNvPr>
          <p:cNvSpPr>
            <a:spLocks noGrp="1"/>
          </p:cNvSpPr>
          <p:nvPr>
            <p:ph type="title"/>
          </p:nvPr>
        </p:nvSpPr>
        <p:spPr/>
        <p:txBody>
          <a:bodyPr/>
          <a:lstStyle/>
          <a:p>
            <a:r>
              <a:rPr lang="en-GB" dirty="0">
                <a:solidFill>
                  <a:srgbClr val="FF0000"/>
                </a:solidFill>
              </a:rPr>
              <a:t>Homoskedasticity and Heteroskedasticity</a:t>
            </a:r>
          </a:p>
        </p:txBody>
      </p:sp>
      <p:sp>
        <p:nvSpPr>
          <p:cNvPr id="3" name="Content Placeholder 2">
            <a:extLst>
              <a:ext uri="{FF2B5EF4-FFF2-40B4-BE49-F238E27FC236}">
                <a16:creationId xmlns:a16="http://schemas.microsoft.com/office/drawing/2014/main" id="{7DEA0A16-3264-D625-CB56-0AD88B5F8DA3}"/>
              </a:ext>
            </a:extLst>
          </p:cNvPr>
          <p:cNvSpPr>
            <a:spLocks noGrp="1"/>
          </p:cNvSpPr>
          <p:nvPr>
            <p:ph idx="1"/>
          </p:nvPr>
        </p:nvSpPr>
        <p:spPr/>
        <p:txBody>
          <a:bodyPr/>
          <a:lstStyle/>
          <a:p>
            <a:r>
              <a:rPr lang="en-GB" dirty="0"/>
              <a:t>Homoskedasticity = </a:t>
            </a:r>
            <a:r>
              <a:rPr lang="en-GB" b="0" i="0" u="none" strike="noStrike" dirty="0">
                <a:solidFill>
                  <a:srgbClr val="000000"/>
                </a:solidFill>
                <a:effectLst/>
                <a:latin typeface="Source Sans Pro" panose="020B0503030403020204" pitchFamily="34" charset="0"/>
              </a:rPr>
              <a:t>regression residuals should have the same spreads across any values of independent variables.</a:t>
            </a:r>
          </a:p>
          <a:p>
            <a:r>
              <a:rPr lang="en-GB" dirty="0">
                <a:solidFill>
                  <a:srgbClr val="000000"/>
                </a:solidFill>
                <a:latin typeface="Source Sans Pro" panose="020B0503030403020204" pitchFamily="34" charset="0"/>
              </a:rPr>
              <a:t>Heteroskedasticity = non-constant spread.</a:t>
            </a:r>
            <a:endParaRPr lang="en-GB" dirty="0"/>
          </a:p>
        </p:txBody>
      </p:sp>
      <p:pic>
        <p:nvPicPr>
          <p:cNvPr id="2050" name="Picture 2">
            <a:extLst>
              <a:ext uri="{FF2B5EF4-FFF2-40B4-BE49-F238E27FC236}">
                <a16:creationId xmlns:a16="http://schemas.microsoft.com/office/drawing/2014/main" id="{48469CF6-9A42-593E-5226-087C42522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21" y="3429000"/>
            <a:ext cx="5506387" cy="30951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D10EF0-DFE4-8E72-2FE1-8F825EBB5CDB}"/>
              </a:ext>
            </a:extLst>
          </p:cNvPr>
          <p:cNvSpPr txBox="1"/>
          <p:nvPr/>
        </p:nvSpPr>
        <p:spPr>
          <a:xfrm>
            <a:off x="6481930" y="4644106"/>
            <a:ext cx="6093500" cy="923330"/>
          </a:xfrm>
          <a:prstGeom prst="rect">
            <a:avLst/>
          </a:prstGeom>
          <a:noFill/>
        </p:spPr>
        <p:txBody>
          <a:bodyPr wrap="square">
            <a:spAutoFit/>
          </a:bodyPr>
          <a:lstStyle/>
          <a:p>
            <a:r>
              <a:rPr lang="en-GB" b="0" i="0" u="none" strike="noStrike" dirty="0">
                <a:solidFill>
                  <a:srgbClr val="404040"/>
                </a:solidFill>
                <a:effectLst/>
                <a:latin typeface="Source Sans Pro" panose="020B0503030403020204" pitchFamily="34" charset="0"/>
              </a:rPr>
              <a:t>Heteroskedasticity exists. Satisfaction scores of loyal customers are more spread out than that of non-loyal customers</a:t>
            </a:r>
            <a:endParaRPr lang="en-GB" dirty="0"/>
          </a:p>
        </p:txBody>
      </p:sp>
    </p:spTree>
    <p:extLst>
      <p:ext uri="{BB962C8B-B14F-4D97-AF65-F5344CB8AC3E}">
        <p14:creationId xmlns:p14="http://schemas.microsoft.com/office/powerpoint/2010/main" val="144278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41F6-3EF6-0219-7965-23E0811E23FD}"/>
              </a:ext>
            </a:extLst>
          </p:cNvPr>
          <p:cNvSpPr>
            <a:spLocks noGrp="1"/>
          </p:cNvSpPr>
          <p:nvPr>
            <p:ph type="title"/>
          </p:nvPr>
        </p:nvSpPr>
        <p:spPr/>
        <p:txBody>
          <a:bodyPr/>
          <a:lstStyle/>
          <a:p>
            <a:r>
              <a:rPr lang="en-GB" dirty="0">
                <a:solidFill>
                  <a:srgbClr val="FF0000"/>
                </a:solidFill>
              </a:rPr>
              <a:t>Consequences of Heteroskedasticity</a:t>
            </a:r>
          </a:p>
        </p:txBody>
      </p:sp>
      <p:sp>
        <p:nvSpPr>
          <p:cNvPr id="3" name="Content Placeholder 2">
            <a:extLst>
              <a:ext uri="{FF2B5EF4-FFF2-40B4-BE49-F238E27FC236}">
                <a16:creationId xmlns:a16="http://schemas.microsoft.com/office/drawing/2014/main" id="{831D802F-4E75-00E3-E27F-1A0F08419ABF}"/>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If regression errors are heteroskedastic and we run a regression as usual in SPSS, the standard errors reported by SPSS are wrong. As a consequence, the t-value, p-value, and confidence intervals for b0 and b1 are wrong. If they are all wrong, our research conclusion are wrong. For example, non-significant relationship in a population can be significant in a sample when heteroskedasticity is present.</a:t>
            </a:r>
            <a:endParaRPr lang="en-GB" dirty="0"/>
          </a:p>
        </p:txBody>
      </p:sp>
    </p:spTree>
    <p:extLst>
      <p:ext uri="{BB962C8B-B14F-4D97-AF65-F5344CB8AC3E}">
        <p14:creationId xmlns:p14="http://schemas.microsoft.com/office/powerpoint/2010/main" val="105982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933E-7699-6930-A520-19035AA602A7}"/>
              </a:ext>
            </a:extLst>
          </p:cNvPr>
          <p:cNvSpPr>
            <a:spLocks noGrp="1"/>
          </p:cNvSpPr>
          <p:nvPr>
            <p:ph type="title"/>
          </p:nvPr>
        </p:nvSpPr>
        <p:spPr/>
        <p:txBody>
          <a:bodyPr/>
          <a:lstStyle/>
          <a:p>
            <a:r>
              <a:rPr lang="en-GB" dirty="0">
                <a:solidFill>
                  <a:srgbClr val="FF0000"/>
                </a:solidFill>
              </a:rPr>
              <a:t>How to Detect Heteroskedasticity?</a:t>
            </a:r>
          </a:p>
        </p:txBody>
      </p:sp>
      <p:sp>
        <p:nvSpPr>
          <p:cNvPr id="3" name="Content Placeholder 2">
            <a:extLst>
              <a:ext uri="{FF2B5EF4-FFF2-40B4-BE49-F238E27FC236}">
                <a16:creationId xmlns:a16="http://schemas.microsoft.com/office/drawing/2014/main" id="{EDCA1A37-0DEF-4AC5-35C8-6308B81FD716}"/>
              </a:ext>
            </a:extLst>
          </p:cNvPr>
          <p:cNvSpPr>
            <a:spLocks noGrp="1"/>
          </p:cNvSpPr>
          <p:nvPr>
            <p:ph idx="1"/>
          </p:nvPr>
        </p:nvSpPr>
        <p:spPr/>
        <p:txBody>
          <a:bodyPr/>
          <a:lstStyle/>
          <a:p>
            <a:r>
              <a:rPr lang="en-GB" dirty="0">
                <a:solidFill>
                  <a:srgbClr val="000000"/>
                </a:solidFill>
                <a:latin typeface="Source Sans Pro" panose="020B0503030403020204" pitchFamily="34" charset="0"/>
              </a:rPr>
              <a:t>I</a:t>
            </a:r>
            <a:r>
              <a:rPr lang="en-GB" b="0" i="0" u="none" strike="noStrike" dirty="0">
                <a:solidFill>
                  <a:srgbClr val="000000"/>
                </a:solidFill>
                <a:effectLst/>
                <a:latin typeface="Source Sans Pro" panose="020B0503030403020204" pitchFamily="34" charset="0"/>
              </a:rPr>
              <a:t>nspecting the plot of residuals against the independent variable or against the predicted values of the dependent variable. </a:t>
            </a:r>
          </a:p>
          <a:p>
            <a:r>
              <a:rPr lang="en-GB" b="0" i="0" u="none" strike="noStrike" dirty="0">
                <a:solidFill>
                  <a:srgbClr val="000000"/>
                </a:solidFill>
                <a:effectLst/>
                <a:latin typeface="Source Sans Pro" panose="020B0503030403020204" pitchFamily="34" charset="0"/>
              </a:rPr>
              <a:t>By conducting statistical tests, among which are the popular Breusch-Pagan and </a:t>
            </a:r>
            <a:r>
              <a:rPr lang="en-GB" b="0" i="0" u="none" strike="noStrike" dirty="0" err="1">
                <a:solidFill>
                  <a:srgbClr val="000000"/>
                </a:solidFill>
                <a:effectLst/>
                <a:latin typeface="Source Sans Pro" panose="020B0503030403020204" pitchFamily="34" charset="0"/>
              </a:rPr>
              <a:t>Koenker</a:t>
            </a:r>
            <a:r>
              <a:rPr lang="en-GB" b="0" i="0" u="none" strike="noStrike" dirty="0">
                <a:solidFill>
                  <a:srgbClr val="000000"/>
                </a:solidFill>
                <a:effectLst/>
                <a:latin typeface="Source Sans Pro" panose="020B0503030403020204" pitchFamily="34" charset="0"/>
              </a:rPr>
              <a:t> test.</a:t>
            </a:r>
          </a:p>
          <a:p>
            <a:pPr lvl="1"/>
            <a:r>
              <a:rPr lang="en-GB" b="0" i="0" u="none" strike="noStrike" dirty="0">
                <a:solidFill>
                  <a:srgbClr val="000000"/>
                </a:solidFill>
                <a:effectLst/>
                <a:latin typeface="Source Sans Pro" panose="020B0503030403020204" pitchFamily="34" charset="0"/>
              </a:rPr>
              <a:t>The null hypothesis of the tests is that error terms are </a:t>
            </a:r>
            <a:r>
              <a:rPr lang="en-GB" b="0" i="0" u="none" strike="noStrike" dirty="0" err="1">
                <a:solidFill>
                  <a:srgbClr val="000000"/>
                </a:solidFill>
                <a:effectLst/>
                <a:latin typeface="Source Sans Pro" panose="020B0503030403020204" pitchFamily="34" charset="0"/>
              </a:rPr>
              <a:t>homoskedastic</a:t>
            </a:r>
            <a:r>
              <a:rPr lang="en-GB" b="0" i="0" u="none" strike="noStrike" dirty="0">
                <a:solidFill>
                  <a:srgbClr val="000000"/>
                </a:solidFill>
                <a:effectLst/>
                <a:latin typeface="Source Sans Pro" panose="020B0503030403020204" pitchFamily="34" charset="0"/>
              </a:rPr>
              <a:t>.  </a:t>
            </a:r>
          </a:p>
          <a:p>
            <a:pPr lvl="1"/>
            <a:r>
              <a:rPr lang="en-GB" b="0" i="0" u="none" strike="noStrike" dirty="0">
                <a:solidFill>
                  <a:srgbClr val="000000"/>
                </a:solidFill>
                <a:effectLst/>
                <a:latin typeface="Source Sans Pro" panose="020B0503030403020204" pitchFamily="34" charset="0"/>
              </a:rPr>
              <a:t>Because we want to satisfy the homoskedasticity assumption, we want to have a large p-value. This means we do not want to reject the null hypothesis.</a:t>
            </a:r>
          </a:p>
          <a:p>
            <a:pPr lvl="1"/>
            <a:r>
              <a:rPr lang="en-GB" b="0" i="0" u="none" strike="noStrike" dirty="0">
                <a:solidFill>
                  <a:srgbClr val="000000"/>
                </a:solidFill>
                <a:effectLst/>
                <a:latin typeface="Source Sans Pro" panose="020B0503030403020204" pitchFamily="34" charset="0"/>
              </a:rPr>
              <a:t>If the null hypothesis is not rejected, we can conduct a regression analysis as usual without having to adjust the standard errors of the regression coefficients. </a:t>
            </a:r>
            <a:endParaRPr lang="en-GB" dirty="0"/>
          </a:p>
        </p:txBody>
      </p:sp>
    </p:spTree>
    <p:extLst>
      <p:ext uri="{BB962C8B-B14F-4D97-AF65-F5344CB8AC3E}">
        <p14:creationId xmlns:p14="http://schemas.microsoft.com/office/powerpoint/2010/main" val="422377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C1DA-41AB-9A7B-571E-8ACCDBCC05A0}"/>
              </a:ext>
            </a:extLst>
          </p:cNvPr>
          <p:cNvSpPr>
            <a:spLocks noGrp="1"/>
          </p:cNvSpPr>
          <p:nvPr>
            <p:ph type="title"/>
          </p:nvPr>
        </p:nvSpPr>
        <p:spPr/>
        <p:txBody>
          <a:bodyPr>
            <a:normAutofit/>
          </a:bodyPr>
          <a:lstStyle/>
          <a:p>
            <a:r>
              <a:rPr lang="en-GB" dirty="0" err="1">
                <a:solidFill>
                  <a:srgbClr val="FF0000"/>
                </a:solidFill>
              </a:rPr>
              <a:t>Homoskedastic</a:t>
            </a:r>
            <a:r>
              <a:rPr lang="en-GB" dirty="0">
                <a:solidFill>
                  <a:srgbClr val="FF0000"/>
                </a:solidFill>
              </a:rPr>
              <a:t> or heteroskedastic residuals?</a:t>
            </a:r>
          </a:p>
        </p:txBody>
      </p:sp>
      <p:sp>
        <p:nvSpPr>
          <p:cNvPr id="4" name="Content Placeholder 3">
            <a:extLst>
              <a:ext uri="{FF2B5EF4-FFF2-40B4-BE49-F238E27FC236}">
                <a16:creationId xmlns:a16="http://schemas.microsoft.com/office/drawing/2014/main" id="{EE5DFFF3-3A7B-278E-A67A-33447F48462E}"/>
              </a:ext>
            </a:extLst>
          </p:cNvPr>
          <p:cNvSpPr txBox="1">
            <a:spLocks noGrp="1"/>
          </p:cNvSpPr>
          <p:nvPr>
            <p:ph idx="1"/>
          </p:nvPr>
        </p:nvSpPr>
        <p:spPr>
          <a:xfrm>
            <a:off x="838200" y="1825625"/>
            <a:ext cx="10515600" cy="1255728"/>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In practice, it is more common to have heteroskedastic than </a:t>
            </a:r>
            <a:r>
              <a:rPr lang="en-GB" b="0" i="0" u="none" strike="noStrike" dirty="0" err="1">
                <a:solidFill>
                  <a:srgbClr val="000000"/>
                </a:solidFill>
                <a:effectLst/>
                <a:latin typeface="Source Sans Pro" panose="020B0503030403020204" pitchFamily="34" charset="0"/>
              </a:rPr>
              <a:t>homoskedastic</a:t>
            </a:r>
            <a:r>
              <a:rPr lang="en-GB" b="0" i="0" u="none" strike="noStrike" dirty="0">
                <a:solidFill>
                  <a:srgbClr val="000000"/>
                </a:solidFill>
                <a:effectLst/>
                <a:latin typeface="Source Sans Pro" panose="020B0503030403020204" pitchFamily="34" charset="0"/>
              </a:rPr>
              <a:t> residuals. Modern views regards </a:t>
            </a:r>
            <a:r>
              <a:rPr lang="en-GB" b="0" i="0" u="none" strike="noStrike" dirty="0" err="1">
                <a:solidFill>
                  <a:srgbClr val="000000"/>
                </a:solidFill>
                <a:effectLst/>
                <a:latin typeface="Source Sans Pro" panose="020B0503030403020204" pitchFamily="34" charset="0"/>
              </a:rPr>
              <a:t>homoskedastic</a:t>
            </a:r>
            <a:r>
              <a:rPr lang="en-GB" b="0" i="0" u="none" strike="noStrike" dirty="0">
                <a:solidFill>
                  <a:srgbClr val="000000"/>
                </a:solidFill>
                <a:effectLst/>
                <a:latin typeface="Source Sans Pro" panose="020B0503030403020204" pitchFamily="34" charset="0"/>
              </a:rPr>
              <a:t> residuals as an exception (</a:t>
            </a:r>
            <a:r>
              <a:rPr lang="en-GB" b="0" i="0" u="none" strike="noStrike" dirty="0">
                <a:solidFill>
                  <a:srgbClr val="75AADB"/>
                </a:solidFill>
                <a:effectLst/>
                <a:latin typeface="Source Sans Pro" panose="020B0503030403020204" pitchFamily="34" charset="0"/>
                <a:hlinkClick r:id="rId2"/>
              </a:rPr>
              <a:t>Stock &amp; Watson, 2015</a:t>
            </a:r>
            <a:r>
              <a:rPr lang="en-GB" b="0" i="0" u="none" strike="noStrike" dirty="0">
                <a:solidFill>
                  <a:srgbClr val="000000"/>
                </a:solidFill>
                <a:effectLst/>
                <a:latin typeface="Source Sans Pro" panose="020B0503030403020204" pitchFamily="34" charset="0"/>
              </a:rPr>
              <a:t>).</a:t>
            </a:r>
          </a:p>
        </p:txBody>
      </p:sp>
    </p:spTree>
    <p:extLst>
      <p:ext uri="{BB962C8B-B14F-4D97-AF65-F5344CB8AC3E}">
        <p14:creationId xmlns:p14="http://schemas.microsoft.com/office/powerpoint/2010/main" val="277903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0CFC-0845-E427-A1EE-F0B4DD8313B3}"/>
              </a:ext>
            </a:extLst>
          </p:cNvPr>
          <p:cNvSpPr>
            <a:spLocks noGrp="1"/>
          </p:cNvSpPr>
          <p:nvPr>
            <p:ph type="title"/>
          </p:nvPr>
        </p:nvSpPr>
        <p:spPr/>
        <p:txBody>
          <a:bodyPr/>
          <a:lstStyle/>
          <a:p>
            <a:r>
              <a:rPr lang="en-GB" dirty="0">
                <a:solidFill>
                  <a:srgbClr val="FF0000"/>
                </a:solidFill>
              </a:rPr>
              <a:t>Remedy</a:t>
            </a:r>
          </a:p>
        </p:txBody>
      </p:sp>
      <p:sp>
        <p:nvSpPr>
          <p:cNvPr id="3" name="Content Placeholder 2">
            <a:extLst>
              <a:ext uri="{FF2B5EF4-FFF2-40B4-BE49-F238E27FC236}">
                <a16:creationId xmlns:a16="http://schemas.microsoft.com/office/drawing/2014/main" id="{5D1F59C8-1805-F43F-C98E-0262E31F3611}"/>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Adjust the standard errors of the regression coefficients using the heteroskedasticity-adjusted standard errors (</a:t>
            </a:r>
            <a:r>
              <a:rPr lang="en-GB" b="0" i="0" u="none" strike="noStrike" dirty="0">
                <a:solidFill>
                  <a:srgbClr val="75AADB"/>
                </a:solidFill>
                <a:effectLst/>
                <a:latin typeface="Source Sans Pro" panose="020B0503030403020204" pitchFamily="34" charset="0"/>
                <a:hlinkClick r:id="rId2"/>
              </a:rPr>
              <a:t>Stock &amp; Watson, 2015</a:t>
            </a:r>
            <a:r>
              <a:rPr lang="en-GB" b="0" i="0" u="none" strike="noStrike" dirty="0">
                <a:solidFill>
                  <a:srgbClr val="000000"/>
                </a:solidFill>
                <a:effectLst/>
                <a:latin typeface="Source Sans Pro" panose="020B0503030403020204" pitchFamily="34" charset="0"/>
              </a:rPr>
              <a:t>), or HC standard error, for short.</a:t>
            </a:r>
          </a:p>
          <a:p>
            <a:r>
              <a:rPr lang="en-GB" b="0" i="0" u="none" strike="noStrike" dirty="0">
                <a:solidFill>
                  <a:srgbClr val="000000"/>
                </a:solidFill>
                <a:effectLst/>
                <a:latin typeface="Source Sans Pro" panose="020B0503030403020204" pitchFamily="34" charset="0"/>
              </a:rPr>
              <a:t>There are several types of these HC standard errors, namely HC0 (or </a:t>
            </a:r>
            <a:r>
              <a:rPr lang="en-GB" b="0" i="0" u="none" strike="noStrike" dirty="0" err="1">
                <a:solidFill>
                  <a:srgbClr val="000000"/>
                </a:solidFill>
                <a:effectLst/>
                <a:latin typeface="Source Sans Pro" panose="020B0503030403020204" pitchFamily="34" charset="0"/>
              </a:rPr>
              <a:t>Eicker</a:t>
            </a:r>
            <a:r>
              <a:rPr lang="en-GB" b="0" i="0" u="none" strike="noStrike" dirty="0">
                <a:solidFill>
                  <a:srgbClr val="000000"/>
                </a:solidFill>
                <a:effectLst/>
                <a:latin typeface="Source Sans Pro" panose="020B0503030403020204" pitchFamily="34" charset="0"/>
              </a:rPr>
              <a:t>-Huber-White standard errors), HC1, HC2, HC3, and HC4. When we open the </a:t>
            </a:r>
            <a:r>
              <a:rPr lang="en-GB" dirty="0"/>
              <a:t>HeteroskedasticityV3</a:t>
            </a:r>
            <a:r>
              <a:rPr lang="en-GB" b="0" i="0" u="none" strike="noStrike" dirty="0">
                <a:solidFill>
                  <a:srgbClr val="000000"/>
                </a:solidFill>
                <a:effectLst/>
                <a:latin typeface="Source Sans Pro" panose="020B0503030403020204" pitchFamily="34" charset="0"/>
              </a:rPr>
              <a:t> macro, we can select one of these HC standard errors</a:t>
            </a:r>
          </a:p>
          <a:p>
            <a:r>
              <a:rPr lang="en-GB" b="0" i="0" u="none" strike="noStrike" dirty="0">
                <a:solidFill>
                  <a:srgbClr val="000000"/>
                </a:solidFill>
                <a:effectLst/>
                <a:latin typeface="Source Sans Pro" panose="020B0503030403020204" pitchFamily="34" charset="0"/>
              </a:rPr>
              <a:t>HC4 is widely recommended, which is the latest version of the types (</a:t>
            </a:r>
            <a:r>
              <a:rPr lang="en-GB" b="0" i="0" u="none" strike="noStrike" dirty="0">
                <a:solidFill>
                  <a:srgbClr val="75AADB"/>
                </a:solidFill>
                <a:effectLst/>
                <a:latin typeface="Source Sans Pro" panose="020B0503030403020204" pitchFamily="34" charset="0"/>
                <a:hlinkClick r:id="rId3"/>
              </a:rPr>
              <a:t>Daryanto, 2020</a:t>
            </a:r>
            <a:r>
              <a:rPr lang="en-GB" b="0" i="0" u="none" strike="noStrike" dirty="0">
                <a:solidFill>
                  <a:srgbClr val="000000"/>
                </a:solidFill>
                <a:effectLst/>
                <a:latin typeface="Source Sans Pro" panose="020B0503030403020204" pitchFamily="34" charset="0"/>
              </a:rPr>
              <a:t>). My recommendation is that we report your regression results with and without adjusted standard errors.</a:t>
            </a:r>
            <a:endParaRPr lang="en-GB" dirty="0"/>
          </a:p>
        </p:txBody>
      </p:sp>
    </p:spTree>
    <p:extLst>
      <p:ext uri="{BB962C8B-B14F-4D97-AF65-F5344CB8AC3E}">
        <p14:creationId xmlns:p14="http://schemas.microsoft.com/office/powerpoint/2010/main" val="260689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27DF-384E-E2A4-40A4-0E8AE180A580}"/>
              </a:ext>
            </a:extLst>
          </p:cNvPr>
          <p:cNvSpPr>
            <a:spLocks noGrp="1"/>
          </p:cNvSpPr>
          <p:nvPr>
            <p:ph type="title"/>
          </p:nvPr>
        </p:nvSpPr>
        <p:spPr/>
        <p:txBody>
          <a:bodyPr/>
          <a:lstStyle/>
          <a:p>
            <a:r>
              <a:rPr lang="en-GB" dirty="0">
                <a:solidFill>
                  <a:srgbClr val="FF0000"/>
                </a:solidFill>
              </a:rPr>
              <a:t>SPSS Action: HeteroskedasticityV3 Macro</a:t>
            </a:r>
          </a:p>
        </p:txBody>
      </p:sp>
      <p:sp>
        <p:nvSpPr>
          <p:cNvPr id="3" name="Content Placeholder 2">
            <a:extLst>
              <a:ext uri="{FF2B5EF4-FFF2-40B4-BE49-F238E27FC236}">
                <a16:creationId xmlns:a16="http://schemas.microsoft.com/office/drawing/2014/main" id="{12D51D27-2F1D-1E93-9287-3042619A8F9C}"/>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Download the HeteroskedasticityV3 macro from this website </a:t>
            </a:r>
            <a:r>
              <a:rPr lang="en-GB" b="0" i="0" u="sng" dirty="0">
                <a:solidFill>
                  <a:srgbClr val="75AADB"/>
                </a:solidFill>
                <a:effectLst/>
                <a:latin typeface="Source Sans Pro" panose="020B0503030403020204" pitchFamily="34" charset="0"/>
                <a:hlinkClick r:id="rId2"/>
              </a:rPr>
              <a:t>https://www.tqmp.org/Vignettes/vol16-5/v008/index.html</a:t>
            </a:r>
            <a:r>
              <a:rPr lang="en-GB" b="0" i="0" u="none" strike="noStrike" dirty="0">
                <a:solidFill>
                  <a:srgbClr val="000000"/>
                </a:solidFill>
                <a:effectLst/>
                <a:latin typeface="Source Sans Pro" panose="020B0503030403020204" pitchFamily="34" charset="0"/>
              </a:rPr>
              <a:t>. To download the file, on the website, click </a:t>
            </a:r>
            <a:r>
              <a:rPr lang="en-GB" dirty="0"/>
              <a:t>Appendix</a:t>
            </a:r>
            <a:r>
              <a:rPr lang="en-GB" b="0" i="0" u="none" strike="noStrike" dirty="0">
                <a:solidFill>
                  <a:srgbClr val="000000"/>
                </a:solidFill>
                <a:effectLst/>
                <a:latin typeface="Source Sans Pro" panose="020B0503030403020204" pitchFamily="34" charset="0"/>
              </a:rPr>
              <a:t>. A folder containing the macro will be downloaded automatically. Please check your download folder in your computer.</a:t>
            </a:r>
            <a:endParaRPr lang="en-GB" dirty="0"/>
          </a:p>
        </p:txBody>
      </p:sp>
    </p:spTree>
    <p:extLst>
      <p:ext uri="{BB962C8B-B14F-4D97-AF65-F5344CB8AC3E}">
        <p14:creationId xmlns:p14="http://schemas.microsoft.com/office/powerpoint/2010/main" val="205755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8B47D-C228-F6AD-3CA1-6F53DECCC978}"/>
              </a:ext>
            </a:extLst>
          </p:cNvPr>
          <p:cNvSpPr>
            <a:spLocks noGrp="1"/>
          </p:cNvSpPr>
          <p:nvPr>
            <p:ph idx="4294967295"/>
          </p:nvPr>
        </p:nvSpPr>
        <p:spPr>
          <a:xfrm>
            <a:off x="924698" y="868500"/>
            <a:ext cx="10515600" cy="690477"/>
          </a:xfrm>
        </p:spPr>
        <p:txBody>
          <a:bodyPr/>
          <a:lstStyle/>
          <a:p>
            <a:r>
              <a:rPr lang="en-GB" b="0" i="0" u="none" strike="noStrike" dirty="0">
                <a:solidFill>
                  <a:srgbClr val="000000"/>
                </a:solidFill>
                <a:effectLst/>
                <a:latin typeface="Source Sans Pro" panose="020B0503030403020204" pitchFamily="34" charset="0"/>
              </a:rPr>
              <a:t>For an illustration, let estimate this model again.</a:t>
            </a:r>
          </a:p>
          <a:p>
            <a:endParaRPr lang="en-GB" dirty="0"/>
          </a:p>
        </p:txBody>
      </p:sp>
      <p:pic>
        <p:nvPicPr>
          <p:cNvPr id="4" name="Picture 3">
            <a:extLst>
              <a:ext uri="{FF2B5EF4-FFF2-40B4-BE49-F238E27FC236}">
                <a16:creationId xmlns:a16="http://schemas.microsoft.com/office/drawing/2014/main" id="{61945F2F-1BF6-C019-8674-E535F61CE70F}"/>
              </a:ext>
            </a:extLst>
          </p:cNvPr>
          <p:cNvPicPr>
            <a:picLocks noChangeAspect="1"/>
          </p:cNvPicPr>
          <p:nvPr/>
        </p:nvPicPr>
        <p:blipFill>
          <a:blip r:embed="rId2"/>
          <a:stretch>
            <a:fillRect/>
          </a:stretch>
        </p:blipFill>
        <p:spPr>
          <a:xfrm>
            <a:off x="2351581" y="1797891"/>
            <a:ext cx="6329373" cy="690477"/>
          </a:xfrm>
          <a:prstGeom prst="rect">
            <a:avLst/>
          </a:prstGeom>
        </p:spPr>
      </p:pic>
      <p:sp>
        <p:nvSpPr>
          <p:cNvPr id="6" name="TextBox 5">
            <a:extLst>
              <a:ext uri="{FF2B5EF4-FFF2-40B4-BE49-F238E27FC236}">
                <a16:creationId xmlns:a16="http://schemas.microsoft.com/office/drawing/2014/main" id="{A46B258C-645E-2FA7-2857-60FC9DD85401}"/>
              </a:ext>
            </a:extLst>
          </p:cNvPr>
          <p:cNvSpPr txBox="1"/>
          <p:nvPr/>
        </p:nvSpPr>
        <p:spPr>
          <a:xfrm>
            <a:off x="924698" y="3120285"/>
            <a:ext cx="8342870" cy="3649589"/>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Data: </a:t>
            </a:r>
            <a:r>
              <a:rPr lang="en-GB" b="0" i="0" u="none" strike="noStrike" dirty="0" err="1">
                <a:solidFill>
                  <a:srgbClr val="000000"/>
                </a:solidFill>
                <a:effectLst/>
                <a:latin typeface="Source Sans Pro" panose="020B0503030403020204" pitchFamily="34" charset="0"/>
              </a:rPr>
              <a:t>satisfaction.sav</a:t>
            </a:r>
            <a:endParaRPr lang="en-GB" b="0" i="0" u="none" strike="noStrike" dirty="0">
              <a:solidFill>
                <a:srgbClr val="000000"/>
              </a:solidFill>
              <a:effectLst/>
              <a:latin typeface="Source Sans Pro" panose="020B0503030403020204" pitchFamily="34" charset="0"/>
            </a:endParaRPr>
          </a:p>
          <a:p>
            <a:pPr algn="l"/>
            <a:endParaRPr lang="en-GB" dirty="0">
              <a:solidFill>
                <a:srgbClr val="000000"/>
              </a:solidFill>
              <a:latin typeface="Source Sans Pro" panose="020B0503030403020204" pitchFamily="34" charset="0"/>
            </a:endParaRPr>
          </a:p>
          <a:p>
            <a:pPr algn="l"/>
            <a:r>
              <a:rPr lang="en-GB" dirty="0">
                <a:solidFill>
                  <a:srgbClr val="000000"/>
                </a:solidFill>
                <a:latin typeface="Source Sans Pro" panose="020B0503030403020204" pitchFamily="34" charset="0"/>
              </a:rPr>
              <a:t>Steps:</a:t>
            </a:r>
          </a:p>
          <a:p>
            <a:pPr algn="l"/>
            <a:endParaRPr lang="en-GB" b="0" i="0" u="none" strike="noStrike" dirty="0">
              <a:solidFill>
                <a:srgbClr val="000000"/>
              </a:solidFill>
              <a:effectLst/>
              <a:latin typeface="Source Sans Pro" panose="020B0503030403020204" pitchFamily="34" charset="0"/>
            </a:endParaRPr>
          </a:p>
          <a:p>
            <a:pPr algn="l">
              <a:lnSpc>
                <a:spcPct val="150000"/>
              </a:lnSpc>
              <a:buFont typeface="Arial" panose="020B0604020202020204" pitchFamily="34" charset="0"/>
              <a:buChar char="•"/>
            </a:pPr>
            <a:r>
              <a:rPr lang="en-GB" b="0" i="0" u="none" strike="noStrike" dirty="0" err="1">
                <a:solidFill>
                  <a:srgbClr val="000000"/>
                </a:solidFill>
                <a:effectLst/>
                <a:latin typeface="Source Sans Pro" panose="020B0503030403020204" pitchFamily="34" charset="0"/>
              </a:rPr>
              <a:t>Analyze</a:t>
            </a:r>
            <a:r>
              <a:rPr lang="en-GB" b="0" i="0" u="none" strike="noStrike" dirty="0">
                <a:solidFill>
                  <a:srgbClr val="000000"/>
                </a:solidFill>
                <a:effectLst/>
                <a:latin typeface="Source Sans Pro" panose="020B0503030403020204" pitchFamily="34" charset="0"/>
              </a:rPr>
              <a:t> → Regression → HeteroskedasticityV3 by Ahmad </a:t>
            </a:r>
            <a:r>
              <a:rPr lang="en-GB" b="0" i="0" u="none" strike="noStrike" dirty="0" err="1">
                <a:solidFill>
                  <a:srgbClr val="000000"/>
                </a:solidFill>
                <a:effectLst/>
                <a:latin typeface="Source Sans Pro" panose="020B0503030403020204" pitchFamily="34" charset="0"/>
              </a:rPr>
              <a:t>Daryanto</a:t>
            </a:r>
            <a:r>
              <a:rPr lang="en-GB" b="0" i="0" u="none" strike="noStrike" dirty="0">
                <a:solidFill>
                  <a:srgbClr val="000000"/>
                </a:solidFill>
                <a:effectLst/>
                <a:latin typeface="Source Sans Pro" panose="020B0503030403020204" pitchFamily="34" charset="0"/>
              </a:rPr>
              <a:t>.</a:t>
            </a:r>
          </a:p>
          <a:p>
            <a:pPr algn="l">
              <a:lnSpc>
                <a:spcPct val="150000"/>
              </a:lnSpc>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Insert Sales to the Outcome variable box.</a:t>
            </a:r>
          </a:p>
          <a:p>
            <a:pPr algn="l">
              <a:lnSpc>
                <a:spcPct val="150000"/>
              </a:lnSpc>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Insert Loyal to the Explanatory variable box.</a:t>
            </a:r>
          </a:p>
          <a:p>
            <a:pPr algn="l">
              <a:lnSpc>
                <a:spcPct val="150000"/>
              </a:lnSpc>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Leave the default HC4 as it is.</a:t>
            </a:r>
          </a:p>
          <a:p>
            <a:pPr algn="l">
              <a:lnSpc>
                <a:spcPct val="150000"/>
              </a:lnSpc>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Click OK and inspect the outputs. Do not click ‘Paste’ because long list of syntax will be output to a new syntax file.</a:t>
            </a:r>
          </a:p>
        </p:txBody>
      </p:sp>
    </p:spTree>
    <p:extLst>
      <p:ext uri="{BB962C8B-B14F-4D97-AF65-F5344CB8AC3E}">
        <p14:creationId xmlns:p14="http://schemas.microsoft.com/office/powerpoint/2010/main" val="3995459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TotalTime>
  <Words>1941</Words>
  <Application>Microsoft Macintosh PowerPoint</Application>
  <PresentationFormat>Widescreen</PresentationFormat>
  <Paragraphs>115</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Source Sans Pro</vt:lpstr>
      <vt:lpstr>Office Theme</vt:lpstr>
      <vt:lpstr>Chapter 14: Diagnostic</vt:lpstr>
      <vt:lpstr>Learning Objectives</vt:lpstr>
      <vt:lpstr>Homoskedasticity and Heteroskedasticity</vt:lpstr>
      <vt:lpstr>Consequences of Heteroskedasticity</vt:lpstr>
      <vt:lpstr>How to Detect Heteroskedasticity?</vt:lpstr>
      <vt:lpstr>Homoskedastic or heteroskedastic residuals?</vt:lpstr>
      <vt:lpstr>Remedy</vt:lpstr>
      <vt:lpstr>SPSS Action: HeteroskedasticityV3 Macro</vt:lpstr>
      <vt:lpstr>PowerPoint Presentation</vt:lpstr>
      <vt:lpstr>PowerPoint Presentation</vt:lpstr>
      <vt:lpstr>The Macro’s Outputs</vt:lpstr>
      <vt:lpstr>PowerPoint Presentation</vt:lpstr>
      <vt:lpstr>PowerPoint Presentation</vt:lpstr>
      <vt:lpstr>R Action</vt:lpstr>
      <vt:lpstr>PowerPoint Presentation</vt:lpstr>
      <vt:lpstr>Multicollinearity</vt:lpstr>
      <vt:lpstr>VIF</vt:lpstr>
      <vt:lpstr>VIF threshold</vt:lpstr>
      <vt:lpstr>SPSS Action</vt:lpstr>
      <vt:lpstr>PowerPoint Presentation</vt:lpstr>
      <vt:lpstr>R Action</vt:lpstr>
      <vt:lpstr>PowerPoint Presentation</vt:lpstr>
      <vt:lpstr>Remedy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Daryanto, Ahmad</dc:creator>
  <cp:lastModifiedBy>Daryanto, Ahmad</cp:lastModifiedBy>
  <cp:revision>187</cp:revision>
  <dcterms:created xsi:type="dcterms:W3CDTF">2022-10-04T08:24:38Z</dcterms:created>
  <dcterms:modified xsi:type="dcterms:W3CDTF">2023-10-25T14:57:44Z</dcterms:modified>
</cp:coreProperties>
</file>