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  <p:sldId id="285" r:id="rId3"/>
    <p:sldId id="276" r:id="rId4"/>
    <p:sldId id="277" r:id="rId5"/>
    <p:sldId id="278" r:id="rId6"/>
    <p:sldId id="279" r:id="rId7"/>
    <p:sldId id="280" r:id="rId8"/>
    <p:sldId id="256" r:id="rId9"/>
    <p:sldId id="281" r:id="rId10"/>
    <p:sldId id="282" r:id="rId11"/>
    <p:sldId id="283" r:id="rId12"/>
    <p:sldId id="257" r:id="rId13"/>
    <p:sldId id="258" r:id="rId14"/>
    <p:sldId id="260" r:id="rId15"/>
    <p:sldId id="261" r:id="rId16"/>
    <p:sldId id="272" r:id="rId17"/>
    <p:sldId id="262" r:id="rId18"/>
    <p:sldId id="263" r:id="rId19"/>
    <p:sldId id="273" r:id="rId20"/>
    <p:sldId id="274" r:id="rId21"/>
    <p:sldId id="28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0"/>
    <p:restoredTop sz="94637"/>
  </p:normalViewPr>
  <p:slideViewPr>
    <p:cSldViewPr snapToGrid="0" snapToObjects="1">
      <p:cViewPr varScale="1">
        <p:scale>
          <a:sx n="103" d="100"/>
          <a:sy n="103" d="100"/>
        </p:scale>
        <p:origin x="5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FB37F-DFAB-9C41-9787-849308BA4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2897B-EFAD-4745-BB90-245DE4642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95780-C94E-414E-A3A9-DB964041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FBB3-2397-5441-8DD5-BDF2C45F759B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9C2EB-C74B-BE45-8558-62949D7C6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938A4-4ADD-4D4C-BDD6-212C1197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279C-0C2D-EA4F-8E9E-FA30B3540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0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2529-EC4B-9E46-8954-C406D7AD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13A84-C7D3-4D4F-AEFE-FD6F4DC5F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00434-0E10-2842-B4DE-433AF26FB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FBB3-2397-5441-8DD5-BDF2C45F759B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56E08-ED62-AD4A-90E4-E03F09975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B5FB5-14A8-EC4A-B713-3CEE8816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279C-0C2D-EA4F-8E9E-FA30B3540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2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F50F0E-F80D-BC4E-B83C-00CFC3399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BDBBE-02BA-0241-8DF3-5925D6DB2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C160A-7F45-D843-9B64-955CE697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FBB3-2397-5441-8DD5-BDF2C45F759B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4BFAF-F74A-DB44-93E7-E5739C3D7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94857-FE34-E64A-999C-455D60419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279C-0C2D-EA4F-8E9E-FA30B3540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5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25C2E-3D20-9848-A37C-8C10C12FE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D8CDB-E81A-8541-8C86-4DC5A0EB6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ED64E-E24C-FA4A-9630-135CF475C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FBB3-2397-5441-8DD5-BDF2C45F759B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DBDB0-FEC4-1C4C-8462-106762F1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DF566-B56C-7E41-92FE-D71AA1BD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279C-0C2D-EA4F-8E9E-FA30B3540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6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4F36-6DDB-1E4E-A634-F98F24E55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D91A0-2132-5642-985C-866A5A657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1A87B-BF32-E849-AF64-9CE85C7A3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FBB3-2397-5441-8DD5-BDF2C45F759B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0A50D-78F1-0548-B146-E6102F391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75BEF-74E8-FD41-B17B-6F738C8E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279C-0C2D-EA4F-8E9E-FA30B3540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12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7449F-A1A0-A040-B831-DFA846EB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2CE5B-5249-0A48-A355-F51794363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56041-BDFA-AE45-94F1-DF66BB8C8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0562B-F08E-1242-AB5E-142501AD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FBB3-2397-5441-8DD5-BDF2C45F759B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B1C3A-CF72-7347-B699-D333916E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E20BA-E60B-CE4A-BDF1-6D6EFA8A3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279C-0C2D-EA4F-8E9E-FA30B3540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94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9DDC-5BAC-2C4C-9F12-C1F724A3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3948D-979A-FE4A-8DF2-5E378D04E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E89C2-C99E-3549-B923-DACFA83E3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EB7F06-1E44-4B42-9676-01591893D4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891CA0-6B83-1942-A452-C860C2197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7E1B5A-F327-7F4F-842F-578A9CBFB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FBB3-2397-5441-8DD5-BDF2C45F759B}" type="datetimeFigureOut">
              <a:rPr lang="en-US" smtClean="0"/>
              <a:t>8/30/23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F1BF55-51C1-5D4F-B180-9B9FBF34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A47167-8C44-AA4E-B35D-F00548788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279C-0C2D-EA4F-8E9E-FA30B3540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8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0608-9FBF-5049-8385-E2B2E5DC8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DCC125-8DF3-7E48-B358-98043C8FD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FBB3-2397-5441-8DD5-BDF2C45F759B}" type="datetimeFigureOut">
              <a:rPr lang="en-US" smtClean="0"/>
              <a:t>8/30/23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53E09-FD5F-0042-ACEA-5D314557C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FCC0D-0289-5641-A010-874A2928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279C-0C2D-EA4F-8E9E-FA30B3540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9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00F2F-41C0-6945-B53E-E07D8339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FBB3-2397-5441-8DD5-BDF2C45F759B}" type="datetimeFigureOut">
              <a:rPr lang="en-US" smtClean="0"/>
              <a:t>8/30/23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8EE60-6C72-1248-B93E-10DDB3BDE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E143E-1A6B-A44A-8457-D2430F730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279C-0C2D-EA4F-8E9E-FA30B3540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D8E60-0E20-B34A-A7B8-0DBDBF80C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81668-6146-6A41-B13D-5E9C42400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73F2A-6EFD-4B40-A437-8F55BF0D1A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DDD7F-2271-7742-932F-87DBC0AC0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FBB3-2397-5441-8DD5-BDF2C45F759B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FA3E7-3A9C-6342-87AB-464AF9DE6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F5857-F5A8-B341-A5AD-0D468899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279C-0C2D-EA4F-8E9E-FA30B3540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0194C-3833-6C4C-9382-DAEAA9101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15C17-EA73-D04F-8A4C-1191254AF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B4963-1600-5443-A674-C6F431AE1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48EA2-FFB8-3448-896E-56AD61E36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CFBB3-2397-5441-8DD5-BDF2C45F759B}" type="datetimeFigureOut">
              <a:rPr lang="en-US" smtClean="0"/>
              <a:t>8/30/23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FCF9D-E83F-0A4D-AA65-BFD1BD1D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E54EC-A374-F446-9E08-A29986DDE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B279C-0C2D-EA4F-8E9E-FA30B3540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5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58075-9423-234B-AF40-C6689F3C3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94A8D-B210-DD4E-9EDA-474EA7A41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D0692-8292-B149-9694-573083A3E8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CFBB3-2397-5441-8DD5-BDF2C45F759B}" type="datetimeFigureOut">
              <a:rPr lang="en-US" smtClean="0"/>
              <a:t>8/30/23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B5A41-57C1-C84D-AA5C-9ED78E5ED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1814-F37E-1944-8BEB-32D1D3AF4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B279C-0C2D-EA4F-8E9E-FA30B3540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69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6364/references.html#ref-Staiger1994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FB1F7E-E43C-2278-7983-D22247A2C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Chapter 18: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 Endogeneity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259DEF7-3367-EA40-3DD4-BE25FE47A9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Textbook: Ahmad Daryanto, Introduction to Quantitative Research Methods for Marketing With SPSS and R: Tools and Techniques, Routledge. 2024</a:t>
            </a:r>
          </a:p>
        </p:txBody>
      </p:sp>
    </p:spTree>
    <p:extLst>
      <p:ext uri="{BB962C8B-B14F-4D97-AF65-F5344CB8AC3E}">
        <p14:creationId xmlns:p14="http://schemas.microsoft.com/office/powerpoint/2010/main" val="2087706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247C1-6646-77E4-31EE-B0795DBFD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TSLS 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25D17-972C-6CC3-5491-0315F6062A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b="1" i="0" u="none" strike="noStrike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</a:rPr>
                  <a:t>TSLS</a:t>
                </a:r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</a:rPr>
                  <a:t> is conducted in two stages.</a:t>
                </a:r>
              </a:p>
              <a:p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</a:rPr>
                  <a:t>Stage 1: Z is regressed on </a:t>
                </a:r>
                <a:r>
                  <a:rPr lang="en-GB" b="0" i="1" u="none" strike="noStrike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</a:rPr>
                  <a:t>MUSIC</a:t>
                </a:r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</a:rPr>
                  <a:t>. The predicted value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𝑀𝑈𝑆𝐼𝐶</m:t>
                        </m:r>
                      </m:e>
                    </m:acc>
                    <m:r>
                      <a:rPr lang="en-GB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</a:rPr>
                  <a:t> is saved.  </a:t>
                </a:r>
              </a:p>
              <a:p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</a:rPr>
                  <a:t>Stage 2:    </a:t>
                </a:r>
                <a:r>
                  <a:rPr lang="en-GB" b="0" i="1" u="none" strike="noStrike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</a:rPr>
                  <a:t>REVISIT</a:t>
                </a:r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</a:rPr>
                  <a:t> is regression 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𝑀𝑈𝑆𝐼𝐶</m:t>
                        </m:r>
                      </m:e>
                    </m:acc>
                    <m:r>
                      <a:rPr lang="en-GB" b="0" i="0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</a:rPr>
                  <a:t> The resulting regression coefficient associated with </a:t>
                </a:r>
                <a:r>
                  <a:rPr lang="en-GB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𝑀𝑈𝑆𝐼𝐶</m:t>
                        </m:r>
                      </m:e>
                    </m:acc>
                  </m:oMath>
                </a14:m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</a:rPr>
                  <a:t>, denoted by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𝑇𝑆𝐿𝑆</m:t>
                        </m:r>
                      </m:sub>
                    </m:sSub>
                  </m:oMath>
                </a14:m>
                <a:r>
                  <a:rPr lang="en-GB" b="0" i="0" u="none" strike="noStrike" dirty="0">
                    <a:solidFill>
                      <a:srgbClr val="000000"/>
                    </a:solidFill>
                    <a:effectLst/>
                    <a:latin typeface="Source Sans Pro" panose="020B0503030403020204" pitchFamily="34" charset="0"/>
                  </a:rPr>
                  <a:t> </a:t>
                </a:r>
                <a:r>
                  <a:rPr lang="en-GB" dirty="0"/>
                  <a:t> tells us the effect of MUSIC on </a:t>
                </a:r>
                <a:r>
                  <a:rPr lang="en-GB" i="1" dirty="0"/>
                  <a:t>REVISIT</a:t>
                </a:r>
                <a:r>
                  <a:rPr lang="en-GB" dirty="0"/>
                  <a:t>.</a:t>
                </a:r>
                <a:endParaRPr lang="en-GB" b="0" i="0" u="none" strike="noStrike" dirty="0">
                  <a:solidFill>
                    <a:srgbClr val="000000"/>
                  </a:solidFill>
                  <a:effectLst/>
                  <a:latin typeface="Source Sans Pro" panose="020B0503030403020204" pitchFamily="34" charset="0"/>
                </a:endParaRP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825D17-972C-6CC3-5491-0315F6062A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927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077E-B39B-CABB-4FDE-A2EDD097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Illustration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FDB3C7-9D72-9C8D-2EA1-347461E3EFFF}"/>
              </a:ext>
            </a:extLst>
          </p:cNvPr>
          <p:cNvSpPr txBox="1"/>
          <p:nvPr/>
        </p:nvSpPr>
        <p:spPr>
          <a:xfrm>
            <a:off x="4896910" y="439131"/>
            <a:ext cx="89589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CDS is the instrument.</a:t>
            </a:r>
          </a:p>
          <a:p>
            <a:r>
              <a:rPr lang="en-GB" dirty="0"/>
              <a:t>CDS = the number of music CDs a customer has</a:t>
            </a:r>
          </a:p>
          <a:p>
            <a:endParaRPr lang="en-GB" dirty="0"/>
          </a:p>
          <a:p>
            <a:r>
              <a:rPr lang="en-GB" dirty="0"/>
              <a:t>CDs is assumed to satisfy the relevance, and the exogeneity assumptions.</a:t>
            </a:r>
          </a:p>
          <a:p>
            <a:endParaRPr lang="en-GB" dirty="0"/>
          </a:p>
          <a:p>
            <a:r>
              <a:rPr lang="en-GB" dirty="0"/>
              <a:t>WAIT is a control variable (“I waited very long before being served).</a:t>
            </a:r>
          </a:p>
          <a:p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4DC09D-5A3E-B2DB-60C8-77148A8C0476}"/>
              </a:ext>
            </a:extLst>
          </p:cNvPr>
          <p:cNvGrpSpPr/>
          <p:nvPr/>
        </p:nvGrpSpPr>
        <p:grpSpPr>
          <a:xfrm>
            <a:off x="389755" y="2646226"/>
            <a:ext cx="10964045" cy="3846649"/>
            <a:chOff x="236538" y="255451"/>
            <a:chExt cx="11400607" cy="390334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6394D49-3EF9-7A17-6154-FA19679110B3}"/>
                </a:ext>
              </a:extLst>
            </p:cNvPr>
            <p:cNvGrpSpPr/>
            <p:nvPr/>
          </p:nvGrpSpPr>
          <p:grpSpPr>
            <a:xfrm>
              <a:off x="236538" y="255451"/>
              <a:ext cx="9195435" cy="3903345"/>
              <a:chOff x="1557338" y="182880"/>
              <a:chExt cx="9195435" cy="3903345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2484E78-9820-13DC-B1C0-C20C014560C6}"/>
                  </a:ext>
                </a:extLst>
              </p:cNvPr>
              <p:cNvSpPr/>
              <p:nvPr/>
            </p:nvSpPr>
            <p:spPr>
              <a:xfrm>
                <a:off x="1557338" y="2728913"/>
                <a:ext cx="1571625" cy="1314450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CDs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92789A6-3C34-BCAE-EB92-A6E2DC94805C}"/>
                  </a:ext>
                </a:extLst>
              </p:cNvPr>
              <p:cNvSpPr/>
              <p:nvPr/>
            </p:nvSpPr>
            <p:spPr>
              <a:xfrm>
                <a:off x="5310187" y="2728913"/>
                <a:ext cx="1571625" cy="1314450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MUSIC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ED22E99-C507-57D0-2D38-CBDD0E9A65A7}"/>
                  </a:ext>
                </a:extLst>
              </p:cNvPr>
              <p:cNvSpPr/>
              <p:nvPr/>
            </p:nvSpPr>
            <p:spPr>
              <a:xfrm>
                <a:off x="9063036" y="2771775"/>
                <a:ext cx="1689737" cy="1314450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>
                    <a:solidFill>
                      <a:schemeClr val="tx1"/>
                    </a:solidFill>
                  </a:rPr>
                  <a:t>REVISIT</a:t>
                </a:r>
                <a:endParaRPr lang="en-US" sz="3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3EB65EF-E7FE-544F-B3EB-7D6A8C163B2C}"/>
                  </a:ext>
                </a:extLst>
              </p:cNvPr>
              <p:cNvCxnSpPr>
                <a:stCxn id="20" idx="3"/>
                <a:endCxn id="21" idx="1"/>
              </p:cNvCxnSpPr>
              <p:nvPr/>
            </p:nvCxnSpPr>
            <p:spPr>
              <a:xfrm>
                <a:off x="3128963" y="3386138"/>
                <a:ext cx="2181224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3C5452D3-D2C9-44A8-0C6A-328FBF1C371D}"/>
                  </a:ext>
                </a:extLst>
              </p:cNvPr>
              <p:cNvCxnSpPr/>
              <p:nvPr/>
            </p:nvCxnSpPr>
            <p:spPr>
              <a:xfrm>
                <a:off x="6881812" y="3401378"/>
                <a:ext cx="2181224" cy="0"/>
              </a:xfrm>
              <a:prstGeom prst="straightConnector1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6EBCAAAC-1FAA-B6B1-86C7-50258C99BC67}"/>
                  </a:ext>
                </a:extLst>
              </p:cNvPr>
              <p:cNvSpPr/>
              <p:nvPr/>
            </p:nvSpPr>
            <p:spPr>
              <a:xfrm>
                <a:off x="7186611" y="572453"/>
                <a:ext cx="1571625" cy="1314450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tx1"/>
                    </a:solidFill>
                  </a:rPr>
                  <a:t>O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C8C52D49-52EA-4F1C-BC05-F94D471CF0AB}"/>
                  </a:ext>
                </a:extLst>
              </p:cNvPr>
              <p:cNvCxnSpPr>
                <a:cxnSpLocks/>
                <a:stCxn id="25" idx="2"/>
                <a:endCxn id="21" idx="0"/>
              </p:cNvCxnSpPr>
              <p:nvPr/>
            </p:nvCxnSpPr>
            <p:spPr>
              <a:xfrm flipH="1">
                <a:off x="6096000" y="1886903"/>
                <a:ext cx="1876424" cy="842010"/>
              </a:xfrm>
              <a:prstGeom prst="straightConnector1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A48700CB-7D22-0C3E-6D4C-4CC5E750DA8E}"/>
                  </a:ext>
                </a:extLst>
              </p:cNvPr>
              <p:cNvCxnSpPr>
                <a:cxnSpLocks/>
                <a:stCxn id="25" idx="2"/>
              </p:cNvCxnSpPr>
              <p:nvPr/>
            </p:nvCxnSpPr>
            <p:spPr>
              <a:xfrm>
                <a:off x="7972424" y="1886903"/>
                <a:ext cx="1994536" cy="884872"/>
              </a:xfrm>
              <a:prstGeom prst="straightConnector1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5733457-A694-0A18-058D-460403C4732D}"/>
                  </a:ext>
                </a:extLst>
              </p:cNvPr>
              <p:cNvSpPr/>
              <p:nvPr/>
            </p:nvSpPr>
            <p:spPr>
              <a:xfrm>
                <a:off x="6095999" y="182880"/>
                <a:ext cx="3771900" cy="1931670"/>
              </a:xfrm>
              <a:prstGeom prst="ellipse">
                <a:avLst/>
              </a:prstGeom>
              <a:ln w="25400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28245CF5-3B25-971E-D530-26DA6C5719CE}"/>
                      </a:ext>
                    </a:extLst>
                  </p:cNvPr>
                  <p:cNvSpPr txBox="1"/>
                  <p:nvPr/>
                </p:nvSpPr>
                <p:spPr>
                  <a:xfrm>
                    <a:off x="9064057" y="814180"/>
                    <a:ext cx="525713" cy="61555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oMath>
                      </m:oMathPara>
                    </a14:m>
                    <a:endParaRPr lang="en-US" sz="4000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28245CF5-3B25-971E-D530-26DA6C5719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64057" y="814180"/>
                    <a:ext cx="525713" cy="61555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C6B8DF2-67AC-AA7B-19FE-9C333DBF4199}"/>
                </a:ext>
              </a:extLst>
            </p:cNvPr>
            <p:cNvSpPr/>
            <p:nvPr/>
          </p:nvSpPr>
          <p:spPr>
            <a:xfrm>
              <a:off x="10065520" y="1087460"/>
              <a:ext cx="1571625" cy="131445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WAIT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0F66A81-8459-7BD3-B8D1-0477CE2BB5B5}"/>
                </a:ext>
              </a:extLst>
            </p:cNvPr>
            <p:cNvCxnSpPr>
              <a:cxnSpLocks/>
              <a:stCxn id="18" idx="2"/>
              <a:endCxn id="22" idx="3"/>
            </p:cNvCxnSpPr>
            <p:nvPr/>
          </p:nvCxnSpPr>
          <p:spPr>
            <a:xfrm flipH="1">
              <a:off x="9431973" y="2401910"/>
              <a:ext cx="1419360" cy="1099661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2806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8DF9EE-CF90-D68C-3E17-BBFE53EFE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928" y="1690688"/>
            <a:ext cx="5526071" cy="444341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4DAC602-A492-E1FA-6558-3CEC4336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FE333-03BF-9953-F15B-5D5630C0C6C0}"/>
              </a:ext>
            </a:extLst>
          </p:cNvPr>
          <p:cNvSpPr txBox="1"/>
          <p:nvPr/>
        </p:nvSpPr>
        <p:spPr>
          <a:xfrm>
            <a:off x="711200" y="2135188"/>
            <a:ext cx="238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Install ENDOS.SPD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E6250-0835-B7F0-0879-31E1785AD466}"/>
              </a:ext>
            </a:extLst>
          </p:cNvPr>
          <p:cNvSpPr txBox="1"/>
          <p:nvPr/>
        </p:nvSpPr>
        <p:spPr>
          <a:xfrm>
            <a:off x="711200" y="1655208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Developed by Ahmad Daryanto</a:t>
            </a:r>
          </a:p>
        </p:txBody>
      </p:sp>
    </p:spTree>
    <p:extLst>
      <p:ext uri="{BB962C8B-B14F-4D97-AF65-F5344CB8AC3E}">
        <p14:creationId xmlns:p14="http://schemas.microsoft.com/office/powerpoint/2010/main" val="1175471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A41F10C-63D9-D52B-462D-7E0B09E9DC66}"/>
              </a:ext>
            </a:extLst>
          </p:cNvPr>
          <p:cNvGrpSpPr/>
          <p:nvPr/>
        </p:nvGrpSpPr>
        <p:grpSpPr>
          <a:xfrm>
            <a:off x="1545572" y="599162"/>
            <a:ext cx="8411228" cy="5334000"/>
            <a:chOff x="1545572" y="599162"/>
            <a:chExt cx="8411228" cy="5334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805A92A-D0A9-86C5-1729-019A607B3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5572" y="599162"/>
              <a:ext cx="4165600" cy="5334000"/>
            </a:xfrm>
            <a:prstGeom prst="rect">
              <a:avLst/>
            </a:prstGeom>
          </p:spPr>
        </p:pic>
        <p:sp>
          <p:nvSpPr>
            <p:cNvPr id="2" name="Line Callout 1 (Border and Accent Bar) 1">
              <a:extLst>
                <a:ext uri="{FF2B5EF4-FFF2-40B4-BE49-F238E27FC236}">
                  <a16:creationId xmlns:a16="http://schemas.microsoft.com/office/drawing/2014/main" id="{4706D297-7A58-D8B6-E839-0E004A6E0192}"/>
                </a:ext>
              </a:extLst>
            </p:cNvPr>
            <p:cNvSpPr/>
            <p:nvPr/>
          </p:nvSpPr>
          <p:spPr>
            <a:xfrm>
              <a:off x="6096000" y="1051477"/>
              <a:ext cx="3148209" cy="338554"/>
            </a:xfrm>
            <a:prstGeom prst="accentBorderCallout1">
              <a:avLst>
                <a:gd name="adj1" fmla="val 51934"/>
                <a:gd name="adj2" fmla="val -4108"/>
                <a:gd name="adj3" fmla="val 52831"/>
                <a:gd name="adj4" fmla="val -87281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Product outputs Of OLS regression</a:t>
              </a:r>
            </a:p>
          </p:txBody>
        </p:sp>
        <p:sp>
          <p:nvSpPr>
            <p:cNvPr id="4" name="Line Callout 1 (Border and Accent Bar) 3">
              <a:extLst>
                <a:ext uri="{FF2B5EF4-FFF2-40B4-BE49-F238E27FC236}">
                  <a16:creationId xmlns:a16="http://schemas.microsoft.com/office/drawing/2014/main" id="{2E03D0DA-C8AB-B768-05AE-5B09DCE09F74}"/>
                </a:ext>
              </a:extLst>
            </p:cNvPr>
            <p:cNvSpPr/>
            <p:nvPr/>
          </p:nvSpPr>
          <p:spPr>
            <a:xfrm>
              <a:off x="6096000" y="2835659"/>
              <a:ext cx="3860800" cy="584775"/>
            </a:xfrm>
            <a:prstGeom prst="accentBorderCallout1">
              <a:avLst>
                <a:gd name="adj1" fmla="val 64796"/>
                <a:gd name="adj2" fmla="val -4108"/>
                <a:gd name="adj3" fmla="val 278696"/>
                <a:gd name="adj4" fmla="val -42650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Test whether a predictor is truly endogenous (or is 2SLS better than OLS?)</a:t>
              </a:r>
            </a:p>
          </p:txBody>
        </p:sp>
        <p:sp>
          <p:nvSpPr>
            <p:cNvPr id="5" name="Line Callout 1 (Border and Accent Bar) 4">
              <a:extLst>
                <a:ext uri="{FF2B5EF4-FFF2-40B4-BE49-F238E27FC236}">
                  <a16:creationId xmlns:a16="http://schemas.microsoft.com/office/drawing/2014/main" id="{E42B0E63-6AB2-7AC4-3C9C-5FCCA8EF2B08}"/>
                </a:ext>
              </a:extLst>
            </p:cNvPr>
            <p:cNvSpPr/>
            <p:nvPr/>
          </p:nvSpPr>
          <p:spPr>
            <a:xfrm>
              <a:off x="6096000" y="4901044"/>
              <a:ext cx="3860800" cy="338554"/>
            </a:xfrm>
            <a:prstGeom prst="accentBorderCallout1">
              <a:avLst>
                <a:gd name="adj1" fmla="val 56221"/>
                <a:gd name="adj2" fmla="val -2980"/>
                <a:gd name="adj3" fmla="val 103374"/>
                <a:gd name="adj4" fmla="val -58062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Test whether instruments are weak</a:t>
              </a:r>
            </a:p>
          </p:txBody>
        </p:sp>
        <p:sp>
          <p:nvSpPr>
            <p:cNvPr id="6" name="Line Callout 1 (Border and Accent Bar) 5">
              <a:extLst>
                <a:ext uri="{FF2B5EF4-FFF2-40B4-BE49-F238E27FC236}">
                  <a16:creationId xmlns:a16="http://schemas.microsoft.com/office/drawing/2014/main" id="{E4F2F2FB-A355-3112-DEA5-0C9D039047DE}"/>
                </a:ext>
              </a:extLst>
            </p:cNvPr>
            <p:cNvSpPr/>
            <p:nvPr/>
          </p:nvSpPr>
          <p:spPr>
            <a:xfrm>
              <a:off x="6096000" y="4054066"/>
              <a:ext cx="3860800" cy="584775"/>
            </a:xfrm>
            <a:prstGeom prst="accentBorderCallout1">
              <a:avLst>
                <a:gd name="adj1" fmla="val 64796"/>
                <a:gd name="adj2" fmla="val -4108"/>
                <a:gd name="adj3" fmla="val 129774"/>
                <a:gd name="adj4" fmla="val -18213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For multiple instruments. </a:t>
              </a:r>
            </a:p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Are the extra instruments necessary?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9785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718011-DABB-D21F-1B2E-0B6D94540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311150"/>
            <a:ext cx="6667500" cy="62357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F414BF-8A99-9F0F-B728-F9D2C01F7608}"/>
              </a:ext>
            </a:extLst>
          </p:cNvPr>
          <p:cNvSpPr txBox="1"/>
          <p:nvPr/>
        </p:nvSpPr>
        <p:spPr>
          <a:xfrm>
            <a:off x="7188200" y="2184400"/>
            <a:ext cx="354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With OLS, MUSIC is significant</a:t>
            </a:r>
          </a:p>
        </p:txBody>
      </p:sp>
    </p:spTree>
    <p:extLst>
      <p:ext uri="{BB962C8B-B14F-4D97-AF65-F5344CB8AC3E}">
        <p14:creationId xmlns:p14="http://schemas.microsoft.com/office/powerpoint/2010/main" val="2167213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8292AB-F74E-A409-FF5F-E5A230AD9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31" y="88900"/>
            <a:ext cx="682393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BCA09F-47AC-4C21-2D98-75BFE570103F}"/>
              </a:ext>
            </a:extLst>
          </p:cNvPr>
          <p:cNvSpPr txBox="1"/>
          <p:nvPr/>
        </p:nvSpPr>
        <p:spPr>
          <a:xfrm>
            <a:off x="6096000" y="2184400"/>
            <a:ext cx="463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With TSLS, MUSIC is no longer significant</a:t>
            </a:r>
          </a:p>
        </p:txBody>
      </p:sp>
    </p:spTree>
    <p:extLst>
      <p:ext uri="{BB962C8B-B14F-4D97-AF65-F5344CB8AC3E}">
        <p14:creationId xmlns:p14="http://schemas.microsoft.com/office/powerpoint/2010/main" val="686734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AAE875-152E-B615-650C-60DE87FDD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62100"/>
            <a:ext cx="5945383" cy="440017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4C58AAE-1855-DCC1-AF7E-28334C39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Hausman’s specification test</a:t>
            </a:r>
            <a:br>
              <a:rPr lang="en-GB" b="1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</a:b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FA254-1DA0-89F0-CD9E-8E3DC314F270}"/>
              </a:ext>
            </a:extLst>
          </p:cNvPr>
          <p:cNvSpPr txBox="1"/>
          <p:nvPr/>
        </p:nvSpPr>
        <p:spPr>
          <a:xfrm>
            <a:off x="342900" y="169068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H0: MUSIC is an exogenous variable (OLS is better)</a:t>
            </a:r>
          </a:p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H1: MUSIC is an endogenous variable </a:t>
            </a:r>
          </a:p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(TSLS is better than OLS)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C1FB43-672A-C4FB-ACD7-EBA485F72719}"/>
              </a:ext>
            </a:extLst>
          </p:cNvPr>
          <p:cNvSpPr txBox="1"/>
          <p:nvPr/>
        </p:nvSpPr>
        <p:spPr>
          <a:xfrm>
            <a:off x="558800" y="300653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To assess the significance of H1. You need to look at the significance of the ‘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resid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’ variable (i.e., resid1).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40B538-CB72-59BD-C506-2EA7FCA85769}"/>
              </a:ext>
            </a:extLst>
          </p:cNvPr>
          <p:cNvSpPr txBox="1"/>
          <p:nvPr/>
        </p:nvSpPr>
        <p:spPr>
          <a:xfrm>
            <a:off x="558800" y="425357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 H0 is rejected because resid1 is significant. </a:t>
            </a:r>
          </a:p>
          <a:p>
            <a:endParaRPr lang="en-GB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Thus, </a:t>
            </a:r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</a:rPr>
              <a:t>MUSIC is endogenous, and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TSLS is justified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2878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DCC5359-718F-5D8B-522E-F7018A5C8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0" y="2914650"/>
            <a:ext cx="8585200" cy="17653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31AE72D-DA04-B1FA-1BD4-0DC15860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Overidentifying restriction test</a:t>
            </a:r>
            <a:br>
              <a:rPr lang="en-GB" b="1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</a:b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16761-5DC7-ABA9-10A1-325C4B8E693B}"/>
              </a:ext>
            </a:extLst>
          </p:cNvPr>
          <p:cNvSpPr txBox="1"/>
          <p:nvPr/>
        </p:nvSpPr>
        <p:spPr>
          <a:xfrm>
            <a:off x="1092200" y="182313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H0: All instruments are exogenous H1. One of the instrument is endogenous (i.e., related to the error term)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1BD04-D057-9653-0810-EA9210B6F515}"/>
              </a:ext>
            </a:extLst>
          </p:cNvPr>
          <p:cNvSpPr txBox="1"/>
          <p:nvPr/>
        </p:nvSpPr>
        <p:spPr>
          <a:xfrm>
            <a:off x="1092200" y="501554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As we have only one instrument, therefore, this test is not applicable. For one instrument, the value of the J statistic is printed as zero with p-value is equal to 1. For multiple instruments, if the test is not significant (p-value &lt; 0.05), then all instruments are likely to be exogenous.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2105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B56B0D-C2DC-7B69-FE18-ED3DEF5F3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200" y="2057153"/>
            <a:ext cx="7772400" cy="25404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96D4CA-81E1-B883-DA82-FD47747CA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 Weak instrument test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3EE392-2ACA-3C08-6E7B-6C6B6B66326B}"/>
              </a:ext>
            </a:extLst>
          </p:cNvPr>
          <p:cNvSpPr txBox="1"/>
          <p:nvPr/>
        </p:nvSpPr>
        <p:spPr>
          <a:xfrm>
            <a:off x="736600" y="469933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An instrument is considered as weak if it weakly correlates with the instrumental variable Z. To know whether CDs is a weak instrument, we look at the F statistic related to first-stage regression of the TSLS procedure. If the F-statistic is less than 10 (</a:t>
            </a:r>
            <a:r>
              <a:rPr lang="en-GB" b="0" i="0" u="none" strike="noStrike" dirty="0">
                <a:solidFill>
                  <a:srgbClr val="75AADB"/>
                </a:solidFill>
                <a:effectLst/>
                <a:latin typeface="Source Sans Pro" panose="020B0503030403020204" pitchFamily="34" charset="0"/>
                <a:hlinkClick r:id="rId3"/>
              </a:rPr>
              <a:t>Staiger &amp; Stock, 1994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), the instrument is weak. In the output, the F-statistic is larger than 10, therefore CDs is not a weak instrument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82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CE9574A-7190-D1CA-E4D3-FBDD503534D2}"/>
              </a:ext>
            </a:extLst>
          </p:cNvPr>
          <p:cNvGrpSpPr/>
          <p:nvPr/>
        </p:nvGrpSpPr>
        <p:grpSpPr>
          <a:xfrm>
            <a:off x="1464015" y="1666308"/>
            <a:ext cx="9318057" cy="3734459"/>
            <a:chOff x="1464015" y="1666308"/>
            <a:chExt cx="9318057" cy="37344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0E00686-958D-5579-88FA-970CF2608942}"/>
                </a:ext>
              </a:extLst>
            </p:cNvPr>
            <p:cNvSpPr/>
            <p:nvPr/>
          </p:nvSpPr>
          <p:spPr>
            <a:xfrm>
              <a:off x="5223101" y="2003198"/>
              <a:ext cx="1571625" cy="131445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CDs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41F65E5D-B127-6B05-CC61-857CBB438C89}"/>
                </a:ext>
              </a:extLst>
            </p:cNvPr>
            <p:cNvCxnSpPr/>
            <p:nvPr/>
          </p:nvCxnSpPr>
          <p:spPr>
            <a:xfrm>
              <a:off x="6794726" y="2748236"/>
              <a:ext cx="2181224" cy="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C34E408-F2AD-98B4-9B0B-6A085808E670}"/>
                </a:ext>
              </a:extLst>
            </p:cNvPr>
            <p:cNvSpPr/>
            <p:nvPr/>
          </p:nvSpPr>
          <p:spPr>
            <a:xfrm>
              <a:off x="8975950" y="2026829"/>
              <a:ext cx="1793649" cy="131445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REVISIT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1AB7CC1-7715-AF78-4ED7-0AC78B4C21E6}"/>
                </a:ext>
              </a:extLst>
            </p:cNvPr>
            <p:cNvSpPr/>
            <p:nvPr/>
          </p:nvSpPr>
          <p:spPr>
            <a:xfrm>
              <a:off x="6991803" y="1666308"/>
              <a:ext cx="1571625" cy="131445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AFFAAA-BCED-1549-151F-7C94F4149BBB}"/>
                </a:ext>
              </a:extLst>
            </p:cNvPr>
            <p:cNvSpPr/>
            <p:nvPr/>
          </p:nvSpPr>
          <p:spPr>
            <a:xfrm>
              <a:off x="5235574" y="4062686"/>
              <a:ext cx="1571625" cy="131445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MUSIC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EE0E3C9-6410-5A99-A58D-4C110FDD5ADB}"/>
                </a:ext>
              </a:extLst>
            </p:cNvPr>
            <p:cNvCxnSpPr/>
            <p:nvPr/>
          </p:nvCxnSpPr>
          <p:spPr>
            <a:xfrm>
              <a:off x="6807199" y="4807724"/>
              <a:ext cx="2181224" cy="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1F3216-7B35-5D4D-6E5E-FB0A163CBC75}"/>
                </a:ext>
              </a:extLst>
            </p:cNvPr>
            <p:cNvSpPr/>
            <p:nvPr/>
          </p:nvSpPr>
          <p:spPr>
            <a:xfrm>
              <a:off x="8988423" y="4086317"/>
              <a:ext cx="1793649" cy="131445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REVISIT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AD2BF5-5DE5-A2A4-A73E-3FA465AF2591}"/>
                </a:ext>
              </a:extLst>
            </p:cNvPr>
            <p:cNvSpPr/>
            <p:nvPr/>
          </p:nvSpPr>
          <p:spPr>
            <a:xfrm>
              <a:off x="7004276" y="3725796"/>
              <a:ext cx="1571625" cy="131445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F97A5ED-068C-468D-F57D-2A8AEE7DF5C4}"/>
                </a:ext>
              </a:extLst>
            </p:cNvPr>
            <p:cNvSpPr/>
            <p:nvPr/>
          </p:nvSpPr>
          <p:spPr>
            <a:xfrm>
              <a:off x="1464015" y="4062686"/>
              <a:ext cx="1571625" cy="131445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CDs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454CA24-77DD-6794-1E65-6B0462B12425}"/>
                </a:ext>
              </a:extLst>
            </p:cNvPr>
            <p:cNvCxnSpPr/>
            <p:nvPr/>
          </p:nvCxnSpPr>
          <p:spPr>
            <a:xfrm>
              <a:off x="3041877" y="4760419"/>
              <a:ext cx="2181224" cy="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46D4AE2-3D1B-4BFC-5AB3-39D28C160395}"/>
                </a:ext>
              </a:extLst>
            </p:cNvPr>
            <p:cNvSpPr/>
            <p:nvPr/>
          </p:nvSpPr>
          <p:spPr>
            <a:xfrm>
              <a:off x="3232717" y="3750402"/>
              <a:ext cx="1571625" cy="131445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32AE5657-EE68-BDDD-0C8F-EADBF35B0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Instrument as a Part of a Mediation 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201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0B3C2-29CC-C91A-5D86-1EF239FB9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9418C-7952-3130-F386-7FFECDC03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Understand the concept of endogeneity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Able to use </a:t>
            </a:r>
            <a:r>
              <a:rPr lang="en-GB" dirty="0" err="1"/>
              <a:t>EndoS</a:t>
            </a:r>
            <a:r>
              <a:rPr lang="en-GB" dirty="0"/>
              <a:t> macro to address an endogeneity problem</a:t>
            </a:r>
          </a:p>
        </p:txBody>
      </p:sp>
    </p:spTree>
    <p:extLst>
      <p:ext uri="{BB962C8B-B14F-4D97-AF65-F5344CB8AC3E}">
        <p14:creationId xmlns:p14="http://schemas.microsoft.com/office/powerpoint/2010/main" val="1548693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CE9574A-7190-D1CA-E4D3-FBDD503534D2}"/>
              </a:ext>
            </a:extLst>
          </p:cNvPr>
          <p:cNvGrpSpPr/>
          <p:nvPr/>
        </p:nvGrpSpPr>
        <p:grpSpPr>
          <a:xfrm>
            <a:off x="1464015" y="1666308"/>
            <a:ext cx="9318057" cy="3734459"/>
            <a:chOff x="1464015" y="1666308"/>
            <a:chExt cx="9318057" cy="37344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0E00686-958D-5579-88FA-970CF2608942}"/>
                </a:ext>
              </a:extLst>
            </p:cNvPr>
            <p:cNvSpPr/>
            <p:nvPr/>
          </p:nvSpPr>
          <p:spPr>
            <a:xfrm>
              <a:off x="5223101" y="2003198"/>
              <a:ext cx="1571625" cy="131445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CDs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41F65E5D-B127-6B05-CC61-857CBB438C89}"/>
                </a:ext>
              </a:extLst>
            </p:cNvPr>
            <p:cNvCxnSpPr/>
            <p:nvPr/>
          </p:nvCxnSpPr>
          <p:spPr>
            <a:xfrm>
              <a:off x="6794726" y="2748236"/>
              <a:ext cx="2181224" cy="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C34E408-F2AD-98B4-9B0B-6A085808E670}"/>
                </a:ext>
              </a:extLst>
            </p:cNvPr>
            <p:cNvSpPr/>
            <p:nvPr/>
          </p:nvSpPr>
          <p:spPr>
            <a:xfrm>
              <a:off x="8975950" y="2026829"/>
              <a:ext cx="1793649" cy="131445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REVISIT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1AB7CC1-7715-AF78-4ED7-0AC78B4C21E6}"/>
                </a:ext>
              </a:extLst>
            </p:cNvPr>
            <p:cNvSpPr/>
            <p:nvPr/>
          </p:nvSpPr>
          <p:spPr>
            <a:xfrm>
              <a:off x="6991803" y="1666308"/>
              <a:ext cx="1571625" cy="131445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0.054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2AFFAAA-BCED-1549-151F-7C94F4149BBB}"/>
                </a:ext>
              </a:extLst>
            </p:cNvPr>
            <p:cNvSpPr/>
            <p:nvPr/>
          </p:nvSpPr>
          <p:spPr>
            <a:xfrm>
              <a:off x="5235574" y="4062686"/>
              <a:ext cx="1571625" cy="131445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MUSIC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EE0E3C9-6410-5A99-A58D-4C110FDD5ADB}"/>
                </a:ext>
              </a:extLst>
            </p:cNvPr>
            <p:cNvCxnSpPr/>
            <p:nvPr/>
          </p:nvCxnSpPr>
          <p:spPr>
            <a:xfrm>
              <a:off x="6807199" y="4807724"/>
              <a:ext cx="2181224" cy="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1F3216-7B35-5D4D-6E5E-FB0A163CBC75}"/>
                </a:ext>
              </a:extLst>
            </p:cNvPr>
            <p:cNvSpPr/>
            <p:nvPr/>
          </p:nvSpPr>
          <p:spPr>
            <a:xfrm>
              <a:off x="8988423" y="4086317"/>
              <a:ext cx="1793649" cy="131445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REVISIT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AD2BF5-5DE5-A2A4-A73E-3FA465AF2591}"/>
                </a:ext>
              </a:extLst>
            </p:cNvPr>
            <p:cNvSpPr/>
            <p:nvPr/>
          </p:nvSpPr>
          <p:spPr>
            <a:xfrm>
              <a:off x="7004276" y="3725796"/>
              <a:ext cx="1571625" cy="131445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0.128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F97A5ED-068C-468D-F57D-2A8AEE7DF5C4}"/>
                </a:ext>
              </a:extLst>
            </p:cNvPr>
            <p:cNvSpPr/>
            <p:nvPr/>
          </p:nvSpPr>
          <p:spPr>
            <a:xfrm>
              <a:off x="1464015" y="4062686"/>
              <a:ext cx="1571625" cy="131445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CDs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454CA24-77DD-6794-1E65-6B0462B12425}"/>
                </a:ext>
              </a:extLst>
            </p:cNvPr>
            <p:cNvCxnSpPr/>
            <p:nvPr/>
          </p:nvCxnSpPr>
          <p:spPr>
            <a:xfrm>
              <a:off x="3041877" y="4760419"/>
              <a:ext cx="2181224" cy="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46D4AE2-3D1B-4BFC-5AB3-39D28C160395}"/>
                </a:ext>
              </a:extLst>
            </p:cNvPr>
            <p:cNvSpPr/>
            <p:nvPr/>
          </p:nvSpPr>
          <p:spPr>
            <a:xfrm>
              <a:off x="3232717" y="3750402"/>
              <a:ext cx="1571625" cy="1314450"/>
            </a:xfrm>
            <a:prstGeom prst="rect">
              <a:avLst/>
            </a:prstGeom>
            <a:noFill/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0.423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EC7DE87-D1D2-1BAA-8E7F-824B65E987ED}"/>
              </a:ext>
            </a:extLst>
          </p:cNvPr>
          <p:cNvSpPr txBox="1"/>
          <p:nvPr/>
        </p:nvSpPr>
        <p:spPr>
          <a:xfrm>
            <a:off x="990600" y="661432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Regress REVISIT on CDs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2EAAB-3FD3-C392-5B90-6DCABD5B7651}"/>
              </a:ext>
            </a:extLst>
          </p:cNvPr>
          <p:cNvSpPr txBox="1"/>
          <p:nvPr/>
        </p:nvSpPr>
        <p:spPr>
          <a:xfrm>
            <a:off x="990600" y="1162120"/>
            <a:ext cx="3975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Regress MUSIC on CDs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6A8940-1126-47F0-1888-BBAC94FE67F9}"/>
              </a:ext>
            </a:extLst>
          </p:cNvPr>
          <p:cNvSpPr txBox="1"/>
          <p:nvPr/>
        </p:nvSpPr>
        <p:spPr>
          <a:xfrm>
            <a:off x="990600" y="292100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 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EC2205-AE97-B5B3-21D5-B405F4DE1F76}"/>
                  </a:ext>
                </a:extLst>
              </p:cNvPr>
              <p:cNvSpPr txBox="1"/>
              <p:nvPr/>
            </p:nvSpPr>
            <p:spPr>
              <a:xfrm>
                <a:off x="900568" y="1766587"/>
                <a:ext cx="333374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𝑇𝑆𝐿𝑆</m:t>
                        </m:r>
                      </m:sub>
                    </m:sSub>
                  </m:oMath>
                </a14:m>
                <a:r>
                  <a:rPr lang="en-GB" dirty="0"/>
                  <a:t> = 0.054/0.424 = 0.128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EC2205-AE97-B5B3-21D5-B405F4DE1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568" y="1766587"/>
                <a:ext cx="3333749" cy="369332"/>
              </a:xfrm>
              <a:prstGeom prst="rect">
                <a:avLst/>
              </a:prstGeom>
              <a:blipFill>
                <a:blip r:embed="rId2"/>
                <a:stretch>
                  <a:fillRect l="-760" t="-10345" b="-310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DF4A0AF-8BDC-A7B3-02CD-5A8E2642F599}"/>
              </a:ext>
            </a:extLst>
          </p:cNvPr>
          <p:cNvSpPr txBox="1"/>
          <p:nvPr/>
        </p:nvSpPr>
        <p:spPr>
          <a:xfrm>
            <a:off x="900568" y="2310169"/>
            <a:ext cx="369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same value is reported by Endos</a:t>
            </a:r>
          </a:p>
        </p:txBody>
      </p:sp>
    </p:spTree>
    <p:extLst>
      <p:ext uri="{BB962C8B-B14F-4D97-AF65-F5344CB8AC3E}">
        <p14:creationId xmlns:p14="http://schemas.microsoft.com/office/powerpoint/2010/main" val="3865672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EF4F-4621-B398-795A-D6013FEE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Further Readings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82FCD-3319-124D-1AFA-2E178C88A554}"/>
              </a:ext>
            </a:extLst>
          </p:cNvPr>
          <p:cNvSpPr txBox="1"/>
          <p:nvPr/>
        </p:nvSpPr>
        <p:spPr>
          <a:xfrm>
            <a:off x="949849" y="1820866"/>
            <a:ext cx="610099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Antonakis</a:t>
            </a:r>
            <a:r>
              <a:rPr lang="en-GB" dirty="0"/>
              <a:t>, J., </a:t>
            </a:r>
            <a:r>
              <a:rPr lang="en-GB" dirty="0" err="1"/>
              <a:t>Bendahan</a:t>
            </a:r>
            <a:r>
              <a:rPr lang="en-GB" dirty="0"/>
              <a:t>, S., </a:t>
            </a:r>
            <a:r>
              <a:rPr lang="en-GB" dirty="0" err="1"/>
              <a:t>Jacquart</a:t>
            </a:r>
            <a:r>
              <a:rPr lang="en-GB" dirty="0"/>
              <a:t>, P., &amp; </a:t>
            </a:r>
            <a:r>
              <a:rPr lang="en-GB" dirty="0" err="1"/>
              <a:t>Lalive</a:t>
            </a:r>
            <a:r>
              <a:rPr lang="en-GB" dirty="0"/>
              <a:t>, R. (2014). Causality and endogeneity: Problems and solutions. The Oxford Handbook of Leadership and Organizations, 1, 93-117.</a:t>
            </a:r>
          </a:p>
          <a:p>
            <a:endParaRPr lang="en-GB" dirty="0"/>
          </a:p>
          <a:p>
            <a:r>
              <a:rPr lang="en-GB" dirty="0" err="1"/>
              <a:t>Busenbark</a:t>
            </a:r>
            <a:r>
              <a:rPr lang="en-GB" dirty="0"/>
              <a:t>, J. R., Yoon, H., Gamache, D. L., &amp; Withers, M. C. (2022). Omitted variable bias: Examining management research with the impact threshold of a confounding variable (ITCV). Journal of Management, 48(1), 17-48.</a:t>
            </a:r>
          </a:p>
          <a:p>
            <a:endParaRPr lang="en-GB" dirty="0"/>
          </a:p>
          <a:p>
            <a:r>
              <a:rPr lang="en-GB" dirty="0" err="1"/>
              <a:t>Daryanto</a:t>
            </a:r>
            <a:r>
              <a:rPr lang="en-GB" dirty="0"/>
              <a:t>, A. (2020). </a:t>
            </a:r>
            <a:r>
              <a:rPr lang="en-GB" dirty="0" err="1"/>
              <a:t>EndoS</a:t>
            </a:r>
            <a:r>
              <a:rPr lang="en-GB" dirty="0"/>
              <a:t>: An SPSS macro to assess endogeneity. The Quantitative Methods for Psychology, 16(1), 56-70.</a:t>
            </a:r>
          </a:p>
          <a:p>
            <a:endParaRPr lang="en-GB" dirty="0"/>
          </a:p>
          <a:p>
            <a:r>
              <a:rPr lang="en-GB" dirty="0"/>
              <a:t>Sande, J. B., &amp; Ghosh, M. (2018). Endogeneity in survey research. International Journal of Research in Marketing, 35(2), 185-204.</a:t>
            </a:r>
          </a:p>
        </p:txBody>
      </p:sp>
    </p:spTree>
    <p:extLst>
      <p:ext uri="{BB962C8B-B14F-4D97-AF65-F5344CB8AC3E}">
        <p14:creationId xmlns:p14="http://schemas.microsoft.com/office/powerpoint/2010/main" val="3993109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5670-36AF-98B4-1152-1055D4A55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Endogeneity?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C932-5597-9BA5-4F33-3E1E41CD7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this modelling situation:</a:t>
            </a: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I want to examine the influence of the background music in a barbershop on customers’ revisit intentions to their first-time visit barbershop.</a:t>
            </a: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Item to measure revisit intention: Will you visit the same barbershop in the future? (1 = very unlikely, 5 = highly likely). </a:t>
            </a:r>
          </a:p>
          <a:p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</a:rPr>
              <a:t>Item to measure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customers’ attitude toward the background music: How do you lik</a:t>
            </a:r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</a:rPr>
              <a:t>e the background music played in the barbershop?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(1 = extremely dislike; 7 = like it very much).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0443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4F9C827-A770-9AB5-8926-E50DC14AA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0" y="1542455"/>
            <a:ext cx="3759200" cy="571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9A8D3A-5F47-00BB-3617-0EC2EE536284}"/>
              </a:ext>
            </a:extLst>
          </p:cNvPr>
          <p:cNvSpPr txBox="1"/>
          <p:nvPr/>
        </p:nvSpPr>
        <p:spPr>
          <a:xfrm>
            <a:off x="1358900" y="812800"/>
            <a:ext cx="657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 come up with the following simple linear model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700D0D-28C0-35A6-A660-D8D742A27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2959100"/>
            <a:ext cx="5118100" cy="482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E283726-0880-FA95-1AA7-DA2432FE3BF1}"/>
              </a:ext>
            </a:extLst>
          </p:cNvPr>
          <p:cNvSpPr txBox="1"/>
          <p:nvPr/>
        </p:nvSpPr>
        <p:spPr>
          <a:xfrm>
            <a:off x="1193800" y="2360315"/>
            <a:ext cx="657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However, the true model is: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9DF835-3FA3-817A-9623-64FF210597DC}"/>
              </a:ext>
            </a:extLst>
          </p:cNvPr>
          <p:cNvSpPr txBox="1"/>
          <p:nvPr/>
        </p:nvSpPr>
        <p:spPr>
          <a:xfrm>
            <a:off x="914400" y="3675618"/>
            <a:ext cx="11036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Where BARBER = How do you like the barber </a:t>
            </a:r>
          </a:p>
          <a:p>
            <a:r>
              <a:rPr lang="en-GB" sz="2400" dirty="0"/>
              <a:t>(1 = extremely dislike, 7= like very much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E00A6A-8AF2-A757-BD75-A49735A39F7E}"/>
              </a:ext>
            </a:extLst>
          </p:cNvPr>
          <p:cNvSpPr txBox="1"/>
          <p:nvPr/>
        </p:nvSpPr>
        <p:spPr>
          <a:xfrm>
            <a:off x="1079500" y="5016500"/>
            <a:ext cx="9740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Because BARBER and MUSIC may be correlated, </a:t>
            </a:r>
          </a:p>
          <a:p>
            <a:r>
              <a:rPr lang="en-GB" dirty="0"/>
              <a:t>omitting BARBER from the first model will lead to a biased in the coefficient estimate for MUSIC (endogeneity problem)</a:t>
            </a:r>
          </a:p>
        </p:txBody>
      </p:sp>
    </p:spTree>
    <p:extLst>
      <p:ext uri="{BB962C8B-B14F-4D97-AF65-F5344CB8AC3E}">
        <p14:creationId xmlns:p14="http://schemas.microsoft.com/office/powerpoint/2010/main" val="150589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996468-F3EB-2B1E-52C1-308FC0551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Formal Definition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960EB8-C612-1370-9B02-EF82A1BE5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The modelling situation where a predictor is correlated to an error term is termed as an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endogeneity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 problem.</a:t>
            </a: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Omitting an important variable from a model is not the only cause of an endogeneity problem. Endogeneity can also arise when (1) variables are measured with errors, (2) the causal effects run both from X → Y and from Y → X, known in the regression literature as simultaneity.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7519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2779C-7A4F-4D12-AC9F-93DA6A5AC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Two-Stage Least Square (TSLS)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2785C-360A-6DC4-24A1-32561C0E9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One of the techniques to deal with an endogeneity problem is the two-stage least squares (TSLS). </a:t>
            </a: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TSLS requires us to find a variable known as an instrumental variable or instrument, for short, often denoted by Z.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057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77FEC-CBB7-1004-ACC4-A7792850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Instrumental Variable (Z)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E7FD7-1F6A-9ED6-65B6-BD7678E29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Any variable that acts as a Z must satisfy the following assumptions: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It must be correlated with MUSIC. This is referred to as a relevance assumption.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It should not be correlated with the error term O. This is referred to as an exogeneity assumption.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It affects REVISIT only via MUSIC. This is referred to as an exclusion restriction assumption.</a:t>
            </a:r>
          </a:p>
          <a:p>
            <a:pPr marL="971550" lvl="1" indent="-514350">
              <a:buFont typeface="+mj-lt"/>
              <a:buAutoNum type="arabicPeriod"/>
            </a:pPr>
            <a:endParaRPr lang="en-GB" b="0" i="0" u="none" strike="noStrike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0662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85888ED-213D-4394-718C-1E0564CA40B4}"/>
              </a:ext>
            </a:extLst>
          </p:cNvPr>
          <p:cNvGrpSpPr/>
          <p:nvPr/>
        </p:nvGrpSpPr>
        <p:grpSpPr>
          <a:xfrm>
            <a:off x="1498282" y="2062480"/>
            <a:ext cx="9195435" cy="3903345"/>
            <a:chOff x="1557338" y="182880"/>
            <a:chExt cx="9195435" cy="390334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AA97629-8B6C-CB4C-9900-3C784E492AA4}"/>
                </a:ext>
              </a:extLst>
            </p:cNvPr>
            <p:cNvSpPr/>
            <p:nvPr/>
          </p:nvSpPr>
          <p:spPr>
            <a:xfrm>
              <a:off x="1557338" y="2728913"/>
              <a:ext cx="1571625" cy="131445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>
                  <a:solidFill>
                    <a:schemeClr val="tx1"/>
                  </a:solidFill>
                </a:rPr>
                <a:t>Z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AB836B-2141-C943-AAF9-2E90F904989A}"/>
                </a:ext>
              </a:extLst>
            </p:cNvPr>
            <p:cNvSpPr/>
            <p:nvPr/>
          </p:nvSpPr>
          <p:spPr>
            <a:xfrm>
              <a:off x="5310187" y="2728913"/>
              <a:ext cx="1571625" cy="131445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MUSIC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9411C71-BF7C-DD4A-B916-4C38202AB8FA}"/>
                </a:ext>
              </a:extLst>
            </p:cNvPr>
            <p:cNvSpPr/>
            <p:nvPr/>
          </p:nvSpPr>
          <p:spPr>
            <a:xfrm>
              <a:off x="9063036" y="2771775"/>
              <a:ext cx="1689737" cy="131445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>
                  <a:solidFill>
                    <a:schemeClr val="tx1"/>
                  </a:solidFill>
                </a:rPr>
                <a:t>REVISIT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C2CE18C-971F-804F-89DC-8A025FF1164E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3128963" y="3386138"/>
              <a:ext cx="2181224" cy="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86302C4-9685-7D41-AF06-37D70D366D2D}"/>
                </a:ext>
              </a:extLst>
            </p:cNvPr>
            <p:cNvCxnSpPr/>
            <p:nvPr/>
          </p:nvCxnSpPr>
          <p:spPr>
            <a:xfrm>
              <a:off x="6881812" y="3401378"/>
              <a:ext cx="2181224" cy="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C16C0C-0507-9945-857C-389491722944}"/>
                </a:ext>
              </a:extLst>
            </p:cNvPr>
            <p:cNvSpPr/>
            <p:nvPr/>
          </p:nvSpPr>
          <p:spPr>
            <a:xfrm>
              <a:off x="7186611" y="572453"/>
              <a:ext cx="1571625" cy="1314450"/>
            </a:xfrm>
            <a:prstGeom prst="rect">
              <a:avLst/>
            </a:prstGeom>
            <a:noFill/>
            <a:ln w="254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O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A7A49E6-6517-7E40-ADFE-51908E8CA48D}"/>
                </a:ext>
              </a:extLst>
            </p:cNvPr>
            <p:cNvCxnSpPr>
              <a:cxnSpLocks/>
              <a:stCxn id="10" idx="2"/>
              <a:endCxn id="5" idx="0"/>
            </p:cNvCxnSpPr>
            <p:nvPr/>
          </p:nvCxnSpPr>
          <p:spPr>
            <a:xfrm flipH="1">
              <a:off x="6096000" y="1886903"/>
              <a:ext cx="1876424" cy="842010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99CD9EE-8EF4-A74D-B6E5-732A9E76A310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7972424" y="1886903"/>
              <a:ext cx="1994536" cy="884872"/>
            </a:xfrm>
            <a:prstGeom prst="straightConnector1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93B321D-DEC4-E748-AB34-3280A9551BCE}"/>
                </a:ext>
              </a:extLst>
            </p:cNvPr>
            <p:cNvSpPr/>
            <p:nvPr/>
          </p:nvSpPr>
          <p:spPr>
            <a:xfrm>
              <a:off x="6095999" y="182880"/>
              <a:ext cx="3771900" cy="1931670"/>
            </a:xfrm>
            <a:prstGeom prst="ellipse">
              <a:avLst/>
            </a:prstGeom>
            <a:ln w="2540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40BB39A-A8AD-1F4B-B638-6BD43DB4D5DB}"/>
                    </a:ext>
                  </a:extLst>
                </p:cNvPr>
                <p:cNvSpPr txBox="1"/>
                <p:nvPr/>
              </p:nvSpPr>
              <p:spPr>
                <a:xfrm>
                  <a:off x="9064057" y="814180"/>
                  <a:ext cx="525713" cy="6155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40BB39A-A8AD-1F4B-B638-6BD43DB4D5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4057" y="814180"/>
                  <a:ext cx="525713" cy="61555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508EAD4-68E1-F15C-F167-E2893283D8A2}"/>
              </a:ext>
            </a:extLst>
          </p:cNvPr>
          <p:cNvSpPr txBox="1"/>
          <p:nvPr/>
        </p:nvSpPr>
        <p:spPr>
          <a:xfrm>
            <a:off x="847880" y="696714"/>
            <a:ext cx="1037812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The </a:t>
            </a:r>
            <a:r>
              <a:rPr lang="en-GB" sz="2800" dirty="0">
                <a:effectLst/>
              </a:rPr>
              <a:t>relationship between the instrument Z, the endogenous variable X, and the dependent variable Y.</a:t>
            </a:r>
          </a:p>
          <a:p>
            <a:br>
              <a:rPr lang="en-GB" sz="2800" dirty="0">
                <a:effectLst/>
              </a:rPr>
            </a:br>
            <a:endParaRPr lang="en-GB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993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B23A7-BB27-FF62-7098-E16CCD7F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Role of 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930FF-5551-9FB4-EDEA-30A0EF638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In an endogeneity situation, the variation in MUSIC comprises of parts that are correlated and uncorrelated with to the error term O. The role of Z is to capture the uncorrelated part and used it to replace MUSIC.</a:t>
            </a:r>
          </a:p>
          <a:p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</a:rPr>
              <a:t>Z is the hard to find in practice.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8009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1086</Words>
  <Application>Microsoft Macintosh PowerPoint</Application>
  <PresentationFormat>Widescreen</PresentationFormat>
  <Paragraphs>108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Source Sans Pro</vt:lpstr>
      <vt:lpstr>Office Theme</vt:lpstr>
      <vt:lpstr>Chapter 18:  Endogeneity</vt:lpstr>
      <vt:lpstr>Learning Objectives</vt:lpstr>
      <vt:lpstr>What Is Endogeneity?</vt:lpstr>
      <vt:lpstr>PowerPoint Presentation</vt:lpstr>
      <vt:lpstr>Formal Definition</vt:lpstr>
      <vt:lpstr>Two-Stage Least Square (TSLS)</vt:lpstr>
      <vt:lpstr>Instrumental Variable (Z)</vt:lpstr>
      <vt:lpstr>PowerPoint Presentation</vt:lpstr>
      <vt:lpstr>The Role of Z</vt:lpstr>
      <vt:lpstr>TSLS PROCEDURE</vt:lpstr>
      <vt:lpstr>Illustration</vt:lpstr>
      <vt:lpstr>ENDOS</vt:lpstr>
      <vt:lpstr>PowerPoint Presentation</vt:lpstr>
      <vt:lpstr>PowerPoint Presentation</vt:lpstr>
      <vt:lpstr>PowerPoint Presentation</vt:lpstr>
      <vt:lpstr>Hausman’s specification test </vt:lpstr>
      <vt:lpstr>Overidentifying restriction test </vt:lpstr>
      <vt:lpstr> Weak instrument test</vt:lpstr>
      <vt:lpstr>Instrument as a Part of a Mediation Model</vt:lpstr>
      <vt:lpstr>PowerPoint Presentation</vt:lpstr>
      <vt:lpstr>Further Readings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Daryanto, Ahmad</dc:creator>
  <cp:lastModifiedBy>Daryanto, Ahmad</cp:lastModifiedBy>
  <cp:revision>67</cp:revision>
  <dcterms:created xsi:type="dcterms:W3CDTF">2021-12-13T13:54:12Z</dcterms:created>
  <dcterms:modified xsi:type="dcterms:W3CDTF">2023-08-30T15:16:31Z</dcterms:modified>
</cp:coreProperties>
</file>