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5" r:id="rId2"/>
    <p:sldId id="440" r:id="rId3"/>
    <p:sldId id="441" r:id="rId4"/>
    <p:sldId id="451" r:id="rId5"/>
    <p:sldId id="443" r:id="rId6"/>
    <p:sldId id="453" r:id="rId7"/>
    <p:sldId id="452" r:id="rId8"/>
    <p:sldId id="454" r:id="rId9"/>
    <p:sldId id="455" r:id="rId10"/>
    <p:sldId id="456" r:id="rId11"/>
    <p:sldId id="457" r:id="rId12"/>
    <p:sldId id="458" r:id="rId13"/>
    <p:sldId id="459" r:id="rId14"/>
    <p:sldId id="460" r:id="rId15"/>
    <p:sldId id="461" r:id="rId16"/>
    <p:sldId id="462" r:id="rId17"/>
    <p:sldId id="4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4754"/>
  </p:normalViewPr>
  <p:slideViewPr>
    <p:cSldViewPr snapToGrid="0">
      <p:cViewPr varScale="1">
        <p:scale>
          <a:sx n="102" d="100"/>
          <a:sy n="102" d="100"/>
        </p:scale>
        <p:origin x="7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6FC6-A807-D284-F491-689A6A1DB2F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DC09387-171A-DFF4-4DC0-ECCFB2A8BA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36F57FEF-0D8E-8667-44C1-131D82F973C6}"/>
              </a:ext>
            </a:extLst>
          </p:cNvPr>
          <p:cNvSpPr>
            <a:spLocks noGrp="1"/>
          </p:cNvSpPr>
          <p:nvPr>
            <p:ph type="dt" sz="half" idx="10"/>
          </p:nvPr>
        </p:nvSpPr>
        <p:spPr/>
        <p:txBody>
          <a:bodyPr/>
          <a:lstStyle/>
          <a:p>
            <a:fld id="{A40FE4DD-0784-334E-BDAB-2B5BAF26354B}" type="datetimeFigureOut">
              <a:rPr lang="en-GB" smtClean="0"/>
              <a:t>14/09/2023</a:t>
            </a:fld>
            <a:endParaRPr lang="en-GB"/>
          </a:p>
        </p:txBody>
      </p:sp>
      <p:sp>
        <p:nvSpPr>
          <p:cNvPr id="5" name="Footer Placeholder 4">
            <a:extLst>
              <a:ext uri="{FF2B5EF4-FFF2-40B4-BE49-F238E27FC236}">
                <a16:creationId xmlns:a16="http://schemas.microsoft.com/office/drawing/2014/main" id="{60F49DB2-0365-036C-0795-E1EFAEE1F9B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E25360-2304-C499-13BD-D8BFE8B59332}"/>
              </a:ext>
            </a:extLst>
          </p:cNvPr>
          <p:cNvSpPr>
            <a:spLocks noGrp="1"/>
          </p:cNvSpPr>
          <p:nvPr>
            <p:ph type="sldNum" sz="quarter" idx="12"/>
          </p:nvPr>
        </p:nvSpPr>
        <p:spPr/>
        <p:txBody>
          <a:bodyPr/>
          <a:lstStyle/>
          <a:p>
            <a:fld id="{0243F93A-7AA1-E148-8A1E-83B18EA15229}" type="slidenum">
              <a:rPr lang="en-GB" smtClean="0"/>
              <a:t>‹#›</a:t>
            </a:fld>
            <a:endParaRPr lang="en-GB"/>
          </a:p>
        </p:txBody>
      </p:sp>
    </p:spTree>
    <p:extLst>
      <p:ext uri="{BB962C8B-B14F-4D97-AF65-F5344CB8AC3E}">
        <p14:creationId xmlns:p14="http://schemas.microsoft.com/office/powerpoint/2010/main" val="1811468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989A-A463-DBB9-6EC8-D967CBD6B0B6}"/>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4FA35511-9EC0-D227-D477-A733BC0826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E0F55E7-0259-ECBF-E557-7836B5ADC0DA}"/>
              </a:ext>
            </a:extLst>
          </p:cNvPr>
          <p:cNvSpPr>
            <a:spLocks noGrp="1"/>
          </p:cNvSpPr>
          <p:nvPr>
            <p:ph type="dt" sz="half" idx="10"/>
          </p:nvPr>
        </p:nvSpPr>
        <p:spPr/>
        <p:txBody>
          <a:bodyPr/>
          <a:lstStyle/>
          <a:p>
            <a:fld id="{A40FE4DD-0784-334E-BDAB-2B5BAF26354B}" type="datetimeFigureOut">
              <a:rPr lang="en-GB" smtClean="0"/>
              <a:t>14/09/2023</a:t>
            </a:fld>
            <a:endParaRPr lang="en-GB"/>
          </a:p>
        </p:txBody>
      </p:sp>
      <p:sp>
        <p:nvSpPr>
          <p:cNvPr id="5" name="Footer Placeholder 4">
            <a:extLst>
              <a:ext uri="{FF2B5EF4-FFF2-40B4-BE49-F238E27FC236}">
                <a16:creationId xmlns:a16="http://schemas.microsoft.com/office/drawing/2014/main" id="{94EED644-652E-1974-EA76-026BE3A168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1E8006-ACEA-68A5-45C0-AD6F7D907472}"/>
              </a:ext>
            </a:extLst>
          </p:cNvPr>
          <p:cNvSpPr>
            <a:spLocks noGrp="1"/>
          </p:cNvSpPr>
          <p:nvPr>
            <p:ph type="sldNum" sz="quarter" idx="12"/>
          </p:nvPr>
        </p:nvSpPr>
        <p:spPr/>
        <p:txBody>
          <a:bodyPr/>
          <a:lstStyle/>
          <a:p>
            <a:fld id="{0243F93A-7AA1-E148-8A1E-83B18EA15229}" type="slidenum">
              <a:rPr lang="en-GB" smtClean="0"/>
              <a:t>‹#›</a:t>
            </a:fld>
            <a:endParaRPr lang="en-GB"/>
          </a:p>
        </p:txBody>
      </p:sp>
    </p:spTree>
    <p:extLst>
      <p:ext uri="{BB962C8B-B14F-4D97-AF65-F5344CB8AC3E}">
        <p14:creationId xmlns:p14="http://schemas.microsoft.com/office/powerpoint/2010/main" val="794140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55B244-9D1E-382E-743F-1C5E2288044A}"/>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BF47F9F4-44E5-24F0-27A7-C6BDCD3B2FE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4D562F0-0E17-9DD4-1896-FDF47B16BC62}"/>
              </a:ext>
            </a:extLst>
          </p:cNvPr>
          <p:cNvSpPr>
            <a:spLocks noGrp="1"/>
          </p:cNvSpPr>
          <p:nvPr>
            <p:ph type="dt" sz="half" idx="10"/>
          </p:nvPr>
        </p:nvSpPr>
        <p:spPr/>
        <p:txBody>
          <a:bodyPr/>
          <a:lstStyle/>
          <a:p>
            <a:fld id="{A40FE4DD-0784-334E-BDAB-2B5BAF26354B}" type="datetimeFigureOut">
              <a:rPr lang="en-GB" smtClean="0"/>
              <a:t>14/09/2023</a:t>
            </a:fld>
            <a:endParaRPr lang="en-GB"/>
          </a:p>
        </p:txBody>
      </p:sp>
      <p:sp>
        <p:nvSpPr>
          <p:cNvPr id="5" name="Footer Placeholder 4">
            <a:extLst>
              <a:ext uri="{FF2B5EF4-FFF2-40B4-BE49-F238E27FC236}">
                <a16:creationId xmlns:a16="http://schemas.microsoft.com/office/drawing/2014/main" id="{59229518-AFDC-DA78-D5CD-6626F1104C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5DF8C2-D17F-FF51-CED7-CB3F5A5B2779}"/>
              </a:ext>
            </a:extLst>
          </p:cNvPr>
          <p:cNvSpPr>
            <a:spLocks noGrp="1"/>
          </p:cNvSpPr>
          <p:nvPr>
            <p:ph type="sldNum" sz="quarter" idx="12"/>
          </p:nvPr>
        </p:nvSpPr>
        <p:spPr/>
        <p:txBody>
          <a:bodyPr/>
          <a:lstStyle/>
          <a:p>
            <a:fld id="{0243F93A-7AA1-E148-8A1E-83B18EA15229}" type="slidenum">
              <a:rPr lang="en-GB" smtClean="0"/>
              <a:t>‹#›</a:t>
            </a:fld>
            <a:endParaRPr lang="en-GB"/>
          </a:p>
        </p:txBody>
      </p:sp>
    </p:spTree>
    <p:extLst>
      <p:ext uri="{BB962C8B-B14F-4D97-AF65-F5344CB8AC3E}">
        <p14:creationId xmlns:p14="http://schemas.microsoft.com/office/powerpoint/2010/main" val="4021741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0ACF-9007-468F-AB0B-A294D569B90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1B01C01-F654-9C97-ADD2-5A88EB41D2A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78FE2A0-3466-9224-B94E-29CD0FB0391E}"/>
              </a:ext>
            </a:extLst>
          </p:cNvPr>
          <p:cNvSpPr>
            <a:spLocks noGrp="1"/>
          </p:cNvSpPr>
          <p:nvPr>
            <p:ph type="dt" sz="half" idx="10"/>
          </p:nvPr>
        </p:nvSpPr>
        <p:spPr/>
        <p:txBody>
          <a:bodyPr/>
          <a:lstStyle/>
          <a:p>
            <a:fld id="{A40FE4DD-0784-334E-BDAB-2B5BAF26354B}" type="datetimeFigureOut">
              <a:rPr lang="en-GB" smtClean="0"/>
              <a:t>14/09/2023</a:t>
            </a:fld>
            <a:endParaRPr lang="en-GB"/>
          </a:p>
        </p:txBody>
      </p:sp>
      <p:sp>
        <p:nvSpPr>
          <p:cNvPr id="5" name="Footer Placeholder 4">
            <a:extLst>
              <a:ext uri="{FF2B5EF4-FFF2-40B4-BE49-F238E27FC236}">
                <a16:creationId xmlns:a16="http://schemas.microsoft.com/office/drawing/2014/main" id="{C7046358-EB3A-E02B-6EDB-CE2536A803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D097B2-8332-38B9-54FC-4E3882276074}"/>
              </a:ext>
            </a:extLst>
          </p:cNvPr>
          <p:cNvSpPr>
            <a:spLocks noGrp="1"/>
          </p:cNvSpPr>
          <p:nvPr>
            <p:ph type="sldNum" sz="quarter" idx="12"/>
          </p:nvPr>
        </p:nvSpPr>
        <p:spPr/>
        <p:txBody>
          <a:bodyPr/>
          <a:lstStyle/>
          <a:p>
            <a:fld id="{0243F93A-7AA1-E148-8A1E-83B18EA15229}" type="slidenum">
              <a:rPr lang="en-GB" smtClean="0"/>
              <a:t>‹#›</a:t>
            </a:fld>
            <a:endParaRPr lang="en-GB"/>
          </a:p>
        </p:txBody>
      </p:sp>
    </p:spTree>
    <p:extLst>
      <p:ext uri="{BB962C8B-B14F-4D97-AF65-F5344CB8AC3E}">
        <p14:creationId xmlns:p14="http://schemas.microsoft.com/office/powerpoint/2010/main" val="814026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D801-FFEB-A2B9-EC7F-DB0F306DD0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B41A84F1-F626-FF0F-DD59-5128215754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D3419D-A480-05C1-5DA3-81893C0F0FBE}"/>
              </a:ext>
            </a:extLst>
          </p:cNvPr>
          <p:cNvSpPr>
            <a:spLocks noGrp="1"/>
          </p:cNvSpPr>
          <p:nvPr>
            <p:ph type="dt" sz="half" idx="10"/>
          </p:nvPr>
        </p:nvSpPr>
        <p:spPr/>
        <p:txBody>
          <a:bodyPr/>
          <a:lstStyle/>
          <a:p>
            <a:fld id="{A40FE4DD-0784-334E-BDAB-2B5BAF26354B}" type="datetimeFigureOut">
              <a:rPr lang="en-GB" smtClean="0"/>
              <a:t>14/09/2023</a:t>
            </a:fld>
            <a:endParaRPr lang="en-GB"/>
          </a:p>
        </p:txBody>
      </p:sp>
      <p:sp>
        <p:nvSpPr>
          <p:cNvPr id="5" name="Footer Placeholder 4">
            <a:extLst>
              <a:ext uri="{FF2B5EF4-FFF2-40B4-BE49-F238E27FC236}">
                <a16:creationId xmlns:a16="http://schemas.microsoft.com/office/drawing/2014/main" id="{A626099F-5DAB-1C3A-6DF9-10ABCBED71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3AB999-B5DD-21E9-F252-AC21C83226B4}"/>
              </a:ext>
            </a:extLst>
          </p:cNvPr>
          <p:cNvSpPr>
            <a:spLocks noGrp="1"/>
          </p:cNvSpPr>
          <p:nvPr>
            <p:ph type="sldNum" sz="quarter" idx="12"/>
          </p:nvPr>
        </p:nvSpPr>
        <p:spPr/>
        <p:txBody>
          <a:bodyPr/>
          <a:lstStyle/>
          <a:p>
            <a:fld id="{0243F93A-7AA1-E148-8A1E-83B18EA15229}" type="slidenum">
              <a:rPr lang="en-GB" smtClean="0"/>
              <a:t>‹#›</a:t>
            </a:fld>
            <a:endParaRPr lang="en-GB"/>
          </a:p>
        </p:txBody>
      </p:sp>
    </p:spTree>
    <p:extLst>
      <p:ext uri="{BB962C8B-B14F-4D97-AF65-F5344CB8AC3E}">
        <p14:creationId xmlns:p14="http://schemas.microsoft.com/office/powerpoint/2010/main" val="407892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14D07-E07E-058F-A107-EFBDCDD5DA1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AED3579-78E8-CDDD-F96E-8A093592ADC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597CE433-59A0-3E5C-0C29-BB2F52F1BDC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5F714891-7DA4-02C4-9DF6-4A2C0C56EA3C}"/>
              </a:ext>
            </a:extLst>
          </p:cNvPr>
          <p:cNvSpPr>
            <a:spLocks noGrp="1"/>
          </p:cNvSpPr>
          <p:nvPr>
            <p:ph type="dt" sz="half" idx="10"/>
          </p:nvPr>
        </p:nvSpPr>
        <p:spPr/>
        <p:txBody>
          <a:bodyPr/>
          <a:lstStyle/>
          <a:p>
            <a:fld id="{A40FE4DD-0784-334E-BDAB-2B5BAF26354B}" type="datetimeFigureOut">
              <a:rPr lang="en-GB" smtClean="0"/>
              <a:t>14/09/2023</a:t>
            </a:fld>
            <a:endParaRPr lang="en-GB"/>
          </a:p>
        </p:txBody>
      </p:sp>
      <p:sp>
        <p:nvSpPr>
          <p:cNvPr id="6" name="Footer Placeholder 5">
            <a:extLst>
              <a:ext uri="{FF2B5EF4-FFF2-40B4-BE49-F238E27FC236}">
                <a16:creationId xmlns:a16="http://schemas.microsoft.com/office/drawing/2014/main" id="{E6B19E7F-2644-51F6-4B66-EC1FB6DDAB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9A0C27-311A-D6AE-DC7D-B0B78E7FC7E2}"/>
              </a:ext>
            </a:extLst>
          </p:cNvPr>
          <p:cNvSpPr>
            <a:spLocks noGrp="1"/>
          </p:cNvSpPr>
          <p:nvPr>
            <p:ph type="sldNum" sz="quarter" idx="12"/>
          </p:nvPr>
        </p:nvSpPr>
        <p:spPr/>
        <p:txBody>
          <a:bodyPr/>
          <a:lstStyle/>
          <a:p>
            <a:fld id="{0243F93A-7AA1-E148-8A1E-83B18EA15229}" type="slidenum">
              <a:rPr lang="en-GB" smtClean="0"/>
              <a:t>‹#›</a:t>
            </a:fld>
            <a:endParaRPr lang="en-GB"/>
          </a:p>
        </p:txBody>
      </p:sp>
    </p:spTree>
    <p:extLst>
      <p:ext uri="{BB962C8B-B14F-4D97-AF65-F5344CB8AC3E}">
        <p14:creationId xmlns:p14="http://schemas.microsoft.com/office/powerpoint/2010/main" val="273251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891E-3490-5B76-BE59-7D1E4948C93D}"/>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301AD1C5-9805-805B-2C90-7BB4AC0184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AD0F447-4F43-9AEE-62B1-CB72F14D129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E0778F33-571F-8E8E-98A0-F6C12CB86D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B7CC57B-8A6A-976B-71CF-F9A59F4EF32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8E498046-FB41-317D-AC67-EE4DE26964B3}"/>
              </a:ext>
            </a:extLst>
          </p:cNvPr>
          <p:cNvSpPr>
            <a:spLocks noGrp="1"/>
          </p:cNvSpPr>
          <p:nvPr>
            <p:ph type="dt" sz="half" idx="10"/>
          </p:nvPr>
        </p:nvSpPr>
        <p:spPr/>
        <p:txBody>
          <a:bodyPr/>
          <a:lstStyle/>
          <a:p>
            <a:fld id="{A40FE4DD-0784-334E-BDAB-2B5BAF26354B}" type="datetimeFigureOut">
              <a:rPr lang="en-GB" smtClean="0"/>
              <a:t>14/09/2023</a:t>
            </a:fld>
            <a:endParaRPr lang="en-GB"/>
          </a:p>
        </p:txBody>
      </p:sp>
      <p:sp>
        <p:nvSpPr>
          <p:cNvPr id="8" name="Footer Placeholder 7">
            <a:extLst>
              <a:ext uri="{FF2B5EF4-FFF2-40B4-BE49-F238E27FC236}">
                <a16:creationId xmlns:a16="http://schemas.microsoft.com/office/drawing/2014/main" id="{F5AC1E22-4D6B-114C-4904-F7E83063F00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F93F198-F322-4C49-2C6F-5AE7F48D5632}"/>
              </a:ext>
            </a:extLst>
          </p:cNvPr>
          <p:cNvSpPr>
            <a:spLocks noGrp="1"/>
          </p:cNvSpPr>
          <p:nvPr>
            <p:ph type="sldNum" sz="quarter" idx="12"/>
          </p:nvPr>
        </p:nvSpPr>
        <p:spPr/>
        <p:txBody>
          <a:bodyPr/>
          <a:lstStyle/>
          <a:p>
            <a:fld id="{0243F93A-7AA1-E148-8A1E-83B18EA15229}" type="slidenum">
              <a:rPr lang="en-GB" smtClean="0"/>
              <a:t>‹#›</a:t>
            </a:fld>
            <a:endParaRPr lang="en-GB"/>
          </a:p>
        </p:txBody>
      </p:sp>
    </p:spTree>
    <p:extLst>
      <p:ext uri="{BB962C8B-B14F-4D97-AF65-F5344CB8AC3E}">
        <p14:creationId xmlns:p14="http://schemas.microsoft.com/office/powerpoint/2010/main" val="255728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01817-6641-55ED-76F2-161977FF61D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4D5AC140-73EB-B2ED-1ECA-DB0D6E778E83}"/>
              </a:ext>
            </a:extLst>
          </p:cNvPr>
          <p:cNvSpPr>
            <a:spLocks noGrp="1"/>
          </p:cNvSpPr>
          <p:nvPr>
            <p:ph type="dt" sz="half" idx="10"/>
          </p:nvPr>
        </p:nvSpPr>
        <p:spPr/>
        <p:txBody>
          <a:bodyPr/>
          <a:lstStyle/>
          <a:p>
            <a:fld id="{A40FE4DD-0784-334E-BDAB-2B5BAF26354B}" type="datetimeFigureOut">
              <a:rPr lang="en-GB" smtClean="0"/>
              <a:t>14/09/2023</a:t>
            </a:fld>
            <a:endParaRPr lang="en-GB"/>
          </a:p>
        </p:txBody>
      </p:sp>
      <p:sp>
        <p:nvSpPr>
          <p:cNvPr id="4" name="Footer Placeholder 3">
            <a:extLst>
              <a:ext uri="{FF2B5EF4-FFF2-40B4-BE49-F238E27FC236}">
                <a16:creationId xmlns:a16="http://schemas.microsoft.com/office/drawing/2014/main" id="{5704B52F-04B3-AC96-B1B1-60715B8E610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9C71A1C-5CAE-588A-4D92-43CA109B9DAC}"/>
              </a:ext>
            </a:extLst>
          </p:cNvPr>
          <p:cNvSpPr>
            <a:spLocks noGrp="1"/>
          </p:cNvSpPr>
          <p:nvPr>
            <p:ph type="sldNum" sz="quarter" idx="12"/>
          </p:nvPr>
        </p:nvSpPr>
        <p:spPr/>
        <p:txBody>
          <a:bodyPr/>
          <a:lstStyle/>
          <a:p>
            <a:fld id="{0243F93A-7AA1-E148-8A1E-83B18EA15229}" type="slidenum">
              <a:rPr lang="en-GB" smtClean="0"/>
              <a:t>‹#›</a:t>
            </a:fld>
            <a:endParaRPr lang="en-GB"/>
          </a:p>
        </p:txBody>
      </p:sp>
    </p:spTree>
    <p:extLst>
      <p:ext uri="{BB962C8B-B14F-4D97-AF65-F5344CB8AC3E}">
        <p14:creationId xmlns:p14="http://schemas.microsoft.com/office/powerpoint/2010/main" val="318397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68F024-205C-6706-6D69-14E83FC04C9A}"/>
              </a:ext>
            </a:extLst>
          </p:cNvPr>
          <p:cNvSpPr>
            <a:spLocks noGrp="1"/>
          </p:cNvSpPr>
          <p:nvPr>
            <p:ph type="dt" sz="half" idx="10"/>
          </p:nvPr>
        </p:nvSpPr>
        <p:spPr/>
        <p:txBody>
          <a:bodyPr/>
          <a:lstStyle/>
          <a:p>
            <a:fld id="{A40FE4DD-0784-334E-BDAB-2B5BAF26354B}" type="datetimeFigureOut">
              <a:rPr lang="en-GB" smtClean="0"/>
              <a:t>14/09/2023</a:t>
            </a:fld>
            <a:endParaRPr lang="en-GB"/>
          </a:p>
        </p:txBody>
      </p:sp>
      <p:sp>
        <p:nvSpPr>
          <p:cNvPr id="3" name="Footer Placeholder 2">
            <a:extLst>
              <a:ext uri="{FF2B5EF4-FFF2-40B4-BE49-F238E27FC236}">
                <a16:creationId xmlns:a16="http://schemas.microsoft.com/office/drawing/2014/main" id="{B8DFAEF9-10BF-E7F9-B62F-8083D9F355E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756241B-4603-895D-C6C5-9DAF744176B6}"/>
              </a:ext>
            </a:extLst>
          </p:cNvPr>
          <p:cNvSpPr>
            <a:spLocks noGrp="1"/>
          </p:cNvSpPr>
          <p:nvPr>
            <p:ph type="sldNum" sz="quarter" idx="12"/>
          </p:nvPr>
        </p:nvSpPr>
        <p:spPr/>
        <p:txBody>
          <a:bodyPr/>
          <a:lstStyle/>
          <a:p>
            <a:fld id="{0243F93A-7AA1-E148-8A1E-83B18EA15229}" type="slidenum">
              <a:rPr lang="en-GB" smtClean="0"/>
              <a:t>‹#›</a:t>
            </a:fld>
            <a:endParaRPr lang="en-GB"/>
          </a:p>
        </p:txBody>
      </p:sp>
    </p:spTree>
    <p:extLst>
      <p:ext uri="{BB962C8B-B14F-4D97-AF65-F5344CB8AC3E}">
        <p14:creationId xmlns:p14="http://schemas.microsoft.com/office/powerpoint/2010/main" val="858595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A051-94E1-2B0A-5612-1733A732A7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E17A2DFA-37A6-2EFE-7E49-BD84FC33F4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36C962F-C166-EB94-2043-80837E9D5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41F3B72-3D81-E65A-7CC2-DE624CA0CCC6}"/>
              </a:ext>
            </a:extLst>
          </p:cNvPr>
          <p:cNvSpPr>
            <a:spLocks noGrp="1"/>
          </p:cNvSpPr>
          <p:nvPr>
            <p:ph type="dt" sz="half" idx="10"/>
          </p:nvPr>
        </p:nvSpPr>
        <p:spPr/>
        <p:txBody>
          <a:bodyPr/>
          <a:lstStyle/>
          <a:p>
            <a:fld id="{A40FE4DD-0784-334E-BDAB-2B5BAF26354B}" type="datetimeFigureOut">
              <a:rPr lang="en-GB" smtClean="0"/>
              <a:t>14/09/2023</a:t>
            </a:fld>
            <a:endParaRPr lang="en-GB"/>
          </a:p>
        </p:txBody>
      </p:sp>
      <p:sp>
        <p:nvSpPr>
          <p:cNvPr id="6" name="Footer Placeholder 5">
            <a:extLst>
              <a:ext uri="{FF2B5EF4-FFF2-40B4-BE49-F238E27FC236}">
                <a16:creationId xmlns:a16="http://schemas.microsoft.com/office/drawing/2014/main" id="{70E44B6B-F090-7D64-CA4F-14270C7638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3A0BF7-2976-1045-6934-3A0061E6F1A6}"/>
              </a:ext>
            </a:extLst>
          </p:cNvPr>
          <p:cNvSpPr>
            <a:spLocks noGrp="1"/>
          </p:cNvSpPr>
          <p:nvPr>
            <p:ph type="sldNum" sz="quarter" idx="12"/>
          </p:nvPr>
        </p:nvSpPr>
        <p:spPr/>
        <p:txBody>
          <a:bodyPr/>
          <a:lstStyle/>
          <a:p>
            <a:fld id="{0243F93A-7AA1-E148-8A1E-83B18EA15229}" type="slidenum">
              <a:rPr lang="en-GB" smtClean="0"/>
              <a:t>‹#›</a:t>
            </a:fld>
            <a:endParaRPr lang="en-GB"/>
          </a:p>
        </p:txBody>
      </p:sp>
    </p:spTree>
    <p:extLst>
      <p:ext uri="{BB962C8B-B14F-4D97-AF65-F5344CB8AC3E}">
        <p14:creationId xmlns:p14="http://schemas.microsoft.com/office/powerpoint/2010/main" val="344206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3816-07BB-CCFE-3E3A-7CBED618CBF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7D1B5334-F197-D244-D2AE-290D392627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9462F4-DD7B-A309-A11D-5FF62B026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9DB4D61-E8B3-6FF1-E1C9-DFB068A5E69D}"/>
              </a:ext>
            </a:extLst>
          </p:cNvPr>
          <p:cNvSpPr>
            <a:spLocks noGrp="1"/>
          </p:cNvSpPr>
          <p:nvPr>
            <p:ph type="dt" sz="half" idx="10"/>
          </p:nvPr>
        </p:nvSpPr>
        <p:spPr/>
        <p:txBody>
          <a:bodyPr/>
          <a:lstStyle/>
          <a:p>
            <a:fld id="{A40FE4DD-0784-334E-BDAB-2B5BAF26354B}" type="datetimeFigureOut">
              <a:rPr lang="en-GB" smtClean="0"/>
              <a:t>14/09/2023</a:t>
            </a:fld>
            <a:endParaRPr lang="en-GB"/>
          </a:p>
        </p:txBody>
      </p:sp>
      <p:sp>
        <p:nvSpPr>
          <p:cNvPr id="6" name="Footer Placeholder 5">
            <a:extLst>
              <a:ext uri="{FF2B5EF4-FFF2-40B4-BE49-F238E27FC236}">
                <a16:creationId xmlns:a16="http://schemas.microsoft.com/office/drawing/2014/main" id="{707A0B36-74F2-7614-7A83-9A789E88ED3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5C9F4CF-F22B-A317-5C3C-B1448F851FAB}"/>
              </a:ext>
            </a:extLst>
          </p:cNvPr>
          <p:cNvSpPr>
            <a:spLocks noGrp="1"/>
          </p:cNvSpPr>
          <p:nvPr>
            <p:ph type="sldNum" sz="quarter" idx="12"/>
          </p:nvPr>
        </p:nvSpPr>
        <p:spPr/>
        <p:txBody>
          <a:bodyPr/>
          <a:lstStyle/>
          <a:p>
            <a:fld id="{0243F93A-7AA1-E148-8A1E-83B18EA15229}" type="slidenum">
              <a:rPr lang="en-GB" smtClean="0"/>
              <a:t>‹#›</a:t>
            </a:fld>
            <a:endParaRPr lang="en-GB"/>
          </a:p>
        </p:txBody>
      </p:sp>
    </p:spTree>
    <p:extLst>
      <p:ext uri="{BB962C8B-B14F-4D97-AF65-F5344CB8AC3E}">
        <p14:creationId xmlns:p14="http://schemas.microsoft.com/office/powerpoint/2010/main" val="3559742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D70CBC-E242-EC32-2D8D-DA4082F336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B5F32AD-62FA-348E-81E1-8C3F5280CD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D522C7C-72A3-0350-2902-AFFF35FE8E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0FE4DD-0784-334E-BDAB-2B5BAF26354B}" type="datetimeFigureOut">
              <a:rPr lang="en-GB" smtClean="0"/>
              <a:t>14/09/2023</a:t>
            </a:fld>
            <a:endParaRPr lang="en-GB"/>
          </a:p>
        </p:txBody>
      </p:sp>
      <p:sp>
        <p:nvSpPr>
          <p:cNvPr id="5" name="Footer Placeholder 4">
            <a:extLst>
              <a:ext uri="{FF2B5EF4-FFF2-40B4-BE49-F238E27FC236}">
                <a16:creationId xmlns:a16="http://schemas.microsoft.com/office/drawing/2014/main" id="{D96D9146-13F5-F32A-EC0E-30027946A1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845A38C-0CB7-6EE7-4D33-980CAB2A4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3F93A-7AA1-E148-8A1E-83B18EA15229}" type="slidenum">
              <a:rPr lang="en-GB" smtClean="0"/>
              <a:t>‹#›</a:t>
            </a:fld>
            <a:endParaRPr lang="en-GB"/>
          </a:p>
        </p:txBody>
      </p:sp>
    </p:spTree>
    <p:extLst>
      <p:ext uri="{BB962C8B-B14F-4D97-AF65-F5344CB8AC3E}">
        <p14:creationId xmlns:p14="http://schemas.microsoft.com/office/powerpoint/2010/main" val="2871519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FB1F7E-E43C-2278-7983-D22247A2C1B5}"/>
              </a:ext>
            </a:extLst>
          </p:cNvPr>
          <p:cNvSpPr>
            <a:spLocks noGrp="1"/>
          </p:cNvSpPr>
          <p:nvPr>
            <p:ph type="ctrTitle"/>
          </p:nvPr>
        </p:nvSpPr>
        <p:spPr>
          <a:xfrm>
            <a:off x="2667000" y="1122363"/>
            <a:ext cx="7317432" cy="2387600"/>
          </a:xfrm>
        </p:spPr>
        <p:txBody>
          <a:bodyPr>
            <a:noAutofit/>
          </a:bodyPr>
          <a:lstStyle/>
          <a:p>
            <a:r>
              <a:rPr lang="en-GB" dirty="0">
                <a:solidFill>
                  <a:srgbClr val="FF0000"/>
                </a:solidFill>
              </a:rPr>
              <a:t>Chapter 9:</a:t>
            </a:r>
            <a:br>
              <a:rPr lang="en-GB" dirty="0">
                <a:solidFill>
                  <a:srgbClr val="FF0000"/>
                </a:solidFill>
              </a:rPr>
            </a:br>
            <a:r>
              <a:rPr lang="en-GB" dirty="0">
                <a:solidFill>
                  <a:srgbClr val="FF0000"/>
                </a:solidFill>
              </a:rPr>
              <a:t> Hypothesis And Significance</a:t>
            </a:r>
          </a:p>
        </p:txBody>
      </p:sp>
      <p:sp>
        <p:nvSpPr>
          <p:cNvPr id="6" name="Subtitle 5">
            <a:extLst>
              <a:ext uri="{FF2B5EF4-FFF2-40B4-BE49-F238E27FC236}">
                <a16:creationId xmlns:a16="http://schemas.microsoft.com/office/drawing/2014/main" id="{E259DEF7-3367-EA40-3DD4-BE25FE47A982}"/>
              </a:ext>
            </a:extLst>
          </p:cNvPr>
          <p:cNvSpPr>
            <a:spLocks noGrp="1"/>
          </p:cNvSpPr>
          <p:nvPr>
            <p:ph type="subTitle" idx="1"/>
          </p:nvPr>
        </p:nvSpPr>
        <p:spPr/>
        <p:txBody>
          <a:bodyPr>
            <a:normAutofit/>
          </a:bodyPr>
          <a:lstStyle/>
          <a:p>
            <a:r>
              <a:rPr lang="en-GB" dirty="0"/>
              <a:t>Textbook: Ahmad Daryanto, Introduction to Quantitative Research Methods for Marketing With SPSS and R: Tools and Techniques, Routledge. 2024</a:t>
            </a:r>
          </a:p>
        </p:txBody>
      </p:sp>
    </p:spTree>
    <p:extLst>
      <p:ext uri="{BB962C8B-B14F-4D97-AF65-F5344CB8AC3E}">
        <p14:creationId xmlns:p14="http://schemas.microsoft.com/office/powerpoint/2010/main" val="2087706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5CEA-56AE-1E8A-0FCD-E4D6FF03C761}"/>
              </a:ext>
            </a:extLst>
          </p:cNvPr>
          <p:cNvSpPr>
            <a:spLocks noGrp="1"/>
          </p:cNvSpPr>
          <p:nvPr>
            <p:ph type="title"/>
          </p:nvPr>
        </p:nvSpPr>
        <p:spPr/>
        <p:txBody>
          <a:bodyPr/>
          <a:lstStyle/>
          <a:p>
            <a:r>
              <a:rPr lang="en-GB" i="0" u="none" strike="noStrike" dirty="0">
                <a:solidFill>
                  <a:srgbClr val="FF0000"/>
                </a:solidFill>
                <a:effectLst/>
                <a:latin typeface="Source Sans Pro" panose="020B0503030403020204" pitchFamily="34" charset="0"/>
              </a:rPr>
              <a:t>Intuitive Explanation</a:t>
            </a:r>
            <a:endParaRPr lang="en-GB" dirty="0">
              <a:solidFill>
                <a:srgbClr val="FF0000"/>
              </a:solidFill>
            </a:endParaRPr>
          </a:p>
        </p:txBody>
      </p:sp>
      <p:pic>
        <p:nvPicPr>
          <p:cNvPr id="4" name="Picture 3">
            <a:extLst>
              <a:ext uri="{FF2B5EF4-FFF2-40B4-BE49-F238E27FC236}">
                <a16:creationId xmlns:a16="http://schemas.microsoft.com/office/drawing/2014/main" id="{005614A5-5D6D-0F60-C3CB-53B17D6DD427}"/>
              </a:ext>
            </a:extLst>
          </p:cNvPr>
          <p:cNvPicPr>
            <a:picLocks noChangeAspect="1"/>
          </p:cNvPicPr>
          <p:nvPr/>
        </p:nvPicPr>
        <p:blipFill>
          <a:blip r:embed="rId2"/>
          <a:stretch>
            <a:fillRect/>
          </a:stretch>
        </p:blipFill>
        <p:spPr>
          <a:xfrm>
            <a:off x="965200" y="1690688"/>
            <a:ext cx="5130800" cy="1003300"/>
          </a:xfrm>
          <a:prstGeom prst="rect">
            <a:avLst/>
          </a:prstGeom>
        </p:spPr>
      </p:pic>
      <p:sp>
        <p:nvSpPr>
          <p:cNvPr id="5" name="TextBox 4">
            <a:extLst>
              <a:ext uri="{FF2B5EF4-FFF2-40B4-BE49-F238E27FC236}">
                <a16:creationId xmlns:a16="http://schemas.microsoft.com/office/drawing/2014/main" id="{D6533446-F52F-CEB6-F139-60B2686DE962}"/>
              </a:ext>
            </a:extLst>
          </p:cNvPr>
          <p:cNvSpPr txBox="1"/>
          <p:nvPr/>
        </p:nvSpPr>
        <p:spPr>
          <a:xfrm>
            <a:off x="1696233" y="3016251"/>
            <a:ext cx="9657567" cy="1754326"/>
          </a:xfrm>
          <a:prstGeom prst="rect">
            <a:avLst/>
          </a:prstGeom>
          <a:noFill/>
        </p:spPr>
        <p:txBody>
          <a:bodyPr wrap="square">
            <a:spAutoFit/>
          </a:bodyPr>
          <a:lstStyle/>
          <a:p>
            <a:pPr algn="l"/>
            <a:r>
              <a:rPr lang="en-GB" b="0" i="0" u="none" strike="noStrike" dirty="0">
                <a:solidFill>
                  <a:srgbClr val="000000"/>
                </a:solidFill>
                <a:effectLst/>
                <a:latin typeface="Source Sans Pro" panose="020B0503030403020204" pitchFamily="34" charset="0"/>
              </a:rPr>
              <a:t>To decide whether to reject H0, we need to compare p-value to the what so-called “significance level” abbreviated as “alpha (</a:t>
            </a:r>
            <a:r>
              <a:rPr lang="el-GR" b="0" i="0" u="none" strike="noStrike" dirty="0">
                <a:solidFill>
                  <a:srgbClr val="000000"/>
                </a:solidFill>
                <a:effectLst/>
                <a:latin typeface="Source Sans Pro" panose="020B0503030403020204" pitchFamily="34" charset="0"/>
              </a:rPr>
              <a:t>α)”. α </a:t>
            </a:r>
            <a:r>
              <a:rPr lang="en-GB" b="0" i="0" u="none" strike="noStrike" dirty="0">
                <a:solidFill>
                  <a:srgbClr val="000000"/>
                </a:solidFill>
                <a:effectLst/>
                <a:latin typeface="Source Sans Pro" panose="020B0503030403020204" pitchFamily="34" charset="0"/>
              </a:rPr>
              <a:t>is our tolerance level. Researchers’ consensus is to use </a:t>
            </a:r>
            <a:r>
              <a:rPr lang="el-GR" b="0" i="0" u="none" strike="noStrike" dirty="0">
                <a:solidFill>
                  <a:srgbClr val="000000"/>
                </a:solidFill>
                <a:effectLst/>
                <a:latin typeface="Source Sans Pro" panose="020B0503030403020204" pitchFamily="34" charset="0"/>
              </a:rPr>
              <a:t>α=0.05, </a:t>
            </a:r>
            <a:r>
              <a:rPr lang="en-GB" b="0" i="0" u="none" strike="noStrike" dirty="0">
                <a:solidFill>
                  <a:srgbClr val="000000"/>
                </a:solidFill>
                <a:effectLst/>
                <a:latin typeface="Source Sans Pro" panose="020B0503030403020204" pitchFamily="34" charset="0"/>
              </a:rPr>
              <a:t>which means we can only afford to make a wrong decision 1 out of 20. </a:t>
            </a:r>
          </a:p>
          <a:p>
            <a:pPr algn="l">
              <a:buFont typeface="Arial" panose="020B0604020202020204" pitchFamily="34" charset="0"/>
              <a:buChar char="•"/>
            </a:pPr>
            <a:endParaRPr lang="en-GB" dirty="0">
              <a:solidFill>
                <a:srgbClr val="000000"/>
              </a:solidFill>
              <a:latin typeface="Source Sans Pro" panose="020B0503030403020204" pitchFamily="34" charset="0"/>
            </a:endParaRPr>
          </a:p>
          <a:p>
            <a:pPr algn="l">
              <a:buFont typeface="Arial" panose="020B0604020202020204" pitchFamily="34" charset="0"/>
              <a:buChar char="•"/>
            </a:pPr>
            <a:r>
              <a:rPr lang="en-GB" b="1" i="0" u="none" strike="noStrike" dirty="0">
                <a:solidFill>
                  <a:srgbClr val="000000"/>
                </a:solidFill>
                <a:effectLst/>
                <a:latin typeface="Source Sans Pro" panose="020B0503030403020204" pitchFamily="34" charset="0"/>
              </a:rPr>
              <a:t> If p-value &gt; 5%, retain H0</a:t>
            </a:r>
            <a:endParaRPr lang="en-GB" b="0" i="0" u="none" strike="noStrike" dirty="0">
              <a:solidFill>
                <a:srgbClr val="000000"/>
              </a:solidFill>
              <a:effectLst/>
              <a:latin typeface="Source Sans Pro" panose="020B0503030403020204" pitchFamily="34" charset="0"/>
            </a:endParaRPr>
          </a:p>
          <a:p>
            <a:pPr algn="l">
              <a:buFont typeface="Arial" panose="020B0604020202020204" pitchFamily="34" charset="0"/>
              <a:buChar char="•"/>
            </a:pPr>
            <a:r>
              <a:rPr lang="en-GB" b="1" i="0" u="none" strike="noStrike" dirty="0">
                <a:solidFill>
                  <a:srgbClr val="000000"/>
                </a:solidFill>
                <a:effectLst/>
                <a:latin typeface="Source Sans Pro" panose="020B0503030403020204" pitchFamily="34" charset="0"/>
              </a:rPr>
              <a:t> If p-value &lt; 5%, reject H0</a:t>
            </a:r>
            <a:endParaRPr lang="en-GB" b="0" i="0" u="none" strike="noStrike" dirty="0">
              <a:solidFill>
                <a:srgbClr val="000000"/>
              </a:solidFill>
              <a:effectLst/>
              <a:latin typeface="Source Sans Pro" panose="020B0503030403020204" pitchFamily="34" charset="0"/>
            </a:endParaRPr>
          </a:p>
        </p:txBody>
      </p:sp>
      <p:sp>
        <p:nvSpPr>
          <p:cNvPr id="6" name="TextBox 5">
            <a:extLst>
              <a:ext uri="{FF2B5EF4-FFF2-40B4-BE49-F238E27FC236}">
                <a16:creationId xmlns:a16="http://schemas.microsoft.com/office/drawing/2014/main" id="{1189DC7A-C8AB-B1AE-7461-74BA06D1E68B}"/>
              </a:ext>
            </a:extLst>
          </p:cNvPr>
          <p:cNvSpPr txBox="1"/>
          <p:nvPr/>
        </p:nvSpPr>
        <p:spPr>
          <a:xfrm>
            <a:off x="1603332" y="5386192"/>
            <a:ext cx="5473293" cy="369332"/>
          </a:xfrm>
          <a:prstGeom prst="rect">
            <a:avLst/>
          </a:prstGeom>
          <a:noFill/>
        </p:spPr>
        <p:txBody>
          <a:bodyPr wrap="none" rtlCol="0">
            <a:spAutoFit/>
          </a:bodyPr>
          <a:lstStyle/>
          <a:p>
            <a:r>
              <a:rPr lang="en-GB" dirty="0"/>
              <a:t>SPSS reports the p-value associated with a statistical test</a:t>
            </a:r>
          </a:p>
        </p:txBody>
      </p:sp>
    </p:spTree>
    <p:extLst>
      <p:ext uri="{BB962C8B-B14F-4D97-AF65-F5344CB8AC3E}">
        <p14:creationId xmlns:p14="http://schemas.microsoft.com/office/powerpoint/2010/main" val="1011414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7093A-688F-B224-AADA-0A0B41E8D52D}"/>
              </a:ext>
            </a:extLst>
          </p:cNvPr>
          <p:cNvSpPr>
            <a:spLocks noGrp="1"/>
          </p:cNvSpPr>
          <p:nvPr>
            <p:ph type="title"/>
          </p:nvPr>
        </p:nvSpPr>
        <p:spPr/>
        <p:txBody>
          <a:bodyPr/>
          <a:lstStyle/>
          <a:p>
            <a:r>
              <a:rPr lang="en-GB" dirty="0">
                <a:solidFill>
                  <a:srgbClr val="FF0000"/>
                </a:solidFill>
              </a:rPr>
              <a:t>Test Statistic</a:t>
            </a:r>
          </a:p>
        </p:txBody>
      </p:sp>
      <p:pic>
        <p:nvPicPr>
          <p:cNvPr id="4" name="Picture 3">
            <a:extLst>
              <a:ext uri="{FF2B5EF4-FFF2-40B4-BE49-F238E27FC236}">
                <a16:creationId xmlns:a16="http://schemas.microsoft.com/office/drawing/2014/main" id="{C1676C87-B50A-E4BC-9584-010576E45E2E}"/>
              </a:ext>
            </a:extLst>
          </p:cNvPr>
          <p:cNvPicPr>
            <a:picLocks noChangeAspect="1"/>
          </p:cNvPicPr>
          <p:nvPr/>
        </p:nvPicPr>
        <p:blipFill>
          <a:blip r:embed="rId2"/>
          <a:stretch>
            <a:fillRect/>
          </a:stretch>
        </p:blipFill>
        <p:spPr>
          <a:xfrm>
            <a:off x="4065436" y="4657052"/>
            <a:ext cx="2832100" cy="673100"/>
          </a:xfrm>
          <a:prstGeom prst="rect">
            <a:avLst/>
          </a:prstGeom>
        </p:spPr>
      </p:pic>
      <p:sp>
        <p:nvSpPr>
          <p:cNvPr id="6" name="TextBox 5">
            <a:extLst>
              <a:ext uri="{FF2B5EF4-FFF2-40B4-BE49-F238E27FC236}">
                <a16:creationId xmlns:a16="http://schemas.microsoft.com/office/drawing/2014/main" id="{D89EC0DA-973A-3FEA-EFF6-932B6DC25FD2}"/>
              </a:ext>
            </a:extLst>
          </p:cNvPr>
          <p:cNvSpPr txBox="1"/>
          <p:nvPr/>
        </p:nvSpPr>
        <p:spPr>
          <a:xfrm>
            <a:off x="1731722" y="2828835"/>
            <a:ext cx="6093912" cy="1200329"/>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We reject the null hypothesis in </a:t>
            </a:r>
            <a:r>
              <a:rPr lang="en-GB" b="0" i="0" u="none" strike="noStrike" dirty="0" err="1">
                <a:solidFill>
                  <a:srgbClr val="000000"/>
                </a:solidFill>
                <a:effectLst/>
                <a:latin typeface="Source Sans Pro" panose="020B0503030403020204" pitchFamily="34" charset="0"/>
              </a:rPr>
              <a:t>favor</a:t>
            </a:r>
            <a:r>
              <a:rPr lang="en-GB" b="0" i="0" u="none" strike="noStrike" dirty="0">
                <a:solidFill>
                  <a:srgbClr val="000000"/>
                </a:solidFill>
                <a:effectLst/>
                <a:latin typeface="Source Sans Pro" panose="020B0503030403020204" pitchFamily="34" charset="0"/>
              </a:rPr>
              <a:t> of the alternative hypothesis if a T−statistic is more extreme that would be expected if H0 were true (i.e., more extreme than </a:t>
            </a:r>
            <a:r>
              <a:rPr lang="en-GB" b="0" i="0" u="none" strike="noStrike" dirty="0" err="1">
                <a:solidFill>
                  <a:srgbClr val="000000"/>
                </a:solidFill>
                <a:effectLst/>
                <a:latin typeface="Source Sans Pro" panose="020B0503030403020204" pitchFamily="34" charset="0"/>
              </a:rPr>
              <a:t>tcrit</a:t>
            </a:r>
            <a:r>
              <a:rPr lang="en-GB" b="0" i="0" u="none" strike="noStrike" dirty="0">
                <a:solidFill>
                  <a:srgbClr val="000000"/>
                </a:solidFill>
                <a:effectLst/>
                <a:latin typeface="Source Sans Pro" panose="020B0503030403020204" pitchFamily="34" charset="0"/>
              </a:rPr>
              <a:t>). That is, in the Bob’s situation we reject H0 if</a:t>
            </a:r>
            <a:endParaRPr lang="en-GB" dirty="0"/>
          </a:p>
        </p:txBody>
      </p:sp>
      <p:sp>
        <p:nvSpPr>
          <p:cNvPr id="8" name="TextBox 7">
            <a:extLst>
              <a:ext uri="{FF2B5EF4-FFF2-40B4-BE49-F238E27FC236}">
                <a16:creationId xmlns:a16="http://schemas.microsoft.com/office/drawing/2014/main" id="{7EF3C505-F567-9C68-DE33-98F5352ADBD3}"/>
              </a:ext>
            </a:extLst>
          </p:cNvPr>
          <p:cNvSpPr txBox="1"/>
          <p:nvPr/>
        </p:nvSpPr>
        <p:spPr>
          <a:xfrm>
            <a:off x="1054884" y="5653317"/>
            <a:ext cx="8853204" cy="646331"/>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Thus, you have two ways to make an inference, either use a T−statistic or a p-value. Either way, your conclusion would be the same.</a:t>
            </a:r>
            <a:endParaRPr lang="en-GB" dirty="0"/>
          </a:p>
        </p:txBody>
      </p:sp>
      <p:sp>
        <p:nvSpPr>
          <p:cNvPr id="10" name="TextBox 9">
            <a:extLst>
              <a:ext uri="{FF2B5EF4-FFF2-40B4-BE49-F238E27FC236}">
                <a16:creationId xmlns:a16="http://schemas.microsoft.com/office/drawing/2014/main" id="{0EE29C5B-D8A0-0C6D-CC4D-FC1AE77A37CB}"/>
              </a:ext>
            </a:extLst>
          </p:cNvPr>
          <p:cNvSpPr txBox="1"/>
          <p:nvPr/>
        </p:nvSpPr>
        <p:spPr>
          <a:xfrm>
            <a:off x="1731722" y="1843976"/>
            <a:ext cx="6093912" cy="646331"/>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Software like SPSS does not only report p-value but also output a test statistic, hereafter abbreviated as T−statistic.</a:t>
            </a:r>
            <a:endParaRPr lang="en-GB" dirty="0"/>
          </a:p>
        </p:txBody>
      </p:sp>
    </p:spTree>
    <p:extLst>
      <p:ext uri="{BB962C8B-B14F-4D97-AF65-F5344CB8AC3E}">
        <p14:creationId xmlns:p14="http://schemas.microsoft.com/office/powerpoint/2010/main" val="474920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BC10-1387-1B02-3C97-1277FBD7B59F}"/>
              </a:ext>
            </a:extLst>
          </p:cNvPr>
          <p:cNvSpPr>
            <a:spLocks noGrp="1"/>
          </p:cNvSpPr>
          <p:nvPr>
            <p:ph type="title"/>
          </p:nvPr>
        </p:nvSpPr>
        <p:spPr/>
        <p:txBody>
          <a:bodyPr/>
          <a:lstStyle/>
          <a:p>
            <a:r>
              <a:rPr lang="en-GB" i="0" u="none" strike="noStrike" dirty="0">
                <a:solidFill>
                  <a:srgbClr val="FF0000"/>
                </a:solidFill>
                <a:effectLst/>
                <a:latin typeface="Source Sans Pro" panose="020B0503030403020204" pitchFamily="34" charset="0"/>
              </a:rPr>
              <a:t>Limitations Of P-Value</a:t>
            </a:r>
            <a:endParaRPr lang="en-GB" dirty="0">
              <a:solidFill>
                <a:srgbClr val="FF0000"/>
              </a:solidFill>
            </a:endParaRPr>
          </a:p>
        </p:txBody>
      </p:sp>
      <p:sp>
        <p:nvSpPr>
          <p:cNvPr id="3" name="Content Placeholder 2">
            <a:extLst>
              <a:ext uri="{FF2B5EF4-FFF2-40B4-BE49-F238E27FC236}">
                <a16:creationId xmlns:a16="http://schemas.microsoft.com/office/drawing/2014/main" id="{92B96DEC-C30C-ACD6-6B11-CC42D2032202}"/>
              </a:ext>
            </a:extLst>
          </p:cNvPr>
          <p:cNvSpPr>
            <a:spLocks noGrp="1"/>
          </p:cNvSpPr>
          <p:nvPr>
            <p:ph idx="1"/>
          </p:nvPr>
        </p:nvSpPr>
        <p:spPr/>
        <p:txBody>
          <a:bodyPr>
            <a:normAutofit fontScale="92500" lnSpcReduction="10000"/>
          </a:bodyPr>
          <a:lstStyle/>
          <a:p>
            <a:pPr marL="514350" indent="-514350">
              <a:buFont typeface="+mj-lt"/>
              <a:buAutoNum type="arabicPeriod"/>
            </a:pPr>
            <a:r>
              <a:rPr lang="en-GB" b="0" i="0" u="none" strike="noStrike" dirty="0">
                <a:solidFill>
                  <a:srgbClr val="000000"/>
                </a:solidFill>
                <a:effectLst/>
                <a:latin typeface="Source Sans Pro" panose="020B0503030403020204" pitchFamily="34" charset="0"/>
              </a:rPr>
              <a:t> It is often interpreted as the evidence of a meaningful result, where in fact, the results might not be practical (e.g., the effect size is very small). </a:t>
            </a:r>
          </a:p>
          <a:p>
            <a:pPr marL="514350" indent="-514350">
              <a:buFont typeface="+mj-lt"/>
              <a:buAutoNum type="arabicPeriod"/>
            </a:pPr>
            <a:r>
              <a:rPr lang="en-GB" dirty="0">
                <a:solidFill>
                  <a:srgbClr val="000000"/>
                </a:solidFill>
                <a:latin typeface="Source Sans Pro" panose="020B0503030403020204" pitchFamily="34" charset="0"/>
              </a:rPr>
              <a:t>T</a:t>
            </a:r>
            <a:r>
              <a:rPr lang="en-GB" b="0" i="0" u="none" strike="noStrike" dirty="0">
                <a:solidFill>
                  <a:srgbClr val="000000"/>
                </a:solidFill>
                <a:effectLst/>
                <a:latin typeface="Source Sans Pro" panose="020B0503030403020204" pitchFamily="34" charset="0"/>
              </a:rPr>
              <a:t>he use of p-value would lead to a dichotomous decision: significant vs. not significant due to a certain threshold (e.g., 5% significant level). It is very problematic when the p-value is close to the threshold.</a:t>
            </a:r>
          </a:p>
          <a:p>
            <a:pPr marL="514350" indent="-514350">
              <a:buFont typeface="+mj-lt"/>
              <a:buAutoNum type="arabicPeriod"/>
            </a:pPr>
            <a:r>
              <a:rPr lang="en-GB" b="0" i="0" u="none" strike="noStrike" dirty="0">
                <a:solidFill>
                  <a:srgbClr val="000000"/>
                </a:solidFill>
                <a:effectLst/>
                <a:latin typeface="Source Sans Pro" panose="020B0503030403020204" pitchFamily="34" charset="0"/>
              </a:rPr>
              <a:t>p-value associated with a study depends on a sample size. Large sample tends to lead to a significant result (p &lt; 0.05) although the result is not practically relevant.</a:t>
            </a:r>
          </a:p>
          <a:p>
            <a:pPr marL="514350" indent="-514350">
              <a:buFont typeface="+mj-lt"/>
              <a:buAutoNum type="arabicPeriod"/>
            </a:pPr>
            <a:r>
              <a:rPr lang="en-GB" b="0" i="0" u="none" strike="noStrike" dirty="0">
                <a:solidFill>
                  <a:srgbClr val="000000"/>
                </a:solidFill>
                <a:effectLst/>
                <a:latin typeface="Source Sans Pro" panose="020B0503030403020204" pitchFamily="34" charset="0"/>
              </a:rPr>
              <a:t>Many findings that are not significant – as a result of using the cut-off value of 5% significance level, never get published in scientific journals. This leads to a </a:t>
            </a:r>
            <a:r>
              <a:rPr lang="en-GB" b="0" i="0" u="sng" strike="noStrike" dirty="0">
                <a:solidFill>
                  <a:srgbClr val="000000"/>
                </a:solidFill>
                <a:effectLst/>
                <a:latin typeface="Source Sans Pro" panose="020B0503030403020204" pitchFamily="34" charset="0"/>
              </a:rPr>
              <a:t>publication bias</a:t>
            </a:r>
            <a:r>
              <a:rPr lang="en-GB" b="0" i="0" u="none" strike="noStrike" dirty="0">
                <a:solidFill>
                  <a:srgbClr val="000000"/>
                </a:solidFill>
                <a:effectLst/>
                <a:latin typeface="Source Sans Pro" panose="020B0503030403020204" pitchFamily="34" charset="0"/>
              </a:rPr>
              <a:t>.</a:t>
            </a:r>
          </a:p>
          <a:p>
            <a:pPr marL="514350" indent="-514350">
              <a:buFont typeface="+mj-lt"/>
              <a:buAutoNum type="arabicPeriod"/>
            </a:pPr>
            <a:endParaRPr lang="en-GB" dirty="0"/>
          </a:p>
        </p:txBody>
      </p:sp>
    </p:spTree>
    <p:extLst>
      <p:ext uri="{BB962C8B-B14F-4D97-AF65-F5344CB8AC3E}">
        <p14:creationId xmlns:p14="http://schemas.microsoft.com/office/powerpoint/2010/main" val="62401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A89E-FB26-B4A6-CF1D-E0EE0397951C}"/>
              </a:ext>
            </a:extLst>
          </p:cNvPr>
          <p:cNvSpPr>
            <a:spLocks noGrp="1"/>
          </p:cNvSpPr>
          <p:nvPr>
            <p:ph type="title"/>
          </p:nvPr>
        </p:nvSpPr>
        <p:spPr/>
        <p:txBody>
          <a:bodyPr>
            <a:normAutofit/>
          </a:bodyPr>
          <a:lstStyle/>
          <a:p>
            <a:r>
              <a:rPr lang="en-GB" sz="3600" i="0" u="none" strike="noStrike" dirty="0">
                <a:solidFill>
                  <a:srgbClr val="FF0000"/>
                </a:solidFill>
                <a:effectLst/>
                <a:latin typeface="Source Sans Pro" panose="020B0503030403020204" pitchFamily="34" charset="0"/>
              </a:rPr>
              <a:t> Formulating a Research Problem and Hypotheses</a:t>
            </a:r>
            <a:endParaRPr lang="en-GB" sz="3600" dirty="0">
              <a:solidFill>
                <a:srgbClr val="FF0000"/>
              </a:solidFill>
            </a:endParaRPr>
          </a:p>
        </p:txBody>
      </p:sp>
      <p:pic>
        <p:nvPicPr>
          <p:cNvPr id="2050" name="Picture 2">
            <a:extLst>
              <a:ext uri="{FF2B5EF4-FFF2-40B4-BE49-F238E27FC236}">
                <a16:creationId xmlns:a16="http://schemas.microsoft.com/office/drawing/2014/main" id="{B6432784-0979-4A6F-9408-DD3FA0DB7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5074" y="2741580"/>
            <a:ext cx="6689098" cy="37512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436D1C7-1918-9B92-2E25-956457034DBE}"/>
              </a:ext>
            </a:extLst>
          </p:cNvPr>
          <p:cNvSpPr txBox="1"/>
          <p:nvPr/>
        </p:nvSpPr>
        <p:spPr>
          <a:xfrm>
            <a:off x="838200" y="1416309"/>
            <a:ext cx="6096000" cy="1200329"/>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Research problem is usually formulated into a problem statement or research objective, which in turn, produces one or multiple research question. The approach I adopt is that one research question translates to one research hypothesis. </a:t>
            </a:r>
            <a:endParaRPr lang="en-GB" dirty="0"/>
          </a:p>
        </p:txBody>
      </p:sp>
    </p:spTree>
    <p:extLst>
      <p:ext uri="{BB962C8B-B14F-4D97-AF65-F5344CB8AC3E}">
        <p14:creationId xmlns:p14="http://schemas.microsoft.com/office/powerpoint/2010/main" val="1468155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A5A2-6D25-01DA-F739-528224BC0BD4}"/>
              </a:ext>
            </a:extLst>
          </p:cNvPr>
          <p:cNvSpPr>
            <a:spLocks noGrp="1"/>
          </p:cNvSpPr>
          <p:nvPr>
            <p:ph type="title"/>
          </p:nvPr>
        </p:nvSpPr>
        <p:spPr/>
        <p:txBody>
          <a:bodyPr>
            <a:normAutofit/>
          </a:bodyPr>
          <a:lstStyle/>
          <a:p>
            <a:r>
              <a:rPr lang="en-GB" i="0" u="none" strike="noStrike" dirty="0">
                <a:solidFill>
                  <a:srgbClr val="FF0000"/>
                </a:solidFill>
                <a:effectLst/>
                <a:latin typeface="Source Sans Pro" panose="020B0503030403020204" pitchFamily="34" charset="0"/>
              </a:rPr>
              <a:t>Non-Directional and Directional Hypothesis</a:t>
            </a:r>
            <a:endParaRPr lang="en-GB" dirty="0">
              <a:solidFill>
                <a:srgbClr val="FF0000"/>
              </a:solidFill>
            </a:endParaRPr>
          </a:p>
        </p:txBody>
      </p:sp>
      <p:sp>
        <p:nvSpPr>
          <p:cNvPr id="3" name="Content Placeholder 2">
            <a:extLst>
              <a:ext uri="{FF2B5EF4-FFF2-40B4-BE49-F238E27FC236}">
                <a16:creationId xmlns:a16="http://schemas.microsoft.com/office/drawing/2014/main" id="{DDFA6DAE-F0F9-7B5D-8FEA-C3BB685AAB25}"/>
              </a:ext>
            </a:extLst>
          </p:cNvPr>
          <p:cNvSpPr>
            <a:spLocks noGrp="1"/>
          </p:cNvSpPr>
          <p:nvPr>
            <p:ph idx="1"/>
          </p:nvPr>
        </p:nvSpPr>
        <p:spPr/>
        <p:txBody>
          <a:bodyPr>
            <a:normAutofit fontScale="92500" lnSpcReduction="10000"/>
          </a:bodyPr>
          <a:lstStyle/>
          <a:p>
            <a:r>
              <a:rPr lang="en-GB" b="0" i="0" u="none" strike="noStrike" dirty="0">
                <a:solidFill>
                  <a:srgbClr val="000000"/>
                </a:solidFill>
                <a:effectLst/>
                <a:latin typeface="Source Sans Pro" panose="020B0503030403020204" pitchFamily="34" charset="0"/>
              </a:rPr>
              <a:t>Non-directional</a:t>
            </a:r>
          </a:p>
          <a:p>
            <a:pPr lvl="1"/>
            <a:r>
              <a:rPr lang="en-GB" b="0" i="0" u="none" strike="noStrike" dirty="0">
                <a:solidFill>
                  <a:srgbClr val="000000"/>
                </a:solidFill>
                <a:effectLst/>
                <a:latin typeface="Source Sans Pro" panose="020B0503030403020204" pitchFamily="34" charset="0"/>
              </a:rPr>
              <a:t>When you hypothesize that there is </a:t>
            </a:r>
            <a:r>
              <a:rPr lang="en-GB" dirty="0">
                <a:solidFill>
                  <a:srgbClr val="000000"/>
                </a:solidFill>
                <a:latin typeface="Source Sans Pro" panose="020B0503030403020204" pitchFamily="34" charset="0"/>
              </a:rPr>
              <a:t>a </a:t>
            </a:r>
            <a:r>
              <a:rPr lang="en-GB" b="0" i="0" u="none" strike="noStrike" dirty="0">
                <a:solidFill>
                  <a:srgbClr val="000000"/>
                </a:solidFill>
                <a:effectLst/>
                <a:latin typeface="Source Sans Pro" panose="020B0503030403020204" pitchFamily="34" charset="0"/>
              </a:rPr>
              <a:t>difference between male and female on their intentions to buy a product, your hypothesis is non-directional.</a:t>
            </a:r>
          </a:p>
          <a:p>
            <a:pPr lvl="1"/>
            <a:r>
              <a:rPr lang="en-GB" dirty="0">
                <a:solidFill>
                  <a:srgbClr val="000000"/>
                </a:solidFill>
                <a:latin typeface="Source Sans Pro" panose="020B0503030403020204" pitchFamily="34" charset="0"/>
              </a:rPr>
              <a:t>N</a:t>
            </a:r>
            <a:r>
              <a:rPr lang="en-GB" b="0" i="0" u="none" strike="noStrike" dirty="0">
                <a:solidFill>
                  <a:srgbClr val="000000"/>
                </a:solidFill>
                <a:effectLst/>
                <a:latin typeface="Source Sans Pro" panose="020B0503030403020204" pitchFamily="34" charset="0"/>
              </a:rPr>
              <a:t>on-directional hypothesis is uninteresting and may not be useful as it did not give you a specific detail of what you really want to know.</a:t>
            </a:r>
          </a:p>
          <a:p>
            <a:pPr lvl="1"/>
            <a:r>
              <a:rPr lang="en-GB" dirty="0">
                <a:solidFill>
                  <a:srgbClr val="000000"/>
                </a:solidFill>
                <a:latin typeface="Source Sans Pro" panose="020B0503030403020204" pitchFamily="34" charset="0"/>
              </a:rPr>
              <a:t>In </a:t>
            </a:r>
            <a:r>
              <a:rPr lang="en-GB" dirty="0"/>
              <a:t>a non-directional hypothesis, the direction of the effect or relationship you are investigated is not specified</a:t>
            </a:r>
            <a:r>
              <a:rPr lang="en-GB" dirty="0">
                <a:solidFill>
                  <a:srgbClr val="000000"/>
                </a:solidFill>
                <a:latin typeface="Source Sans Pro" panose="020B0503030403020204" pitchFamily="34" charset="0"/>
              </a:rPr>
              <a:t>.</a:t>
            </a:r>
          </a:p>
          <a:p>
            <a:pPr lvl="1"/>
            <a:r>
              <a:rPr lang="en-GB" dirty="0">
                <a:solidFill>
                  <a:srgbClr val="000000"/>
                </a:solidFill>
                <a:latin typeface="Source Sans Pro" panose="020B0503030403020204" pitchFamily="34" charset="0"/>
              </a:rPr>
              <a:t>Associated with a two-sided test.</a:t>
            </a:r>
          </a:p>
          <a:p>
            <a:r>
              <a:rPr lang="en-GB" dirty="0">
                <a:solidFill>
                  <a:srgbClr val="000000"/>
                </a:solidFill>
                <a:latin typeface="Source Sans Pro" panose="020B0503030403020204" pitchFamily="34" charset="0"/>
              </a:rPr>
              <a:t>Directional hypothesis</a:t>
            </a:r>
          </a:p>
          <a:p>
            <a:pPr lvl="1"/>
            <a:r>
              <a:rPr lang="en-GB" dirty="0">
                <a:solidFill>
                  <a:srgbClr val="000000"/>
                </a:solidFill>
                <a:latin typeface="Source Sans Pro" panose="020B0503030403020204" pitchFamily="34" charset="0"/>
              </a:rPr>
              <a:t>E.g., male rather than female is more like to buy a product.</a:t>
            </a:r>
          </a:p>
          <a:p>
            <a:pPr lvl="1"/>
            <a:r>
              <a:rPr lang="en-GB" dirty="0"/>
              <a:t>The direction of the effect or relationship is specified.</a:t>
            </a:r>
            <a:endParaRPr lang="en-GB" dirty="0">
              <a:solidFill>
                <a:srgbClr val="000000"/>
              </a:solidFill>
              <a:latin typeface="Source Sans Pro" panose="020B0503030403020204" pitchFamily="34" charset="0"/>
            </a:endParaRPr>
          </a:p>
          <a:p>
            <a:pPr lvl="1"/>
            <a:r>
              <a:rPr lang="en-GB" dirty="0">
                <a:solidFill>
                  <a:srgbClr val="000000"/>
                </a:solidFill>
                <a:latin typeface="Source Sans Pro" panose="020B0503030403020204" pitchFamily="34" charset="0"/>
              </a:rPr>
              <a:t>More useful.</a:t>
            </a:r>
          </a:p>
          <a:p>
            <a:pPr lvl="1"/>
            <a:r>
              <a:rPr lang="en-GB" dirty="0">
                <a:solidFill>
                  <a:srgbClr val="000000"/>
                </a:solidFill>
                <a:latin typeface="Source Sans Pro" panose="020B0503030403020204" pitchFamily="34" charset="0"/>
              </a:rPr>
              <a:t>Associated with a one-sided test.</a:t>
            </a:r>
            <a:endParaRPr lang="en-GB" dirty="0"/>
          </a:p>
        </p:txBody>
      </p:sp>
    </p:spTree>
    <p:extLst>
      <p:ext uri="{BB962C8B-B14F-4D97-AF65-F5344CB8AC3E}">
        <p14:creationId xmlns:p14="http://schemas.microsoft.com/office/powerpoint/2010/main" val="3532476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8AC69-FDC2-9ACA-61A2-CC768F2475B8}"/>
              </a:ext>
            </a:extLst>
          </p:cNvPr>
          <p:cNvSpPr>
            <a:spLocks noGrp="1"/>
          </p:cNvSpPr>
          <p:nvPr>
            <p:ph type="title"/>
          </p:nvPr>
        </p:nvSpPr>
        <p:spPr/>
        <p:txBody>
          <a:bodyPr/>
          <a:lstStyle/>
          <a:p>
            <a:r>
              <a:rPr lang="en-GB" i="0" u="none" strike="noStrike" dirty="0">
                <a:solidFill>
                  <a:srgbClr val="FF0000"/>
                </a:solidFill>
                <a:effectLst/>
                <a:latin typeface="Source Sans Pro" panose="020B0503030403020204" pitchFamily="34" charset="0"/>
              </a:rPr>
              <a:t>From Hypothesis to Questionnaire</a:t>
            </a:r>
            <a:endParaRPr lang="en-GB" dirty="0">
              <a:solidFill>
                <a:srgbClr val="FF0000"/>
              </a:solidFill>
            </a:endParaRPr>
          </a:p>
        </p:txBody>
      </p:sp>
      <p:pic>
        <p:nvPicPr>
          <p:cNvPr id="4" name="Picture 3">
            <a:extLst>
              <a:ext uri="{FF2B5EF4-FFF2-40B4-BE49-F238E27FC236}">
                <a16:creationId xmlns:a16="http://schemas.microsoft.com/office/drawing/2014/main" id="{619F5F6C-7FAB-B339-4CA2-3C61E9BEF3ED}"/>
              </a:ext>
            </a:extLst>
          </p:cNvPr>
          <p:cNvPicPr>
            <a:picLocks noChangeAspect="1"/>
          </p:cNvPicPr>
          <p:nvPr/>
        </p:nvPicPr>
        <p:blipFill>
          <a:blip r:embed="rId2"/>
          <a:stretch>
            <a:fillRect/>
          </a:stretch>
        </p:blipFill>
        <p:spPr>
          <a:xfrm>
            <a:off x="838200" y="1790874"/>
            <a:ext cx="5295900" cy="1422400"/>
          </a:xfrm>
          <a:prstGeom prst="rect">
            <a:avLst/>
          </a:prstGeom>
        </p:spPr>
      </p:pic>
      <p:sp>
        <p:nvSpPr>
          <p:cNvPr id="6" name="TextBox 5">
            <a:extLst>
              <a:ext uri="{FF2B5EF4-FFF2-40B4-BE49-F238E27FC236}">
                <a16:creationId xmlns:a16="http://schemas.microsoft.com/office/drawing/2014/main" id="{3422874C-6CDA-D80C-A419-2C98DA9577B7}"/>
              </a:ext>
            </a:extLst>
          </p:cNvPr>
          <p:cNvSpPr txBox="1"/>
          <p:nvPr/>
        </p:nvSpPr>
        <p:spPr>
          <a:xfrm>
            <a:off x="955109" y="3644727"/>
            <a:ext cx="6093912" cy="369332"/>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How would you </a:t>
            </a:r>
            <a:r>
              <a:rPr lang="en-GB" b="0" i="1" u="none" strike="noStrike" dirty="0">
                <a:solidFill>
                  <a:srgbClr val="000000"/>
                </a:solidFill>
                <a:effectLst/>
                <a:latin typeface="Source Sans Pro" panose="020B0503030403020204" pitchFamily="34" charset="0"/>
              </a:rPr>
              <a:t>define</a:t>
            </a:r>
            <a:r>
              <a:rPr lang="en-GB" b="0" i="0" u="none" strike="noStrike" dirty="0">
                <a:solidFill>
                  <a:srgbClr val="000000"/>
                </a:solidFill>
                <a:effectLst/>
                <a:latin typeface="Source Sans Pro" panose="020B0503030403020204" pitchFamily="34" charset="0"/>
              </a:rPr>
              <a:t> and </a:t>
            </a:r>
            <a:r>
              <a:rPr lang="en-GB" b="0" i="1" u="none" strike="noStrike" dirty="0">
                <a:solidFill>
                  <a:srgbClr val="000000"/>
                </a:solidFill>
                <a:effectLst/>
                <a:latin typeface="Source Sans Pro" panose="020B0503030403020204" pitchFamily="34" charset="0"/>
              </a:rPr>
              <a:t>measure</a:t>
            </a:r>
            <a:r>
              <a:rPr lang="en-GB" b="0" i="0" u="none" strike="noStrike" dirty="0">
                <a:solidFill>
                  <a:srgbClr val="000000"/>
                </a:solidFill>
                <a:effectLst/>
                <a:latin typeface="Source Sans Pro" panose="020B0503030403020204" pitchFamily="34" charset="0"/>
              </a:rPr>
              <a:t> customer loyalty?</a:t>
            </a:r>
            <a:endParaRPr lang="en-GB" dirty="0"/>
          </a:p>
        </p:txBody>
      </p:sp>
      <p:sp>
        <p:nvSpPr>
          <p:cNvPr id="10" name="TextBox 9">
            <a:extLst>
              <a:ext uri="{FF2B5EF4-FFF2-40B4-BE49-F238E27FC236}">
                <a16:creationId xmlns:a16="http://schemas.microsoft.com/office/drawing/2014/main" id="{13C5FDE5-904E-25A2-572D-476E879A3A1F}"/>
              </a:ext>
            </a:extLst>
          </p:cNvPr>
          <p:cNvSpPr txBox="1"/>
          <p:nvPr/>
        </p:nvSpPr>
        <p:spPr>
          <a:xfrm>
            <a:off x="838200" y="4445512"/>
            <a:ext cx="6444640" cy="2031325"/>
          </a:xfrm>
          <a:prstGeom prst="rect">
            <a:avLst/>
          </a:prstGeom>
          <a:noFill/>
        </p:spPr>
        <p:txBody>
          <a:bodyPr wrap="square">
            <a:spAutoFit/>
          </a:bodyPr>
          <a:lstStyle/>
          <a:p>
            <a:pPr algn="l"/>
            <a:r>
              <a:rPr lang="en-GB" b="0" i="0" u="none" strike="noStrike" dirty="0">
                <a:solidFill>
                  <a:srgbClr val="000000"/>
                </a:solidFill>
                <a:effectLst/>
                <a:latin typeface="Source Sans Pro" panose="020B0503030403020204" pitchFamily="34" charset="0"/>
              </a:rPr>
              <a:t>“I like the store more than other convenience stores”.</a:t>
            </a:r>
          </a:p>
          <a:p>
            <a:pPr algn="l"/>
            <a:endParaRPr lang="en-GB" b="0" i="0" u="none" strike="noStrike" dirty="0">
              <a:solidFill>
                <a:srgbClr val="000000"/>
              </a:solidFill>
              <a:effectLst/>
              <a:latin typeface="Source Sans Pro" panose="020B0503030403020204" pitchFamily="34" charset="0"/>
            </a:endParaRPr>
          </a:p>
          <a:p>
            <a:pPr algn="l"/>
            <a:r>
              <a:rPr lang="en-GB" b="0" i="0" u="none" strike="noStrike" dirty="0">
                <a:solidFill>
                  <a:srgbClr val="000000"/>
                </a:solidFill>
                <a:effectLst/>
                <a:latin typeface="Source Sans Pro" panose="020B0503030403020204" pitchFamily="34" charset="0"/>
              </a:rPr>
              <a:t>1_strongly disagree</a:t>
            </a:r>
          </a:p>
          <a:p>
            <a:pPr algn="l"/>
            <a:r>
              <a:rPr lang="en-GB" b="0" i="0" u="none" strike="noStrike" dirty="0">
                <a:solidFill>
                  <a:srgbClr val="000000"/>
                </a:solidFill>
                <a:effectLst/>
                <a:latin typeface="Source Sans Pro" panose="020B0503030403020204" pitchFamily="34" charset="0"/>
              </a:rPr>
              <a:t>2_disagree</a:t>
            </a:r>
          </a:p>
          <a:p>
            <a:pPr algn="l"/>
            <a:r>
              <a:rPr lang="en-GB" b="0" i="0" u="none" strike="noStrike" dirty="0">
                <a:solidFill>
                  <a:srgbClr val="000000"/>
                </a:solidFill>
                <a:effectLst/>
                <a:latin typeface="Source Sans Pro" panose="020B0503030403020204" pitchFamily="34" charset="0"/>
              </a:rPr>
              <a:t>3_neutral</a:t>
            </a:r>
          </a:p>
          <a:p>
            <a:pPr algn="l"/>
            <a:r>
              <a:rPr lang="en-GB" b="0" i="0" u="none" strike="noStrike" dirty="0">
                <a:solidFill>
                  <a:srgbClr val="000000"/>
                </a:solidFill>
                <a:effectLst/>
                <a:latin typeface="Source Sans Pro" panose="020B0503030403020204" pitchFamily="34" charset="0"/>
              </a:rPr>
              <a:t>4_agree</a:t>
            </a:r>
          </a:p>
          <a:p>
            <a:pPr algn="l"/>
            <a:r>
              <a:rPr lang="en-GB" b="0" i="0" u="none" strike="noStrike" dirty="0">
                <a:solidFill>
                  <a:srgbClr val="000000"/>
                </a:solidFill>
                <a:effectLst/>
                <a:latin typeface="Source Sans Pro" panose="020B0503030403020204" pitchFamily="34" charset="0"/>
              </a:rPr>
              <a:t>5_strongly agree</a:t>
            </a:r>
            <a:endParaRPr lang="en-GB" dirty="0"/>
          </a:p>
        </p:txBody>
      </p:sp>
      <p:sp>
        <p:nvSpPr>
          <p:cNvPr id="11" name="TextBox 10">
            <a:extLst>
              <a:ext uri="{FF2B5EF4-FFF2-40B4-BE49-F238E27FC236}">
                <a16:creationId xmlns:a16="http://schemas.microsoft.com/office/drawing/2014/main" id="{43ED6C48-51E2-B635-95EA-E083FD2EFDF4}"/>
              </a:ext>
            </a:extLst>
          </p:cNvPr>
          <p:cNvSpPr txBox="1"/>
          <p:nvPr/>
        </p:nvSpPr>
        <p:spPr>
          <a:xfrm>
            <a:off x="955109" y="4014059"/>
            <a:ext cx="6093912" cy="369332"/>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Using self-reported measure:</a:t>
            </a:r>
            <a:endParaRPr lang="en-GB" dirty="0"/>
          </a:p>
        </p:txBody>
      </p:sp>
    </p:spTree>
    <p:extLst>
      <p:ext uri="{BB962C8B-B14F-4D97-AF65-F5344CB8AC3E}">
        <p14:creationId xmlns:p14="http://schemas.microsoft.com/office/powerpoint/2010/main" val="2101070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825D-A6A0-78A1-B8AE-1FCDDE1AF901}"/>
              </a:ext>
            </a:extLst>
          </p:cNvPr>
          <p:cNvSpPr>
            <a:spLocks noGrp="1"/>
          </p:cNvSpPr>
          <p:nvPr>
            <p:ph type="title"/>
          </p:nvPr>
        </p:nvSpPr>
        <p:spPr/>
        <p:txBody>
          <a:bodyPr/>
          <a:lstStyle/>
          <a:p>
            <a:r>
              <a:rPr lang="en-GB" i="0" u="none" strike="noStrike" dirty="0">
                <a:solidFill>
                  <a:srgbClr val="FF0000"/>
                </a:solidFill>
                <a:effectLst/>
                <a:latin typeface="Source Sans Pro" panose="020B0503030403020204" pitchFamily="34" charset="0"/>
              </a:rPr>
              <a:t>Managerial vs. Statistical Formulation</a:t>
            </a:r>
            <a:endParaRPr lang="en-GB" dirty="0">
              <a:solidFill>
                <a:srgbClr val="FF0000"/>
              </a:solidFill>
            </a:endParaRPr>
          </a:p>
        </p:txBody>
      </p:sp>
      <p:pic>
        <p:nvPicPr>
          <p:cNvPr id="4" name="Picture 3">
            <a:extLst>
              <a:ext uri="{FF2B5EF4-FFF2-40B4-BE49-F238E27FC236}">
                <a16:creationId xmlns:a16="http://schemas.microsoft.com/office/drawing/2014/main" id="{D709C923-536C-2AF8-D746-DBC6E618E5D9}"/>
              </a:ext>
            </a:extLst>
          </p:cNvPr>
          <p:cNvPicPr>
            <a:picLocks noChangeAspect="1"/>
          </p:cNvPicPr>
          <p:nvPr/>
        </p:nvPicPr>
        <p:blipFill>
          <a:blip r:embed="rId2"/>
          <a:stretch>
            <a:fillRect/>
          </a:stretch>
        </p:blipFill>
        <p:spPr>
          <a:xfrm>
            <a:off x="1111859" y="1975719"/>
            <a:ext cx="1651000" cy="952500"/>
          </a:xfrm>
          <a:prstGeom prst="rect">
            <a:avLst/>
          </a:prstGeom>
        </p:spPr>
      </p:pic>
      <p:pic>
        <p:nvPicPr>
          <p:cNvPr id="5" name="Picture 4">
            <a:extLst>
              <a:ext uri="{FF2B5EF4-FFF2-40B4-BE49-F238E27FC236}">
                <a16:creationId xmlns:a16="http://schemas.microsoft.com/office/drawing/2014/main" id="{EE83363B-481B-6BCA-07B5-ADDAFFF3E9AF}"/>
              </a:ext>
            </a:extLst>
          </p:cNvPr>
          <p:cNvPicPr>
            <a:picLocks noChangeAspect="1"/>
          </p:cNvPicPr>
          <p:nvPr/>
        </p:nvPicPr>
        <p:blipFill>
          <a:blip r:embed="rId3"/>
          <a:stretch>
            <a:fillRect/>
          </a:stretch>
        </p:blipFill>
        <p:spPr>
          <a:xfrm>
            <a:off x="1111859" y="3291021"/>
            <a:ext cx="7772400" cy="1277521"/>
          </a:xfrm>
          <a:prstGeom prst="rect">
            <a:avLst/>
          </a:prstGeom>
        </p:spPr>
      </p:pic>
    </p:spTree>
    <p:extLst>
      <p:ext uri="{BB962C8B-B14F-4D97-AF65-F5344CB8AC3E}">
        <p14:creationId xmlns:p14="http://schemas.microsoft.com/office/powerpoint/2010/main" val="2080833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088F-2885-8DE6-8C60-9CB711227A7C}"/>
              </a:ext>
            </a:extLst>
          </p:cNvPr>
          <p:cNvSpPr>
            <a:spLocks noGrp="1"/>
          </p:cNvSpPr>
          <p:nvPr>
            <p:ph type="title"/>
          </p:nvPr>
        </p:nvSpPr>
        <p:spPr/>
        <p:txBody>
          <a:bodyPr/>
          <a:lstStyle/>
          <a:p>
            <a:r>
              <a:rPr lang="en-GB" i="0" u="none" strike="noStrike" dirty="0">
                <a:solidFill>
                  <a:srgbClr val="FF0000"/>
                </a:solidFill>
                <a:effectLst/>
                <a:latin typeface="Source Sans Pro" panose="020B0503030403020204" pitchFamily="34" charset="0"/>
              </a:rPr>
              <a:t>Type-1 Error, Type-2 Error and Power</a:t>
            </a:r>
            <a:endParaRPr lang="en-GB" dirty="0">
              <a:solidFill>
                <a:srgbClr val="FF0000"/>
              </a:solidFill>
            </a:endParaRPr>
          </a:p>
        </p:txBody>
      </p:sp>
      <p:sp>
        <p:nvSpPr>
          <p:cNvPr id="3" name="Content Placeholder 2">
            <a:extLst>
              <a:ext uri="{FF2B5EF4-FFF2-40B4-BE49-F238E27FC236}">
                <a16:creationId xmlns:a16="http://schemas.microsoft.com/office/drawing/2014/main" id="{28463383-1024-77EE-0F0D-F83A2ABB178B}"/>
              </a:ext>
            </a:extLst>
          </p:cNvPr>
          <p:cNvSpPr>
            <a:spLocks noGrp="1"/>
          </p:cNvSpPr>
          <p:nvPr>
            <p:ph idx="1"/>
          </p:nvPr>
        </p:nvSpPr>
        <p:spPr/>
        <p:txBody>
          <a:bodyPr/>
          <a:lstStyle/>
          <a:p>
            <a:r>
              <a:rPr lang="en-GB" b="0" i="0" u="none" strike="noStrike" dirty="0">
                <a:solidFill>
                  <a:srgbClr val="000000"/>
                </a:solidFill>
                <a:effectLst/>
                <a:latin typeface="Source Sans Pro" panose="020B0503030403020204" pitchFamily="34" charset="0"/>
              </a:rPr>
              <a:t>Type-1 error occurs when you reject a null hypothesis when in </a:t>
            </a:r>
            <a:r>
              <a:rPr lang="en-GB" dirty="0">
                <a:solidFill>
                  <a:srgbClr val="000000"/>
                </a:solidFill>
                <a:latin typeface="Source Sans Pro" panose="020B0503030403020204" pitchFamily="34" charset="0"/>
              </a:rPr>
              <a:t>fact it is true in the</a:t>
            </a:r>
            <a:r>
              <a:rPr lang="en-GB" b="0" i="0" u="none" strike="noStrike" dirty="0">
                <a:solidFill>
                  <a:srgbClr val="000000"/>
                </a:solidFill>
                <a:effectLst/>
                <a:latin typeface="Source Sans Pro" panose="020B0503030403020204" pitchFamily="34" charset="0"/>
              </a:rPr>
              <a:t> reality. </a:t>
            </a:r>
          </a:p>
          <a:p>
            <a:r>
              <a:rPr lang="en-GB" b="0" i="0" u="none" strike="noStrike" dirty="0">
                <a:solidFill>
                  <a:srgbClr val="000000"/>
                </a:solidFill>
                <a:effectLst/>
                <a:latin typeface="Source Sans Pro" panose="020B0503030403020204" pitchFamily="34" charset="0"/>
              </a:rPr>
              <a:t>Type-2 error occurs when you do not reject a null hypothesis when in fact it is false in the reality. </a:t>
            </a:r>
            <a:endParaRPr lang="en-GB" dirty="0"/>
          </a:p>
        </p:txBody>
      </p:sp>
    </p:spTree>
    <p:extLst>
      <p:ext uri="{BB962C8B-B14F-4D97-AF65-F5344CB8AC3E}">
        <p14:creationId xmlns:p14="http://schemas.microsoft.com/office/powerpoint/2010/main" val="1813680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0531-D4A9-FCA2-D246-CB090A6E5D02}"/>
              </a:ext>
            </a:extLst>
          </p:cNvPr>
          <p:cNvSpPr>
            <a:spLocks noGrp="1"/>
          </p:cNvSpPr>
          <p:nvPr>
            <p:ph type="title"/>
          </p:nvPr>
        </p:nvSpPr>
        <p:spPr/>
        <p:txBody>
          <a:bodyPr/>
          <a:lstStyle/>
          <a:p>
            <a:r>
              <a:rPr lang="en-GB" dirty="0">
                <a:solidFill>
                  <a:srgbClr val="FF0000"/>
                </a:solidFill>
              </a:rPr>
              <a:t>Learning Objectives</a:t>
            </a:r>
          </a:p>
        </p:txBody>
      </p:sp>
      <p:sp>
        <p:nvSpPr>
          <p:cNvPr id="3" name="Content Placeholder 2">
            <a:extLst>
              <a:ext uri="{FF2B5EF4-FFF2-40B4-BE49-F238E27FC236}">
                <a16:creationId xmlns:a16="http://schemas.microsoft.com/office/drawing/2014/main" id="{DE896EA1-E9E2-3BA9-0750-B21DE6E542A9}"/>
              </a:ext>
            </a:extLst>
          </p:cNvPr>
          <p:cNvSpPr>
            <a:spLocks noGrp="1"/>
          </p:cNvSpPr>
          <p:nvPr>
            <p:ph idx="1"/>
          </p:nvPr>
        </p:nvSpPr>
        <p:spPr/>
        <p:txBody>
          <a:bodyPr/>
          <a:lstStyle/>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Understand the concept of hypothesis testing.</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Know how to formulate null and alternative hypothesis. </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Understand the concept of p-value and its relation to a hypothesis testing.</a:t>
            </a:r>
          </a:p>
          <a:p>
            <a:pPr algn="l">
              <a:buFont typeface="Arial" panose="020B0604020202020204" pitchFamily="34" charset="0"/>
              <a:buChar char="•"/>
            </a:pPr>
            <a:r>
              <a:rPr lang="en-GB" b="0" i="0" u="none" strike="noStrike" dirty="0">
                <a:solidFill>
                  <a:srgbClr val="000000"/>
                </a:solidFill>
                <a:effectLst/>
                <a:latin typeface="Source Sans Pro" panose="020B0503030403020204" pitchFamily="34" charset="0"/>
              </a:rPr>
              <a:t>Aware of the limitations of the p-value approach in hypothesis testing.</a:t>
            </a:r>
            <a:endParaRPr lang="en-GB" dirty="0"/>
          </a:p>
        </p:txBody>
      </p:sp>
    </p:spTree>
    <p:extLst>
      <p:ext uri="{BB962C8B-B14F-4D97-AF65-F5344CB8AC3E}">
        <p14:creationId xmlns:p14="http://schemas.microsoft.com/office/powerpoint/2010/main" val="377725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7DF9-505D-D0D0-D2B0-8669106FB170}"/>
              </a:ext>
            </a:extLst>
          </p:cNvPr>
          <p:cNvSpPr>
            <a:spLocks noGrp="1"/>
          </p:cNvSpPr>
          <p:nvPr>
            <p:ph type="title"/>
          </p:nvPr>
        </p:nvSpPr>
        <p:spPr/>
        <p:txBody>
          <a:bodyPr/>
          <a:lstStyle/>
          <a:p>
            <a:r>
              <a:rPr lang="en-GB" i="0" u="none" strike="noStrike" dirty="0">
                <a:solidFill>
                  <a:srgbClr val="FF0000"/>
                </a:solidFill>
                <a:effectLst/>
                <a:latin typeface="Source Sans Pro" panose="020B0503030403020204" pitchFamily="34" charset="0"/>
              </a:rPr>
              <a:t>Making An Inference</a:t>
            </a:r>
            <a:endParaRPr lang="en-GB" dirty="0">
              <a:solidFill>
                <a:srgbClr val="FF0000"/>
              </a:solidFill>
            </a:endParaRPr>
          </a:p>
        </p:txBody>
      </p:sp>
      <p:sp>
        <p:nvSpPr>
          <p:cNvPr id="3" name="Content Placeholder 2">
            <a:extLst>
              <a:ext uri="{FF2B5EF4-FFF2-40B4-BE49-F238E27FC236}">
                <a16:creationId xmlns:a16="http://schemas.microsoft.com/office/drawing/2014/main" id="{DD29D5CE-B9B9-A172-2C89-C68B2166B7BC}"/>
              </a:ext>
            </a:extLst>
          </p:cNvPr>
          <p:cNvSpPr>
            <a:spLocks noGrp="1"/>
          </p:cNvSpPr>
          <p:nvPr>
            <p:ph idx="1"/>
          </p:nvPr>
        </p:nvSpPr>
        <p:spPr/>
        <p:txBody>
          <a:bodyPr/>
          <a:lstStyle/>
          <a:p>
            <a:r>
              <a:rPr lang="en-GB" b="0" i="0" u="none" strike="noStrike" dirty="0">
                <a:solidFill>
                  <a:srgbClr val="000000"/>
                </a:solidFill>
                <a:effectLst/>
                <a:latin typeface="Source Sans Pro" panose="020B0503030403020204" pitchFamily="34" charset="0"/>
              </a:rPr>
              <a:t>Hypothesis testing is about testing a statement or proposition about a population. </a:t>
            </a:r>
          </a:p>
          <a:p>
            <a:r>
              <a:rPr lang="en-GB" b="0" i="0" u="none" strike="noStrike" dirty="0">
                <a:solidFill>
                  <a:srgbClr val="000000"/>
                </a:solidFill>
                <a:effectLst/>
                <a:latin typeface="Source Sans Pro" panose="020B0503030403020204" pitchFamily="34" charset="0"/>
              </a:rPr>
              <a:t>For example, your friend could make this claim: ” Postgraduate students in our university are satisfied with their accommodation provided by the university”. </a:t>
            </a:r>
          </a:p>
          <a:p>
            <a:r>
              <a:rPr lang="en-GB" b="0" i="0" u="none" strike="noStrike" dirty="0">
                <a:solidFill>
                  <a:srgbClr val="000000"/>
                </a:solidFill>
                <a:effectLst/>
                <a:latin typeface="Source Sans Pro" panose="020B0503030403020204" pitchFamily="34" charset="0"/>
              </a:rPr>
              <a:t>This is a statement that need to be supported by data.</a:t>
            </a:r>
          </a:p>
          <a:p>
            <a:r>
              <a:rPr lang="en-GB" dirty="0">
                <a:solidFill>
                  <a:srgbClr val="000000"/>
                </a:solidFill>
                <a:latin typeface="Source Sans Pro" panose="020B0503030403020204" pitchFamily="34" charset="0"/>
              </a:rPr>
              <a:t>The process of making an inference follows the following flow chart:</a:t>
            </a:r>
            <a:endParaRPr lang="en-GB" dirty="0"/>
          </a:p>
        </p:txBody>
      </p:sp>
    </p:spTree>
    <p:extLst>
      <p:ext uri="{BB962C8B-B14F-4D97-AF65-F5344CB8AC3E}">
        <p14:creationId xmlns:p14="http://schemas.microsoft.com/office/powerpoint/2010/main" val="287269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01CD24-13C0-E005-B43A-E337E2497719}"/>
              </a:ext>
            </a:extLst>
          </p:cNvPr>
          <p:cNvSpPr>
            <a:spLocks noGrp="1"/>
          </p:cNvSpPr>
          <p:nvPr>
            <p:ph type="title"/>
          </p:nvPr>
        </p:nvSpPr>
        <p:spPr/>
        <p:txBody>
          <a:bodyPr/>
          <a:lstStyle/>
          <a:p>
            <a:r>
              <a:rPr lang="en-GB" dirty="0">
                <a:solidFill>
                  <a:srgbClr val="FF0000"/>
                </a:solidFill>
              </a:rPr>
              <a:t>From A Random Sample To Making An Inference About A Population</a:t>
            </a:r>
          </a:p>
        </p:txBody>
      </p:sp>
      <p:pic>
        <p:nvPicPr>
          <p:cNvPr id="1026" name="Picture 2">
            <a:extLst>
              <a:ext uri="{FF2B5EF4-FFF2-40B4-BE49-F238E27FC236}">
                <a16:creationId xmlns:a16="http://schemas.microsoft.com/office/drawing/2014/main" id="{BB0B5DA4-2C4B-1ED1-7FD1-D517E5B18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829" y="1993637"/>
            <a:ext cx="7771720" cy="486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97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9ADB8-814C-96B5-1D86-18FCCAE39A3B}"/>
              </a:ext>
            </a:extLst>
          </p:cNvPr>
          <p:cNvSpPr>
            <a:spLocks noGrp="1"/>
          </p:cNvSpPr>
          <p:nvPr>
            <p:ph type="title"/>
          </p:nvPr>
        </p:nvSpPr>
        <p:spPr/>
        <p:txBody>
          <a:bodyPr/>
          <a:lstStyle/>
          <a:p>
            <a:pPr algn="l"/>
            <a:r>
              <a:rPr lang="en-GB" i="0" u="none" strike="noStrike" dirty="0">
                <a:solidFill>
                  <a:srgbClr val="FF0000"/>
                </a:solidFill>
                <a:effectLst/>
                <a:latin typeface="Source Sans Pro" panose="020B0503030403020204" pitchFamily="34" charset="0"/>
              </a:rPr>
              <a:t>Null and Alternative Hypothesis</a:t>
            </a:r>
          </a:p>
        </p:txBody>
      </p:sp>
      <p:sp>
        <p:nvSpPr>
          <p:cNvPr id="3" name="Content Placeholder 2">
            <a:extLst>
              <a:ext uri="{FF2B5EF4-FFF2-40B4-BE49-F238E27FC236}">
                <a16:creationId xmlns:a16="http://schemas.microsoft.com/office/drawing/2014/main" id="{66DB097B-07EB-C566-24F2-6102999E3E8C}"/>
              </a:ext>
            </a:extLst>
          </p:cNvPr>
          <p:cNvSpPr>
            <a:spLocks noGrp="1"/>
          </p:cNvSpPr>
          <p:nvPr>
            <p:ph idx="1"/>
          </p:nvPr>
        </p:nvSpPr>
        <p:spPr/>
        <p:txBody>
          <a:bodyPr/>
          <a:lstStyle/>
          <a:p>
            <a:r>
              <a:rPr lang="en-GB" b="0" i="0" u="none" strike="noStrike" dirty="0">
                <a:solidFill>
                  <a:srgbClr val="000000"/>
                </a:solidFill>
                <a:effectLst/>
                <a:latin typeface="Source Sans Pro" panose="020B0503030403020204" pitchFamily="34" charset="0"/>
              </a:rPr>
              <a:t>Null hypothesis is statement about status quo represented by a symbol H0.</a:t>
            </a:r>
          </a:p>
          <a:p>
            <a:r>
              <a:rPr lang="en-GB" b="0" i="0" u="none" strike="noStrike" dirty="0">
                <a:solidFill>
                  <a:srgbClr val="000000"/>
                </a:solidFill>
                <a:effectLst/>
                <a:latin typeface="Source Sans Pro" panose="020B0503030403020204" pitchFamily="34" charset="0"/>
              </a:rPr>
              <a:t>The opposite of the null hypothesis is known as the </a:t>
            </a:r>
            <a:r>
              <a:rPr lang="en-GB" b="1" i="0" u="none" strike="noStrike" dirty="0">
                <a:solidFill>
                  <a:srgbClr val="000000"/>
                </a:solidFill>
                <a:effectLst/>
                <a:latin typeface="Source Sans Pro" panose="020B0503030403020204" pitchFamily="34" charset="0"/>
              </a:rPr>
              <a:t>alternative hypothesis</a:t>
            </a:r>
            <a:r>
              <a:rPr lang="en-GB" b="0" i="0" u="none" strike="noStrike" dirty="0">
                <a:solidFill>
                  <a:srgbClr val="000000"/>
                </a:solidFill>
                <a:effectLst/>
                <a:latin typeface="Source Sans Pro" panose="020B0503030403020204" pitchFamily="34" charset="0"/>
              </a:rPr>
              <a:t> represented by a symbol H1or HA. The alternative hypothesis is actually a statement that we really want to know. Unfortunately, we never really test it. </a:t>
            </a:r>
          </a:p>
          <a:p>
            <a:r>
              <a:rPr lang="en-GB" b="0" i="0" u="none" strike="noStrike" dirty="0">
                <a:solidFill>
                  <a:srgbClr val="000000"/>
                </a:solidFill>
                <a:effectLst/>
                <a:latin typeface="Source Sans Pro" panose="020B0503030403020204" pitchFamily="34" charset="0"/>
              </a:rPr>
              <a:t>If we reject the null hypothesis, we are in favour of the alternative hypothesis - this does not mean we are directly testing it.</a:t>
            </a:r>
            <a:endParaRPr lang="en-GB" dirty="0"/>
          </a:p>
        </p:txBody>
      </p:sp>
    </p:spTree>
    <p:extLst>
      <p:ext uri="{BB962C8B-B14F-4D97-AF65-F5344CB8AC3E}">
        <p14:creationId xmlns:p14="http://schemas.microsoft.com/office/powerpoint/2010/main" val="4185189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C505-EBEA-1C43-DBFD-C3C7A4D9E5F9}"/>
              </a:ext>
            </a:extLst>
          </p:cNvPr>
          <p:cNvSpPr>
            <a:spLocks noGrp="1"/>
          </p:cNvSpPr>
          <p:nvPr>
            <p:ph type="title"/>
          </p:nvPr>
        </p:nvSpPr>
        <p:spPr/>
        <p:txBody>
          <a:bodyPr/>
          <a:lstStyle/>
          <a:p>
            <a:r>
              <a:rPr lang="en-GB" dirty="0">
                <a:solidFill>
                  <a:srgbClr val="FF0000"/>
                </a:solidFill>
              </a:rPr>
              <a:t>Examples of Null Hypotheses</a:t>
            </a:r>
          </a:p>
        </p:txBody>
      </p:sp>
      <p:sp>
        <p:nvSpPr>
          <p:cNvPr id="3" name="Content Placeholder 2">
            <a:extLst>
              <a:ext uri="{FF2B5EF4-FFF2-40B4-BE49-F238E27FC236}">
                <a16:creationId xmlns:a16="http://schemas.microsoft.com/office/drawing/2014/main" id="{9B3DA186-929A-56C9-39C2-A15EFF5BB640}"/>
              </a:ext>
            </a:extLst>
          </p:cNvPr>
          <p:cNvSpPr>
            <a:spLocks noGrp="1"/>
          </p:cNvSpPr>
          <p:nvPr>
            <p:ph idx="1"/>
          </p:nvPr>
        </p:nvSpPr>
        <p:spPr/>
        <p:txBody>
          <a:bodyPr/>
          <a:lstStyle/>
          <a:p>
            <a:r>
              <a:rPr lang="en-GB" dirty="0">
                <a:effectLst/>
              </a:rPr>
              <a:t>There is </a:t>
            </a:r>
            <a:r>
              <a:rPr lang="en-GB" b="1" dirty="0">
                <a:effectLst/>
              </a:rPr>
              <a:t>no difference</a:t>
            </a:r>
            <a:r>
              <a:rPr lang="en-GB" dirty="0">
                <a:effectLst/>
              </a:rPr>
              <a:t> between male vs. female students’ satisfaction toward their university</a:t>
            </a:r>
          </a:p>
          <a:p>
            <a:r>
              <a:rPr lang="en-GB" dirty="0">
                <a:effectLst/>
              </a:rPr>
              <a:t>There is </a:t>
            </a:r>
            <a:r>
              <a:rPr lang="en-GB" b="1" dirty="0">
                <a:effectLst/>
              </a:rPr>
              <a:t>no relationship</a:t>
            </a:r>
            <a:r>
              <a:rPr lang="en-GB" dirty="0">
                <a:effectLst/>
              </a:rPr>
              <a:t> between perceived quality of housing accommodation and satisfaction toward university.</a:t>
            </a:r>
          </a:p>
          <a:p>
            <a:r>
              <a:rPr lang="en-GB" dirty="0">
                <a:effectLst/>
              </a:rPr>
              <a:t>There is </a:t>
            </a:r>
            <a:r>
              <a:rPr lang="en-GB" b="1" dirty="0">
                <a:effectLst/>
              </a:rPr>
              <a:t>no effect</a:t>
            </a:r>
            <a:r>
              <a:rPr lang="en-GB" dirty="0">
                <a:effectLst/>
              </a:rPr>
              <a:t> of providing a lengthy feedback of students’ course evaluation.</a:t>
            </a:r>
          </a:p>
          <a:p>
            <a:r>
              <a:rPr lang="en-GB" dirty="0">
                <a:effectLst/>
              </a:rPr>
              <a:t>There is </a:t>
            </a:r>
            <a:r>
              <a:rPr lang="en-GB" b="1" dirty="0">
                <a:effectLst/>
              </a:rPr>
              <a:t>no association</a:t>
            </a:r>
            <a:r>
              <a:rPr lang="en-GB" dirty="0">
                <a:effectLst/>
              </a:rPr>
              <a:t> between satisfaction and performance.</a:t>
            </a:r>
          </a:p>
          <a:p>
            <a:endParaRPr lang="en-GB" dirty="0"/>
          </a:p>
        </p:txBody>
      </p:sp>
    </p:spTree>
    <p:extLst>
      <p:ext uri="{BB962C8B-B14F-4D97-AF65-F5344CB8AC3E}">
        <p14:creationId xmlns:p14="http://schemas.microsoft.com/office/powerpoint/2010/main" val="546227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5CEA-56AE-1E8A-0FCD-E4D6FF03C761}"/>
              </a:ext>
            </a:extLst>
          </p:cNvPr>
          <p:cNvSpPr>
            <a:spLocks noGrp="1"/>
          </p:cNvSpPr>
          <p:nvPr>
            <p:ph type="title"/>
          </p:nvPr>
        </p:nvSpPr>
        <p:spPr/>
        <p:txBody>
          <a:bodyPr/>
          <a:lstStyle/>
          <a:p>
            <a:r>
              <a:rPr lang="en-GB" i="0" u="none" strike="noStrike" dirty="0">
                <a:solidFill>
                  <a:srgbClr val="FF0000"/>
                </a:solidFill>
                <a:effectLst/>
                <a:latin typeface="Source Sans Pro" panose="020B0503030403020204" pitchFamily="34" charset="0"/>
              </a:rPr>
              <a:t>Intuitive Explanation</a:t>
            </a:r>
            <a:endParaRPr lang="en-GB" dirty="0">
              <a:solidFill>
                <a:srgbClr val="FF0000"/>
              </a:solidFill>
            </a:endParaRPr>
          </a:p>
        </p:txBody>
      </p:sp>
      <p:pic>
        <p:nvPicPr>
          <p:cNvPr id="4" name="Picture 3">
            <a:extLst>
              <a:ext uri="{FF2B5EF4-FFF2-40B4-BE49-F238E27FC236}">
                <a16:creationId xmlns:a16="http://schemas.microsoft.com/office/drawing/2014/main" id="{005614A5-5D6D-0F60-C3CB-53B17D6DD427}"/>
              </a:ext>
            </a:extLst>
          </p:cNvPr>
          <p:cNvPicPr>
            <a:picLocks noChangeAspect="1"/>
          </p:cNvPicPr>
          <p:nvPr/>
        </p:nvPicPr>
        <p:blipFill>
          <a:blip r:embed="rId2"/>
          <a:stretch>
            <a:fillRect/>
          </a:stretch>
        </p:blipFill>
        <p:spPr>
          <a:xfrm>
            <a:off x="965200" y="1690688"/>
            <a:ext cx="5130800" cy="1003300"/>
          </a:xfrm>
          <a:prstGeom prst="rect">
            <a:avLst/>
          </a:prstGeom>
        </p:spPr>
      </p:pic>
      <p:sp>
        <p:nvSpPr>
          <p:cNvPr id="6" name="TextBox 5">
            <a:extLst>
              <a:ext uri="{FF2B5EF4-FFF2-40B4-BE49-F238E27FC236}">
                <a16:creationId xmlns:a16="http://schemas.microsoft.com/office/drawing/2014/main" id="{E99903DC-095A-1D88-5D47-9CCFA1F59AD8}"/>
              </a:ext>
            </a:extLst>
          </p:cNvPr>
          <p:cNvSpPr txBox="1"/>
          <p:nvPr/>
        </p:nvSpPr>
        <p:spPr>
          <a:xfrm>
            <a:off x="1093940" y="3016251"/>
            <a:ext cx="6096000" cy="369332"/>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You found out that 30 out of 100 students passed the exam. </a:t>
            </a:r>
            <a:endParaRPr lang="en-GB" dirty="0"/>
          </a:p>
        </p:txBody>
      </p:sp>
      <p:sp>
        <p:nvSpPr>
          <p:cNvPr id="8" name="TextBox 7">
            <a:extLst>
              <a:ext uri="{FF2B5EF4-FFF2-40B4-BE49-F238E27FC236}">
                <a16:creationId xmlns:a16="http://schemas.microsoft.com/office/drawing/2014/main" id="{00302068-C9B6-9227-FE4F-1383BA60732B}"/>
              </a:ext>
            </a:extLst>
          </p:cNvPr>
          <p:cNvSpPr txBox="1"/>
          <p:nvPr/>
        </p:nvSpPr>
        <p:spPr>
          <a:xfrm>
            <a:off x="1096028" y="3707988"/>
            <a:ext cx="6093912" cy="646331"/>
          </a:xfrm>
          <a:prstGeom prst="rect">
            <a:avLst/>
          </a:prstGeom>
          <a:noFill/>
        </p:spPr>
        <p:txBody>
          <a:bodyPr wrap="square">
            <a:spAutoFit/>
          </a:bodyPr>
          <a:lstStyle/>
          <a:p>
            <a:r>
              <a:rPr lang="en-GB" b="1" i="0" u="none" strike="noStrike" dirty="0">
                <a:solidFill>
                  <a:srgbClr val="000000"/>
                </a:solidFill>
                <a:effectLst/>
                <a:latin typeface="Source Sans Pro" panose="020B0503030403020204" pitchFamily="34" charset="0"/>
              </a:rPr>
              <a:t>P(pass|H0 is true) = 0.03</a:t>
            </a:r>
            <a:r>
              <a:rPr lang="en-GB" b="0" i="0" u="none" strike="noStrike" dirty="0">
                <a:solidFill>
                  <a:srgbClr val="000000"/>
                </a:solidFill>
                <a:effectLst/>
                <a:latin typeface="Source Sans Pro" panose="020B0503030403020204" pitchFamily="34" charset="0"/>
              </a:rPr>
              <a:t>, which reads *“The probability of passing the exam given that H0 is true is equal to 0.3”. </a:t>
            </a:r>
            <a:endParaRPr lang="en-GB" dirty="0"/>
          </a:p>
        </p:txBody>
      </p:sp>
      <p:sp>
        <p:nvSpPr>
          <p:cNvPr id="10" name="TextBox 9">
            <a:extLst>
              <a:ext uri="{FF2B5EF4-FFF2-40B4-BE49-F238E27FC236}">
                <a16:creationId xmlns:a16="http://schemas.microsoft.com/office/drawing/2014/main" id="{B060EB08-055F-4518-ABC2-A57E4222DF4A}"/>
              </a:ext>
            </a:extLst>
          </p:cNvPr>
          <p:cNvSpPr txBox="1"/>
          <p:nvPr/>
        </p:nvSpPr>
        <p:spPr>
          <a:xfrm>
            <a:off x="1218156" y="4783915"/>
            <a:ext cx="6093912" cy="1754326"/>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You might be tempted to say that passing the exam without studying is very likely (only 30 out 100 students passed it). Because the chance of passing the exam without preparation is quite large (30%), and the fact that Bob passed the exam, you might believe that Bob was honest - Bob might have not studied before the exam.</a:t>
            </a:r>
            <a:endParaRPr lang="en-GB" dirty="0"/>
          </a:p>
        </p:txBody>
      </p:sp>
    </p:spTree>
    <p:extLst>
      <p:ext uri="{BB962C8B-B14F-4D97-AF65-F5344CB8AC3E}">
        <p14:creationId xmlns:p14="http://schemas.microsoft.com/office/powerpoint/2010/main" val="823255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5CEA-56AE-1E8A-0FCD-E4D6FF03C761}"/>
              </a:ext>
            </a:extLst>
          </p:cNvPr>
          <p:cNvSpPr>
            <a:spLocks noGrp="1"/>
          </p:cNvSpPr>
          <p:nvPr>
            <p:ph type="title"/>
          </p:nvPr>
        </p:nvSpPr>
        <p:spPr/>
        <p:txBody>
          <a:bodyPr/>
          <a:lstStyle/>
          <a:p>
            <a:r>
              <a:rPr lang="en-GB" i="0" u="none" strike="noStrike" dirty="0">
                <a:solidFill>
                  <a:srgbClr val="FF0000"/>
                </a:solidFill>
                <a:effectLst/>
                <a:latin typeface="Source Sans Pro" panose="020B0503030403020204" pitchFamily="34" charset="0"/>
              </a:rPr>
              <a:t>Intuitive Explanation</a:t>
            </a:r>
            <a:endParaRPr lang="en-GB" dirty="0">
              <a:solidFill>
                <a:srgbClr val="FF0000"/>
              </a:solidFill>
            </a:endParaRPr>
          </a:p>
        </p:txBody>
      </p:sp>
      <p:pic>
        <p:nvPicPr>
          <p:cNvPr id="4" name="Picture 3">
            <a:extLst>
              <a:ext uri="{FF2B5EF4-FFF2-40B4-BE49-F238E27FC236}">
                <a16:creationId xmlns:a16="http://schemas.microsoft.com/office/drawing/2014/main" id="{005614A5-5D6D-0F60-C3CB-53B17D6DD427}"/>
              </a:ext>
            </a:extLst>
          </p:cNvPr>
          <p:cNvPicPr>
            <a:picLocks noChangeAspect="1"/>
          </p:cNvPicPr>
          <p:nvPr/>
        </p:nvPicPr>
        <p:blipFill>
          <a:blip r:embed="rId2"/>
          <a:stretch>
            <a:fillRect/>
          </a:stretch>
        </p:blipFill>
        <p:spPr>
          <a:xfrm>
            <a:off x="965200" y="1690688"/>
            <a:ext cx="5130800" cy="1003300"/>
          </a:xfrm>
          <a:prstGeom prst="rect">
            <a:avLst/>
          </a:prstGeom>
        </p:spPr>
      </p:pic>
      <p:sp>
        <p:nvSpPr>
          <p:cNvPr id="6" name="TextBox 5">
            <a:extLst>
              <a:ext uri="{FF2B5EF4-FFF2-40B4-BE49-F238E27FC236}">
                <a16:creationId xmlns:a16="http://schemas.microsoft.com/office/drawing/2014/main" id="{E99903DC-095A-1D88-5D47-9CCFA1F59AD8}"/>
              </a:ext>
            </a:extLst>
          </p:cNvPr>
          <p:cNvSpPr txBox="1"/>
          <p:nvPr/>
        </p:nvSpPr>
        <p:spPr>
          <a:xfrm>
            <a:off x="1093940" y="3016251"/>
            <a:ext cx="6096000" cy="369332"/>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You found out that 2 out of 100 students passed the exam. </a:t>
            </a:r>
            <a:endParaRPr lang="en-GB" dirty="0"/>
          </a:p>
        </p:txBody>
      </p:sp>
      <p:sp>
        <p:nvSpPr>
          <p:cNvPr id="8" name="TextBox 7">
            <a:extLst>
              <a:ext uri="{FF2B5EF4-FFF2-40B4-BE49-F238E27FC236}">
                <a16:creationId xmlns:a16="http://schemas.microsoft.com/office/drawing/2014/main" id="{00302068-C9B6-9227-FE4F-1383BA60732B}"/>
              </a:ext>
            </a:extLst>
          </p:cNvPr>
          <p:cNvSpPr txBox="1"/>
          <p:nvPr/>
        </p:nvSpPr>
        <p:spPr>
          <a:xfrm>
            <a:off x="1096028" y="3707988"/>
            <a:ext cx="6093912" cy="646331"/>
          </a:xfrm>
          <a:prstGeom prst="rect">
            <a:avLst/>
          </a:prstGeom>
          <a:noFill/>
        </p:spPr>
        <p:txBody>
          <a:bodyPr wrap="square">
            <a:spAutoFit/>
          </a:bodyPr>
          <a:lstStyle/>
          <a:p>
            <a:r>
              <a:rPr lang="en-GB" b="1" i="0" u="none" strike="noStrike" dirty="0">
                <a:solidFill>
                  <a:srgbClr val="000000"/>
                </a:solidFill>
                <a:effectLst/>
                <a:latin typeface="Source Sans Pro" panose="020B0503030403020204" pitchFamily="34" charset="0"/>
              </a:rPr>
              <a:t>P(pass|H0 is true) = 0.02</a:t>
            </a:r>
            <a:r>
              <a:rPr lang="en-GB" b="0" i="0" u="none" strike="noStrike" dirty="0">
                <a:solidFill>
                  <a:srgbClr val="000000"/>
                </a:solidFill>
                <a:effectLst/>
                <a:latin typeface="Source Sans Pro" panose="020B0503030403020204" pitchFamily="34" charset="0"/>
              </a:rPr>
              <a:t>, which reads *“The probability of passing the exam given that H0 is true is equal to 0.02”. </a:t>
            </a:r>
            <a:endParaRPr lang="en-GB" dirty="0"/>
          </a:p>
        </p:txBody>
      </p:sp>
      <p:sp>
        <p:nvSpPr>
          <p:cNvPr id="5" name="TextBox 4">
            <a:extLst>
              <a:ext uri="{FF2B5EF4-FFF2-40B4-BE49-F238E27FC236}">
                <a16:creationId xmlns:a16="http://schemas.microsoft.com/office/drawing/2014/main" id="{14158A73-578D-05EC-5F12-5E49BF34B997}"/>
              </a:ext>
            </a:extLst>
          </p:cNvPr>
          <p:cNvSpPr txBox="1"/>
          <p:nvPr/>
        </p:nvSpPr>
        <p:spPr>
          <a:xfrm>
            <a:off x="1096028" y="4711146"/>
            <a:ext cx="6093912" cy="1477328"/>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The new information indicates that the chance of passing the exam if one had not studied is only 2%, which is very small - the exam was hard. In light with this information, you would incline to say that Bob was dishonest – he might have studied before the exam and concealed this fact.</a:t>
            </a:r>
            <a:endParaRPr lang="en-GB" dirty="0"/>
          </a:p>
        </p:txBody>
      </p:sp>
    </p:spTree>
    <p:extLst>
      <p:ext uri="{BB962C8B-B14F-4D97-AF65-F5344CB8AC3E}">
        <p14:creationId xmlns:p14="http://schemas.microsoft.com/office/powerpoint/2010/main" val="32251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5CEA-56AE-1E8A-0FCD-E4D6FF03C761}"/>
              </a:ext>
            </a:extLst>
          </p:cNvPr>
          <p:cNvSpPr>
            <a:spLocks noGrp="1"/>
          </p:cNvSpPr>
          <p:nvPr>
            <p:ph type="title"/>
          </p:nvPr>
        </p:nvSpPr>
        <p:spPr/>
        <p:txBody>
          <a:bodyPr/>
          <a:lstStyle/>
          <a:p>
            <a:r>
              <a:rPr lang="en-GB" i="0" u="none" strike="noStrike" dirty="0">
                <a:solidFill>
                  <a:srgbClr val="FF0000"/>
                </a:solidFill>
                <a:effectLst/>
                <a:latin typeface="Source Sans Pro" panose="020B0503030403020204" pitchFamily="34" charset="0"/>
              </a:rPr>
              <a:t>Intuitive Explanation</a:t>
            </a:r>
            <a:endParaRPr lang="en-GB" dirty="0">
              <a:solidFill>
                <a:srgbClr val="FF0000"/>
              </a:solidFill>
            </a:endParaRPr>
          </a:p>
        </p:txBody>
      </p:sp>
      <p:pic>
        <p:nvPicPr>
          <p:cNvPr id="4" name="Picture 3">
            <a:extLst>
              <a:ext uri="{FF2B5EF4-FFF2-40B4-BE49-F238E27FC236}">
                <a16:creationId xmlns:a16="http://schemas.microsoft.com/office/drawing/2014/main" id="{005614A5-5D6D-0F60-C3CB-53B17D6DD427}"/>
              </a:ext>
            </a:extLst>
          </p:cNvPr>
          <p:cNvPicPr>
            <a:picLocks noChangeAspect="1"/>
          </p:cNvPicPr>
          <p:nvPr/>
        </p:nvPicPr>
        <p:blipFill>
          <a:blip r:embed="rId2"/>
          <a:stretch>
            <a:fillRect/>
          </a:stretch>
        </p:blipFill>
        <p:spPr>
          <a:xfrm>
            <a:off x="965200" y="1690688"/>
            <a:ext cx="5130800" cy="1003300"/>
          </a:xfrm>
          <a:prstGeom prst="rect">
            <a:avLst/>
          </a:prstGeom>
        </p:spPr>
      </p:pic>
      <p:sp>
        <p:nvSpPr>
          <p:cNvPr id="7" name="TextBox 6">
            <a:extLst>
              <a:ext uri="{FF2B5EF4-FFF2-40B4-BE49-F238E27FC236}">
                <a16:creationId xmlns:a16="http://schemas.microsoft.com/office/drawing/2014/main" id="{F9633AE0-AD89-9B02-B162-47DC4CC162BA}"/>
              </a:ext>
            </a:extLst>
          </p:cNvPr>
          <p:cNvSpPr txBox="1"/>
          <p:nvPr/>
        </p:nvSpPr>
        <p:spPr>
          <a:xfrm>
            <a:off x="1105422" y="3266813"/>
            <a:ext cx="9692014" cy="1477328"/>
          </a:xfrm>
          <a:prstGeom prst="rect">
            <a:avLst/>
          </a:prstGeom>
          <a:noFill/>
        </p:spPr>
        <p:txBody>
          <a:bodyPr wrap="square">
            <a:spAutoFit/>
          </a:bodyPr>
          <a:lstStyle/>
          <a:p>
            <a:r>
              <a:rPr lang="en-GB" b="0" i="0" u="none" strike="noStrike" dirty="0">
                <a:solidFill>
                  <a:srgbClr val="000000"/>
                </a:solidFill>
                <a:effectLst/>
                <a:latin typeface="Source Sans Pro" panose="020B0503030403020204" pitchFamily="34" charset="0"/>
              </a:rPr>
              <a:t>he probability of passing the exam given H0 is true is called the probability value. It has more than one name – significance value abbreviated as </a:t>
            </a:r>
            <a:r>
              <a:rPr lang="en-GB" b="0" i="0" u="none" strike="noStrike" dirty="0" err="1">
                <a:solidFill>
                  <a:srgbClr val="000000"/>
                </a:solidFill>
                <a:effectLst/>
                <a:latin typeface="Source Sans Pro" panose="020B0503030403020204" pitchFamily="34" charset="0"/>
              </a:rPr>
              <a:t>sig.value</a:t>
            </a:r>
            <a:r>
              <a:rPr lang="en-GB" b="0" i="0" u="none" strike="noStrike" dirty="0">
                <a:solidFill>
                  <a:srgbClr val="000000"/>
                </a:solidFill>
                <a:effectLst/>
                <a:latin typeface="Source Sans Pro" panose="020B0503030403020204" pitchFamily="34" charset="0"/>
              </a:rPr>
              <a:t>, and p-value. We use the p-value to make a decision as to whether H0 is rejected or retain. The p-value from the first scenario is 30%, which is quite large and from the second one is 2%, which is quite small that warrant us to reject H0. The question is </a:t>
            </a:r>
            <a:r>
              <a:rPr lang="en-GB" b="0" i="1" u="none" strike="noStrike" dirty="0">
                <a:solidFill>
                  <a:srgbClr val="000000"/>
                </a:solidFill>
                <a:effectLst/>
                <a:latin typeface="Source Sans Pro" panose="020B0503030403020204" pitchFamily="34" charset="0"/>
              </a:rPr>
              <a:t>how small the p-value must be that would protect us from making a wrong decision?</a:t>
            </a:r>
            <a:endParaRPr lang="en-GB" dirty="0"/>
          </a:p>
        </p:txBody>
      </p:sp>
    </p:spTree>
    <p:extLst>
      <p:ext uri="{BB962C8B-B14F-4D97-AF65-F5344CB8AC3E}">
        <p14:creationId xmlns:p14="http://schemas.microsoft.com/office/powerpoint/2010/main" val="2598086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1211</Words>
  <Application>Microsoft Macintosh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Source Sans Pro</vt:lpstr>
      <vt:lpstr>Office Theme</vt:lpstr>
      <vt:lpstr>Chapter 9:  Hypothesis And Significance</vt:lpstr>
      <vt:lpstr>Learning Objectives</vt:lpstr>
      <vt:lpstr>Making An Inference</vt:lpstr>
      <vt:lpstr>From A Random Sample To Making An Inference About A Population</vt:lpstr>
      <vt:lpstr>Null and Alternative Hypothesis</vt:lpstr>
      <vt:lpstr>Examples of Null Hypotheses</vt:lpstr>
      <vt:lpstr>Intuitive Explanation</vt:lpstr>
      <vt:lpstr>Intuitive Explanation</vt:lpstr>
      <vt:lpstr>Intuitive Explanation</vt:lpstr>
      <vt:lpstr>Intuitive Explanation</vt:lpstr>
      <vt:lpstr>Test Statistic</vt:lpstr>
      <vt:lpstr>Limitations Of P-Value</vt:lpstr>
      <vt:lpstr> Formulating a Research Problem and Hypotheses</vt:lpstr>
      <vt:lpstr>Non-Directional and Directional Hypothesis</vt:lpstr>
      <vt:lpstr>From Hypothesis to Questionnaire</vt:lpstr>
      <vt:lpstr>Managerial vs. Statistical Formulation</vt:lpstr>
      <vt:lpstr>Type-1 Error, Type-2 Error and Power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Daryanto, Ahmad</dc:creator>
  <cp:lastModifiedBy>Daryanto, Ahmad</cp:lastModifiedBy>
  <cp:revision>43</cp:revision>
  <dcterms:created xsi:type="dcterms:W3CDTF">2023-09-06T09:26:29Z</dcterms:created>
  <dcterms:modified xsi:type="dcterms:W3CDTF">2023-09-14T14:32:40Z</dcterms:modified>
</cp:coreProperties>
</file>