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75" r:id="rId2"/>
    <p:sldId id="298" r:id="rId3"/>
    <p:sldId id="299" r:id="rId4"/>
    <p:sldId id="256" r:id="rId5"/>
    <p:sldId id="257" r:id="rId6"/>
    <p:sldId id="302" r:id="rId7"/>
    <p:sldId id="258" r:id="rId8"/>
    <p:sldId id="300" r:id="rId9"/>
    <p:sldId id="284" r:id="rId10"/>
    <p:sldId id="301" r:id="rId11"/>
    <p:sldId id="303" r:id="rId12"/>
    <p:sldId id="304" r:id="rId13"/>
    <p:sldId id="282" r:id="rId14"/>
    <p:sldId id="305" r:id="rId15"/>
    <p:sldId id="306" r:id="rId16"/>
    <p:sldId id="307" r:id="rId17"/>
    <p:sldId id="296" r:id="rId18"/>
    <p:sldId id="293" r:id="rId19"/>
    <p:sldId id="294" r:id="rId20"/>
    <p:sldId id="295" r:id="rId21"/>
    <p:sldId id="308" r:id="rId22"/>
    <p:sldId id="260" r:id="rId23"/>
    <p:sldId id="287" r:id="rId24"/>
    <p:sldId id="286" r:id="rId25"/>
    <p:sldId id="288" r:id="rId26"/>
    <p:sldId id="285" r:id="rId27"/>
    <p:sldId id="289" r:id="rId28"/>
    <p:sldId id="297" r:id="rId29"/>
    <p:sldId id="292" r:id="rId30"/>
    <p:sldId id="309"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382"/>
  </p:normalViewPr>
  <p:slideViewPr>
    <p:cSldViewPr snapToGrid="0" snapToObjects="1">
      <p:cViewPr varScale="1">
        <p:scale>
          <a:sx n="101" d="100"/>
          <a:sy n="10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A98A9-8DC3-2B44-BA71-96422AAD4778}" type="datetimeFigureOut">
              <a:rPr lang="en-GB" smtClean="0"/>
              <a:t>08/09/2023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24CAC-BB67-554B-9042-A8ED7BF2CCE5}" type="slidenum">
              <a:rPr lang="en-GB" smtClean="0"/>
              <a:t>‹#›</a:t>
            </a:fld>
            <a:endParaRPr lang="en-GB"/>
          </a:p>
        </p:txBody>
      </p:sp>
    </p:spTree>
    <p:extLst>
      <p:ext uri="{BB962C8B-B14F-4D97-AF65-F5344CB8AC3E}">
        <p14:creationId xmlns:p14="http://schemas.microsoft.com/office/powerpoint/2010/main" val="222335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F24CAC-BB67-554B-9042-A8ED7BF2CCE5}" type="slidenum">
              <a:rPr lang="en-GB" smtClean="0"/>
              <a:t>1</a:t>
            </a:fld>
            <a:endParaRPr lang="en-GB"/>
          </a:p>
        </p:txBody>
      </p:sp>
    </p:spTree>
    <p:extLst>
      <p:ext uri="{BB962C8B-B14F-4D97-AF65-F5344CB8AC3E}">
        <p14:creationId xmlns:p14="http://schemas.microsoft.com/office/powerpoint/2010/main" val="300329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8BD1-BC5E-7DDD-94B0-8DA055B96A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42F852C-667D-0971-2A6A-39296D16B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C2198AC-B663-E9D1-8E09-BA985E7E885E}"/>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73D7E807-7322-E1B2-D9EB-86D74B77E5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A9BACA-31BD-454F-CC9A-DA54D8528B29}"/>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120737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0080-E853-FB3F-9926-1BD1AA71B2A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7AFDB96-91C7-FD48-6DA0-235ABCCA0B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03E56C-7481-7483-1464-73C4DD61A4F1}"/>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A2C3366E-FA39-2A95-F8D7-28729F262C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0B664C-7EA4-F9ED-DDCE-25E316A614A9}"/>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90158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9D62D-9CC5-D9CF-5FF3-78E058C02C2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4BB1BA5-FD7E-BA8A-80CB-805F556FCC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B5653A6-FCFE-AFFD-C749-8A79BEE76CF8}"/>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F6ECD399-A937-628A-0A18-F5E6110DA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C701E1-4FB9-7B60-A228-FF467639A03E}"/>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50174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64EC-75F9-88EB-9BB7-547C40AD67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CC1E3FF-77BA-2154-75F6-5FFB528F5F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16CD0A5-AE3D-AF20-F278-D3988AC33AC1}"/>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D3510B50-CF48-3903-529F-F5D9BBA67C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285BE0-83DD-CC1D-10E3-65B3D06058E6}"/>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189608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25D4-E0C1-75C9-9127-38B07391D17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D378031-26BE-F824-D0F8-4620C35BB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B5F717-19BC-DF6C-12EF-4321A0BE9271}"/>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279DEDC7-784F-9200-0BDF-957ADA4AAA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E06E37-755F-64A0-0544-E8E31A0906EC}"/>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76328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020A-0FFD-5C10-F05D-4423E38D2D8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334802B-AB7A-EF7A-7C2A-D071E31022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BEBB545-4D11-9790-22AF-2D618D48E1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058186F-2A5F-5D89-EB07-A3E206FC031F}"/>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6" name="Footer Placeholder 5">
            <a:extLst>
              <a:ext uri="{FF2B5EF4-FFF2-40B4-BE49-F238E27FC236}">
                <a16:creationId xmlns:a16="http://schemas.microsoft.com/office/drawing/2014/main" id="{549962F3-6F6E-295B-0B22-F03E59706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478BDC-FFA7-0E33-31E3-217BE2E41490}"/>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297803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EE6-7BA9-D349-60E9-CA72084D90B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D472CC2-191B-8857-F8BD-332DB4796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DF342A-55C5-6405-A6BA-E6811DA34A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BED6576-0E32-2AC6-CE71-F7A16B555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CDD6B8-681E-EA97-0FCA-96B4BEAAC16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B487B4D-018C-DAD8-2429-CF5892DD68C5}"/>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8" name="Footer Placeholder 7">
            <a:extLst>
              <a:ext uri="{FF2B5EF4-FFF2-40B4-BE49-F238E27FC236}">
                <a16:creationId xmlns:a16="http://schemas.microsoft.com/office/drawing/2014/main" id="{E894C886-CED0-7EE1-0134-B270AD142F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1E9790-0882-940B-48DB-47EEC60618D5}"/>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22690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D159-B3E5-3245-A998-8AF0CDA9757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9824C8F-C600-85F2-24FD-49E336301EE9}"/>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4" name="Footer Placeholder 3">
            <a:extLst>
              <a:ext uri="{FF2B5EF4-FFF2-40B4-BE49-F238E27FC236}">
                <a16:creationId xmlns:a16="http://schemas.microsoft.com/office/drawing/2014/main" id="{A3B7D7F2-1F50-87C7-121C-2466A666298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578086-AEB2-9E80-BC7B-54392DC7B306}"/>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421342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C9EAC-08E1-8A09-8457-61D0457D6D3A}"/>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3" name="Footer Placeholder 2">
            <a:extLst>
              <a:ext uri="{FF2B5EF4-FFF2-40B4-BE49-F238E27FC236}">
                <a16:creationId xmlns:a16="http://schemas.microsoft.com/office/drawing/2014/main" id="{12212853-A862-C333-A912-11E953B42D3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F324A8-4F32-C0F9-4B44-74DF491B197A}"/>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67214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5CAB-3C01-8FE8-AF05-0DD5B3A31D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29BC542-7090-AF46-447D-03548409C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3C44403-E32D-25B2-86BB-536CA5289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A179D5-6362-E490-7B1C-8BA693AAFF6A}"/>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6" name="Footer Placeholder 5">
            <a:extLst>
              <a:ext uri="{FF2B5EF4-FFF2-40B4-BE49-F238E27FC236}">
                <a16:creationId xmlns:a16="http://schemas.microsoft.com/office/drawing/2014/main" id="{0186954A-8A75-977B-D3B1-FC22EE15AB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C38961-7BDA-313C-72BF-F519B356B083}"/>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328376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6EE3-496C-12E4-B5AB-00187B20AE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4F924B5-DFA4-CBBC-774B-97ADD0521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9E5A27-B926-B48B-45A4-A37847E46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97BC9A-8BFA-D61F-B135-FF32D3B6E44E}"/>
              </a:ext>
            </a:extLst>
          </p:cNvPr>
          <p:cNvSpPr>
            <a:spLocks noGrp="1"/>
          </p:cNvSpPr>
          <p:nvPr>
            <p:ph type="dt" sz="half" idx="10"/>
          </p:nvPr>
        </p:nvSpPr>
        <p:spPr/>
        <p:txBody>
          <a:bodyPr/>
          <a:lstStyle/>
          <a:p>
            <a:fld id="{066576F7-BCE8-2F46-A1A7-97B3AD898BD4}" type="datetimeFigureOut">
              <a:rPr lang="en-GB" smtClean="0"/>
              <a:t>08/09/2023</a:t>
            </a:fld>
            <a:endParaRPr lang="en-GB"/>
          </a:p>
        </p:txBody>
      </p:sp>
      <p:sp>
        <p:nvSpPr>
          <p:cNvPr id="6" name="Footer Placeholder 5">
            <a:extLst>
              <a:ext uri="{FF2B5EF4-FFF2-40B4-BE49-F238E27FC236}">
                <a16:creationId xmlns:a16="http://schemas.microsoft.com/office/drawing/2014/main" id="{E4C500B4-C5D8-33A7-C078-C75062C47C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DE0B56-E7AA-257E-7D4F-AC7B516F367E}"/>
              </a:ext>
            </a:extLst>
          </p:cNvPr>
          <p:cNvSpPr>
            <a:spLocks noGrp="1"/>
          </p:cNvSpPr>
          <p:nvPr>
            <p:ph type="sldNum" sz="quarter" idx="12"/>
          </p:nvPr>
        </p:nvSpPr>
        <p:spPr/>
        <p:txBody>
          <a:bodyPr/>
          <a:lstStyle/>
          <a:p>
            <a:fld id="{7A482502-4859-3141-BA7E-AE5A6251947B}" type="slidenum">
              <a:rPr lang="en-GB" smtClean="0"/>
              <a:t>‹#›</a:t>
            </a:fld>
            <a:endParaRPr lang="en-GB"/>
          </a:p>
        </p:txBody>
      </p:sp>
    </p:spTree>
    <p:extLst>
      <p:ext uri="{BB962C8B-B14F-4D97-AF65-F5344CB8AC3E}">
        <p14:creationId xmlns:p14="http://schemas.microsoft.com/office/powerpoint/2010/main" val="408644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2A9F7-98EF-3ECF-5D82-C915EAD86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2327214-857B-7045-C2C3-587A8116A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EC6C15-6618-8142-8886-59389D75B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576F7-BCE8-2F46-A1A7-97B3AD898BD4}" type="datetimeFigureOut">
              <a:rPr lang="en-GB" smtClean="0"/>
              <a:t>08/09/2023</a:t>
            </a:fld>
            <a:endParaRPr lang="en-GB"/>
          </a:p>
        </p:txBody>
      </p:sp>
      <p:sp>
        <p:nvSpPr>
          <p:cNvPr id="5" name="Footer Placeholder 4">
            <a:extLst>
              <a:ext uri="{FF2B5EF4-FFF2-40B4-BE49-F238E27FC236}">
                <a16:creationId xmlns:a16="http://schemas.microsoft.com/office/drawing/2014/main" id="{001A2C9A-2FA9-7EAD-DA7B-967F25353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BFFD65-0C3A-4B77-8EC2-764EEB6E5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82502-4859-3141-BA7E-AE5A6251947B}" type="slidenum">
              <a:rPr lang="en-GB" smtClean="0"/>
              <a:t>‹#›</a:t>
            </a:fld>
            <a:endParaRPr lang="en-GB"/>
          </a:p>
        </p:txBody>
      </p:sp>
    </p:spTree>
    <p:extLst>
      <p:ext uri="{BB962C8B-B14F-4D97-AF65-F5344CB8AC3E}">
        <p14:creationId xmlns:p14="http://schemas.microsoft.com/office/powerpoint/2010/main" val="154435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6235/references.html#ref-Lin2020"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4324/references.html#ref-Daryanto2022" TargetMode="External"/><Relationship Id="rId2" Type="http://schemas.openxmlformats.org/officeDocument/2006/relationships/hyperlink" Target="http://localhost:4324/references.html#ref-Daryanto201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2667000" y="1122363"/>
            <a:ext cx="7317432" cy="2387600"/>
          </a:xfrm>
        </p:spPr>
        <p:txBody>
          <a:bodyPr>
            <a:normAutofit/>
          </a:bodyPr>
          <a:lstStyle/>
          <a:p>
            <a:r>
              <a:rPr lang="en-GB" sz="5400" dirty="0">
                <a:solidFill>
                  <a:srgbClr val="FF0000"/>
                </a:solidFill>
              </a:rPr>
              <a:t>Chapter 16:</a:t>
            </a:r>
            <a:br>
              <a:rPr lang="en-GB" sz="5400" dirty="0">
                <a:solidFill>
                  <a:srgbClr val="FF0000"/>
                </a:solidFill>
              </a:rPr>
            </a:br>
            <a:r>
              <a:rPr lang="en-GB" sz="5400" dirty="0">
                <a:solidFill>
                  <a:srgbClr val="FF0000"/>
                </a:solidFill>
              </a:rPr>
              <a:t> Moderation</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normAutofit/>
          </a:bodyPr>
          <a:lstStyle/>
          <a:p>
            <a:r>
              <a:rPr lang="en-GB" sz="2400"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D5CC-6177-DA5B-82C4-2EE6C7DF57BF}"/>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Representing Moderation with a Diagram</a:t>
            </a:r>
          </a:p>
        </p:txBody>
      </p:sp>
      <p:grpSp>
        <p:nvGrpSpPr>
          <p:cNvPr id="4" name="Group 3">
            <a:extLst>
              <a:ext uri="{FF2B5EF4-FFF2-40B4-BE49-F238E27FC236}">
                <a16:creationId xmlns:a16="http://schemas.microsoft.com/office/drawing/2014/main" id="{ED5A3FAF-FC17-1135-C529-178C36D9FB5B}"/>
              </a:ext>
            </a:extLst>
          </p:cNvPr>
          <p:cNvGrpSpPr/>
          <p:nvPr/>
        </p:nvGrpSpPr>
        <p:grpSpPr>
          <a:xfrm>
            <a:off x="2421242" y="2678949"/>
            <a:ext cx="7057610" cy="2459720"/>
            <a:chOff x="2421242" y="2678949"/>
            <a:chExt cx="7057610" cy="2459720"/>
          </a:xfrm>
        </p:grpSpPr>
        <p:sp>
          <p:nvSpPr>
            <p:cNvPr id="5" name="Rounded Rectangle 4">
              <a:extLst>
                <a:ext uri="{FF2B5EF4-FFF2-40B4-BE49-F238E27FC236}">
                  <a16:creationId xmlns:a16="http://schemas.microsoft.com/office/drawing/2014/main" id="{AB7FE949-B9E4-5E3D-842E-46CAF59CB8CE}"/>
                </a:ext>
              </a:extLst>
            </p:cNvPr>
            <p:cNvSpPr/>
            <p:nvPr/>
          </p:nvSpPr>
          <p:spPr>
            <a:xfrm>
              <a:off x="2421242" y="4029132"/>
              <a:ext cx="2272897" cy="11095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Monetary Incentives</a:t>
              </a:r>
            </a:p>
          </p:txBody>
        </p:sp>
        <p:sp>
          <p:nvSpPr>
            <p:cNvPr id="6" name="Rounded Rectangle 5">
              <a:extLst>
                <a:ext uri="{FF2B5EF4-FFF2-40B4-BE49-F238E27FC236}">
                  <a16:creationId xmlns:a16="http://schemas.microsoft.com/office/drawing/2014/main" id="{7A37A1DD-3382-E26A-25C9-04D7C3479061}"/>
                </a:ext>
              </a:extLst>
            </p:cNvPr>
            <p:cNvSpPr/>
            <p:nvPr/>
          </p:nvSpPr>
          <p:spPr>
            <a:xfrm>
              <a:off x="6858000" y="4013179"/>
              <a:ext cx="2620852" cy="110953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Sales Performance</a:t>
              </a:r>
            </a:p>
          </p:txBody>
        </p:sp>
        <p:cxnSp>
          <p:nvCxnSpPr>
            <p:cNvPr id="7" name="Straight Arrow Connector 6">
              <a:extLst>
                <a:ext uri="{FF2B5EF4-FFF2-40B4-BE49-F238E27FC236}">
                  <a16:creationId xmlns:a16="http://schemas.microsoft.com/office/drawing/2014/main" id="{C119307A-35B5-D697-B8C0-BB41E409C4BE}"/>
                </a:ext>
              </a:extLst>
            </p:cNvPr>
            <p:cNvCxnSpPr>
              <a:cxnSpLocks/>
              <a:stCxn id="5" idx="3"/>
              <a:endCxn id="6" idx="1"/>
            </p:cNvCxnSpPr>
            <p:nvPr/>
          </p:nvCxnSpPr>
          <p:spPr>
            <a:xfrm flipV="1">
              <a:off x="4694139" y="4567947"/>
              <a:ext cx="2163861" cy="15954"/>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8" name="Rounded Rectangle 7">
              <a:extLst>
                <a:ext uri="{FF2B5EF4-FFF2-40B4-BE49-F238E27FC236}">
                  <a16:creationId xmlns:a16="http://schemas.microsoft.com/office/drawing/2014/main" id="{01DF44ED-AA5D-D832-B02F-8677C7F20F2A}"/>
                </a:ext>
              </a:extLst>
            </p:cNvPr>
            <p:cNvSpPr/>
            <p:nvPr/>
          </p:nvSpPr>
          <p:spPr>
            <a:xfrm>
              <a:off x="4834474" y="2678949"/>
              <a:ext cx="1751527" cy="73587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Gender</a:t>
              </a:r>
            </a:p>
          </p:txBody>
        </p:sp>
        <p:cxnSp>
          <p:nvCxnSpPr>
            <p:cNvPr id="9" name="Straight Arrow Connector 8">
              <a:extLst>
                <a:ext uri="{FF2B5EF4-FFF2-40B4-BE49-F238E27FC236}">
                  <a16:creationId xmlns:a16="http://schemas.microsoft.com/office/drawing/2014/main" id="{D8E9D6D4-7931-016E-3EE3-F4D16D2D3DE1}"/>
                </a:ext>
              </a:extLst>
            </p:cNvPr>
            <p:cNvCxnSpPr>
              <a:cxnSpLocks/>
            </p:cNvCxnSpPr>
            <p:nvPr/>
          </p:nvCxnSpPr>
          <p:spPr>
            <a:xfrm>
              <a:off x="5710238" y="3429000"/>
              <a:ext cx="0" cy="1154901"/>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51648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D5CC-6177-DA5B-82C4-2EE6C7DF57BF}"/>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Representing Moderation with a Diagram</a:t>
            </a:r>
          </a:p>
        </p:txBody>
      </p:sp>
      <p:grpSp>
        <p:nvGrpSpPr>
          <p:cNvPr id="3" name="Group 2">
            <a:extLst>
              <a:ext uri="{FF2B5EF4-FFF2-40B4-BE49-F238E27FC236}">
                <a16:creationId xmlns:a16="http://schemas.microsoft.com/office/drawing/2014/main" id="{6D45A8E9-4D15-684A-39B4-B277011DC1B5}"/>
              </a:ext>
            </a:extLst>
          </p:cNvPr>
          <p:cNvGrpSpPr/>
          <p:nvPr/>
        </p:nvGrpSpPr>
        <p:grpSpPr>
          <a:xfrm>
            <a:off x="2421242" y="2572121"/>
            <a:ext cx="7057610" cy="2566548"/>
            <a:chOff x="2421242" y="2572121"/>
            <a:chExt cx="7057610" cy="2566548"/>
          </a:xfrm>
        </p:grpSpPr>
        <p:sp>
          <p:nvSpPr>
            <p:cNvPr id="5" name="Rounded Rectangle 4">
              <a:extLst>
                <a:ext uri="{FF2B5EF4-FFF2-40B4-BE49-F238E27FC236}">
                  <a16:creationId xmlns:a16="http://schemas.microsoft.com/office/drawing/2014/main" id="{AB7FE949-B9E4-5E3D-842E-46CAF59CB8CE}"/>
                </a:ext>
              </a:extLst>
            </p:cNvPr>
            <p:cNvSpPr/>
            <p:nvPr/>
          </p:nvSpPr>
          <p:spPr>
            <a:xfrm>
              <a:off x="2421242" y="4029132"/>
              <a:ext cx="2272897" cy="11095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Monetary Incentives</a:t>
              </a:r>
            </a:p>
          </p:txBody>
        </p:sp>
        <p:sp>
          <p:nvSpPr>
            <p:cNvPr id="6" name="Rounded Rectangle 5">
              <a:extLst>
                <a:ext uri="{FF2B5EF4-FFF2-40B4-BE49-F238E27FC236}">
                  <a16:creationId xmlns:a16="http://schemas.microsoft.com/office/drawing/2014/main" id="{7A37A1DD-3382-E26A-25C9-04D7C3479061}"/>
                </a:ext>
              </a:extLst>
            </p:cNvPr>
            <p:cNvSpPr/>
            <p:nvPr/>
          </p:nvSpPr>
          <p:spPr>
            <a:xfrm>
              <a:off x="6858000" y="4013179"/>
              <a:ext cx="2620852" cy="110953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Task Motivation</a:t>
              </a:r>
            </a:p>
          </p:txBody>
        </p:sp>
        <p:cxnSp>
          <p:nvCxnSpPr>
            <p:cNvPr id="7" name="Straight Arrow Connector 6">
              <a:extLst>
                <a:ext uri="{FF2B5EF4-FFF2-40B4-BE49-F238E27FC236}">
                  <a16:creationId xmlns:a16="http://schemas.microsoft.com/office/drawing/2014/main" id="{C119307A-35B5-D697-B8C0-BB41E409C4BE}"/>
                </a:ext>
              </a:extLst>
            </p:cNvPr>
            <p:cNvCxnSpPr>
              <a:cxnSpLocks/>
              <a:stCxn id="5" idx="3"/>
              <a:endCxn id="6" idx="1"/>
            </p:cNvCxnSpPr>
            <p:nvPr/>
          </p:nvCxnSpPr>
          <p:spPr>
            <a:xfrm flipV="1">
              <a:off x="4694139" y="4567947"/>
              <a:ext cx="2163861" cy="15954"/>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8" name="Rounded Rectangle 7">
              <a:extLst>
                <a:ext uri="{FF2B5EF4-FFF2-40B4-BE49-F238E27FC236}">
                  <a16:creationId xmlns:a16="http://schemas.microsoft.com/office/drawing/2014/main" id="{01DF44ED-AA5D-D832-B02F-8677C7F20F2A}"/>
                </a:ext>
              </a:extLst>
            </p:cNvPr>
            <p:cNvSpPr/>
            <p:nvPr/>
          </p:nvSpPr>
          <p:spPr>
            <a:xfrm>
              <a:off x="4313105" y="2572121"/>
              <a:ext cx="2620847" cy="842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Perceived Task Difficulty</a:t>
              </a:r>
            </a:p>
          </p:txBody>
        </p:sp>
        <p:cxnSp>
          <p:nvCxnSpPr>
            <p:cNvPr id="9" name="Straight Arrow Connector 8">
              <a:extLst>
                <a:ext uri="{FF2B5EF4-FFF2-40B4-BE49-F238E27FC236}">
                  <a16:creationId xmlns:a16="http://schemas.microsoft.com/office/drawing/2014/main" id="{D8E9D6D4-7931-016E-3EE3-F4D16D2D3DE1}"/>
                </a:ext>
              </a:extLst>
            </p:cNvPr>
            <p:cNvCxnSpPr>
              <a:cxnSpLocks/>
            </p:cNvCxnSpPr>
            <p:nvPr/>
          </p:nvCxnSpPr>
          <p:spPr>
            <a:xfrm>
              <a:off x="5710238" y="3429000"/>
              <a:ext cx="0" cy="1154901"/>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25346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AF59-24FC-5CC5-45FC-42CB924DF95F}"/>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Capturing Moderation</a:t>
            </a:r>
          </a:p>
        </p:txBody>
      </p:sp>
      <p:sp>
        <p:nvSpPr>
          <p:cNvPr id="3" name="Content Placeholder 2">
            <a:extLst>
              <a:ext uri="{FF2B5EF4-FFF2-40B4-BE49-F238E27FC236}">
                <a16:creationId xmlns:a16="http://schemas.microsoft.com/office/drawing/2014/main" id="{9DA72535-CC61-A2CA-3A3B-9FB1774712A6}"/>
              </a:ext>
            </a:extLst>
          </p:cNvPr>
          <p:cNvSpPr>
            <a:spLocks noGrp="1"/>
          </p:cNvSpPr>
          <p:nvPr>
            <p:ph idx="1"/>
          </p:nvPr>
        </p:nvSpPr>
        <p:spPr/>
        <p:txBody>
          <a:bodyPr/>
          <a:lstStyle/>
          <a:p>
            <a:r>
              <a:rPr lang="en-GB" dirty="0"/>
              <a:t>A moderation model is just a regression model.</a:t>
            </a:r>
          </a:p>
          <a:p>
            <a:r>
              <a:rPr lang="en-GB" dirty="0"/>
              <a:t>Moderation is captured by an interaction term X*Z</a:t>
            </a:r>
          </a:p>
          <a:p>
            <a:r>
              <a:rPr lang="en-GB" dirty="0"/>
              <a:t>Such model is known as a moderated regression model</a:t>
            </a:r>
          </a:p>
        </p:txBody>
      </p:sp>
      <p:pic>
        <p:nvPicPr>
          <p:cNvPr id="4" name="Picture 3">
            <a:extLst>
              <a:ext uri="{FF2B5EF4-FFF2-40B4-BE49-F238E27FC236}">
                <a16:creationId xmlns:a16="http://schemas.microsoft.com/office/drawing/2014/main" id="{C1FE17B4-D755-6ED3-575D-C22B2214AF20}"/>
              </a:ext>
            </a:extLst>
          </p:cNvPr>
          <p:cNvPicPr>
            <a:picLocks noChangeAspect="1"/>
          </p:cNvPicPr>
          <p:nvPr/>
        </p:nvPicPr>
        <p:blipFill>
          <a:blip r:embed="rId2"/>
          <a:stretch>
            <a:fillRect/>
          </a:stretch>
        </p:blipFill>
        <p:spPr>
          <a:xfrm>
            <a:off x="2529446" y="4237150"/>
            <a:ext cx="5754800" cy="753145"/>
          </a:xfrm>
          <a:prstGeom prst="rect">
            <a:avLst/>
          </a:prstGeom>
        </p:spPr>
      </p:pic>
      <p:sp>
        <p:nvSpPr>
          <p:cNvPr id="6" name="TextBox 5">
            <a:extLst>
              <a:ext uri="{FF2B5EF4-FFF2-40B4-BE49-F238E27FC236}">
                <a16:creationId xmlns:a16="http://schemas.microsoft.com/office/drawing/2014/main" id="{9013B3A2-1E4A-8405-91FD-351CD5A4C2B6}"/>
              </a:ext>
            </a:extLst>
          </p:cNvPr>
          <p:cNvSpPr txBox="1"/>
          <p:nvPr/>
        </p:nvSpPr>
        <p:spPr>
          <a:xfrm>
            <a:off x="988452" y="5569545"/>
            <a:ext cx="8567671"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In a moderated regression model, both components of the interaction terms (X and Z) should exist as main terms in the model.</a:t>
            </a:r>
            <a:endParaRPr lang="en-GB" dirty="0"/>
          </a:p>
        </p:txBody>
      </p:sp>
    </p:spTree>
    <p:extLst>
      <p:ext uri="{BB962C8B-B14F-4D97-AF65-F5344CB8AC3E}">
        <p14:creationId xmlns:p14="http://schemas.microsoft.com/office/powerpoint/2010/main" val="193489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dirty="0">
                <a:solidFill>
                  <a:srgbClr val="FF0000"/>
                </a:solidFill>
              </a:rPr>
              <a:t>Diagram</a:t>
            </a:r>
          </a:p>
        </p:txBody>
      </p:sp>
      <p:grpSp>
        <p:nvGrpSpPr>
          <p:cNvPr id="8" name="Group 7">
            <a:extLst>
              <a:ext uri="{FF2B5EF4-FFF2-40B4-BE49-F238E27FC236}">
                <a16:creationId xmlns:a16="http://schemas.microsoft.com/office/drawing/2014/main" id="{5541E396-E84C-EAAA-69CB-41C3806D831A}"/>
              </a:ext>
            </a:extLst>
          </p:cNvPr>
          <p:cNvGrpSpPr/>
          <p:nvPr/>
        </p:nvGrpSpPr>
        <p:grpSpPr>
          <a:xfrm>
            <a:off x="2364400" y="2343208"/>
            <a:ext cx="7200800" cy="3318040"/>
            <a:chOff x="2364400" y="2343208"/>
            <a:chExt cx="7200800" cy="3318040"/>
          </a:xfrm>
        </p:grpSpPr>
        <p:sp>
          <p:nvSpPr>
            <p:cNvPr id="4" name="Rounded Rectangle 3"/>
            <p:cNvSpPr/>
            <p:nvPr/>
          </p:nvSpPr>
          <p:spPr>
            <a:xfrm>
              <a:off x="2364400" y="2343208"/>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X</a:t>
              </a:r>
            </a:p>
          </p:txBody>
        </p:sp>
        <p:sp>
          <p:nvSpPr>
            <p:cNvPr id="5" name="Rounded Rectangle 4"/>
            <p:cNvSpPr/>
            <p:nvPr/>
          </p:nvSpPr>
          <p:spPr>
            <a:xfrm>
              <a:off x="7981024" y="2348880"/>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Y</a:t>
              </a:r>
            </a:p>
          </p:txBody>
        </p:sp>
        <p:cxnSp>
          <p:nvCxnSpPr>
            <p:cNvPr id="7" name="Straight Arrow Connector 6"/>
            <p:cNvCxnSpPr>
              <a:stCxn id="4" idx="3"/>
              <a:endCxn id="5" idx="1"/>
            </p:cNvCxnSpPr>
            <p:nvPr/>
          </p:nvCxnSpPr>
          <p:spPr>
            <a:xfrm>
              <a:off x="3948576" y="2739252"/>
              <a:ext cx="4032448" cy="5672"/>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10" name="Rounded Rectangle 9"/>
            <p:cNvSpPr/>
            <p:nvPr/>
          </p:nvSpPr>
          <p:spPr>
            <a:xfrm>
              <a:off x="2364400" y="3645024"/>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Z</a:t>
              </a:r>
            </a:p>
          </p:txBody>
        </p:sp>
        <p:cxnSp>
          <p:nvCxnSpPr>
            <p:cNvPr id="16" name="Straight Arrow Connector 15"/>
            <p:cNvCxnSpPr>
              <a:stCxn id="10" idx="3"/>
              <a:endCxn id="5" idx="1"/>
            </p:cNvCxnSpPr>
            <p:nvPr/>
          </p:nvCxnSpPr>
          <p:spPr>
            <a:xfrm flipV="1">
              <a:off x="3948576" y="2744924"/>
              <a:ext cx="4032448" cy="1296144"/>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2364400" y="4869160"/>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X*Z</a:t>
              </a:r>
            </a:p>
          </p:txBody>
        </p:sp>
        <p:cxnSp>
          <p:nvCxnSpPr>
            <p:cNvPr id="12" name="Straight Arrow Connector 11"/>
            <p:cNvCxnSpPr>
              <a:stCxn id="11" idx="3"/>
              <a:endCxn id="5" idx="1"/>
            </p:cNvCxnSpPr>
            <p:nvPr/>
          </p:nvCxnSpPr>
          <p:spPr>
            <a:xfrm flipV="1">
              <a:off x="3948576" y="2744924"/>
              <a:ext cx="4032448" cy="2520280"/>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flipV="1">
              <a:off x="8773113" y="3140968"/>
              <a:ext cx="1" cy="509728"/>
            </a:xfrm>
            <a:prstGeom prst="straightConnector1">
              <a:avLst/>
            </a:prstGeom>
            <a:ln>
              <a:solidFill>
                <a:schemeClr val="tx1">
                  <a:lumMod val="95000"/>
                  <a:lumOff val="5000"/>
                </a:schemeClr>
              </a:solidFill>
              <a:tailEnd type="arrow"/>
            </a:ln>
          </p:spPr>
          <p:style>
            <a:lnRef idx="3">
              <a:schemeClr val="accent6"/>
            </a:lnRef>
            <a:fillRef idx="0">
              <a:schemeClr val="accent6"/>
            </a:fillRef>
            <a:effectRef idx="2">
              <a:schemeClr val="accent6"/>
            </a:effectRef>
            <a:fontRef idx="minor">
              <a:schemeClr val="tx1"/>
            </a:fontRef>
          </p:style>
        </p:cxnSp>
        <p:sp>
          <p:nvSpPr>
            <p:cNvPr id="6" name="Rounded Rectangle 5">
              <a:extLst>
                <a:ext uri="{FF2B5EF4-FFF2-40B4-BE49-F238E27FC236}">
                  <a16:creationId xmlns:a16="http://schemas.microsoft.com/office/drawing/2014/main" id="{68E939D0-F5DD-CE31-6D57-E16F688CBD60}"/>
                </a:ext>
              </a:extLst>
            </p:cNvPr>
            <p:cNvSpPr/>
            <p:nvPr/>
          </p:nvSpPr>
          <p:spPr>
            <a:xfrm>
              <a:off x="7981024" y="3645024"/>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error</a:t>
              </a:r>
            </a:p>
          </p:txBody>
        </p:sp>
      </p:grpSp>
    </p:spTree>
    <p:extLst>
      <p:ext uri="{BB962C8B-B14F-4D97-AF65-F5344CB8AC3E}">
        <p14:creationId xmlns:p14="http://schemas.microsoft.com/office/powerpoint/2010/main" val="224996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769ABF-6195-97CA-7334-631BF38EAACD}"/>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The Meaning of  </a:t>
                </a:r>
                <a14:m>
                  <m:oMath xmlns:m="http://schemas.openxmlformats.org/officeDocument/2006/math">
                    <m:sSub>
                      <m:sSubPr>
                        <m:ctrlPr>
                          <a:rPr lang="en-GB" i="1">
                            <a:solidFill>
                              <a:srgbClr val="FF0000"/>
                            </a:solidFill>
                            <a:latin typeface="Cambria Math" panose="02040503050406030204" pitchFamily="18" charset="0"/>
                          </a:rPr>
                        </m:ctrlPr>
                      </m:sSubPr>
                      <m:e>
                        <m:r>
                          <a:rPr lang="en-GB">
                            <a:solidFill>
                              <a:srgbClr val="FF0000"/>
                            </a:solidFill>
                            <a:latin typeface="Cambria Math" panose="02040503050406030204" pitchFamily="18" charset="0"/>
                          </a:rPr>
                          <m:t>𝜷</m:t>
                        </m:r>
                      </m:e>
                      <m:sub>
                        <m:r>
                          <a:rPr lang="en-GB">
                            <a:solidFill>
                              <a:srgbClr val="FF0000"/>
                            </a:solidFill>
                            <a:latin typeface="Cambria Math" panose="02040503050406030204" pitchFamily="18" charset="0"/>
                          </a:rPr>
                          <m:t>𝟏</m:t>
                        </m:r>
                      </m:sub>
                    </m:sSub>
                  </m:oMath>
                </a14:m>
                <a:endParaRPr lang="en-GB" dirty="0">
                  <a:solidFill>
                    <a:srgbClr val="FF0000"/>
                  </a:solidFill>
                </a:endParaRPr>
              </a:p>
            </p:txBody>
          </p:sp>
        </mc:Choice>
        <mc:Fallback xmlns="">
          <p:sp>
            <p:nvSpPr>
              <p:cNvPr id="2" name="Title 1">
                <a:extLst>
                  <a:ext uri="{FF2B5EF4-FFF2-40B4-BE49-F238E27FC236}">
                    <a16:creationId xmlns:a16="http://schemas.microsoft.com/office/drawing/2014/main" id="{02769ABF-6195-97CA-7334-631BF38EAACD}"/>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754A6696-1795-D825-D6A7-88F7CFDB71B7}"/>
              </a:ext>
            </a:extLst>
          </p:cNvPr>
          <p:cNvPicPr>
            <a:picLocks noChangeAspect="1"/>
          </p:cNvPicPr>
          <p:nvPr/>
        </p:nvPicPr>
        <p:blipFill>
          <a:blip r:embed="rId3"/>
          <a:stretch>
            <a:fillRect/>
          </a:stretch>
        </p:blipFill>
        <p:spPr>
          <a:xfrm>
            <a:off x="2196591" y="2949262"/>
            <a:ext cx="5912359" cy="727388"/>
          </a:xfrm>
          <a:prstGeom prst="rect">
            <a:avLst/>
          </a:prstGeom>
        </p:spPr>
      </p:pic>
      <p:sp>
        <p:nvSpPr>
          <p:cNvPr id="5" name="TextBox 4">
            <a:extLst>
              <a:ext uri="{FF2B5EF4-FFF2-40B4-BE49-F238E27FC236}">
                <a16:creationId xmlns:a16="http://schemas.microsoft.com/office/drawing/2014/main" id="{E5B78278-9985-680E-1949-C3B798E332D4}"/>
              </a:ext>
            </a:extLst>
          </p:cNvPr>
          <p:cNvSpPr txBox="1"/>
          <p:nvPr/>
        </p:nvSpPr>
        <p:spPr>
          <a:xfrm>
            <a:off x="1146220" y="2176530"/>
            <a:ext cx="1785553" cy="369332"/>
          </a:xfrm>
          <a:prstGeom prst="rect">
            <a:avLst/>
          </a:prstGeom>
          <a:noFill/>
        </p:spPr>
        <p:txBody>
          <a:bodyPr wrap="none" rtlCol="0">
            <a:spAutoFit/>
          </a:bodyPr>
          <a:lstStyle/>
          <a:p>
            <a:r>
              <a:rPr lang="en-GB" dirty="0"/>
              <a:t>Alternative form:</a:t>
            </a:r>
          </a:p>
        </p:txBody>
      </p:sp>
      <p:sp>
        <p:nvSpPr>
          <p:cNvPr id="7" name="TextBox 6">
            <a:extLst>
              <a:ext uri="{FF2B5EF4-FFF2-40B4-BE49-F238E27FC236}">
                <a16:creationId xmlns:a16="http://schemas.microsoft.com/office/drawing/2014/main" id="{413D7C4E-5E34-81A5-47E4-6D508D84E131}"/>
              </a:ext>
            </a:extLst>
          </p:cNvPr>
          <p:cNvSpPr txBox="1"/>
          <p:nvPr/>
        </p:nvSpPr>
        <p:spPr>
          <a:xfrm>
            <a:off x="1146219" y="3804436"/>
            <a:ext cx="9813701"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 The coefficient associated with X is clearly a function of the coefficient associated with Z</a:t>
            </a:r>
            <a:br>
              <a:rPr lang="en-GB" dirty="0"/>
            </a:br>
            <a:endParaRPr lang="en-GB" dirty="0"/>
          </a:p>
        </p:txBody>
      </p:sp>
      <p:sp>
        <p:nvSpPr>
          <p:cNvPr id="9" name="TextBox 8">
            <a:extLst>
              <a:ext uri="{FF2B5EF4-FFF2-40B4-BE49-F238E27FC236}">
                <a16:creationId xmlns:a16="http://schemas.microsoft.com/office/drawing/2014/main" id="{93BA5BF4-AC64-1E79-83CF-3325613C57A2}"/>
              </a:ext>
            </a:extLst>
          </p:cNvPr>
          <p:cNvSpPr txBox="1"/>
          <p:nvPr/>
        </p:nvSpPr>
        <p:spPr>
          <a:xfrm>
            <a:off x="1246031" y="4578553"/>
            <a:ext cx="6098146" cy="369332"/>
          </a:xfrm>
          <a:prstGeom prst="rect">
            <a:avLst/>
          </a:prstGeom>
          <a:noFill/>
        </p:spPr>
        <p:txBody>
          <a:bodyPr wrap="square">
            <a:spAutoFit/>
          </a:bodyPr>
          <a:lstStyle/>
          <a:p>
            <a:r>
              <a:rPr lang="en-GB" dirty="0">
                <a:solidFill>
                  <a:srgbClr val="000000"/>
                </a:solidFill>
                <a:latin typeface="Source Sans Pro" panose="020B0503030403020204" pitchFamily="34" charset="0"/>
              </a:rPr>
              <a:t>T</a:t>
            </a:r>
            <a:r>
              <a:rPr lang="en-GB" b="0" i="0" u="none" strike="noStrike" dirty="0">
                <a:solidFill>
                  <a:srgbClr val="000000"/>
                </a:solidFill>
                <a:effectLst/>
                <a:latin typeface="Source Sans Pro" panose="020B0503030403020204" pitchFamily="34" charset="0"/>
              </a:rPr>
              <a:t>he effect of X on Y at a particular value of Z is given by:</a:t>
            </a:r>
            <a:endParaRPr lang="en-GB" dirty="0"/>
          </a:p>
        </p:txBody>
      </p:sp>
      <p:pic>
        <p:nvPicPr>
          <p:cNvPr id="10" name="Picture 9">
            <a:extLst>
              <a:ext uri="{FF2B5EF4-FFF2-40B4-BE49-F238E27FC236}">
                <a16:creationId xmlns:a16="http://schemas.microsoft.com/office/drawing/2014/main" id="{D964D2BE-574E-4DDB-1278-7ADE9B27495A}"/>
              </a:ext>
            </a:extLst>
          </p:cNvPr>
          <p:cNvPicPr>
            <a:picLocks noChangeAspect="1"/>
          </p:cNvPicPr>
          <p:nvPr/>
        </p:nvPicPr>
        <p:blipFill>
          <a:blip r:embed="rId4"/>
          <a:stretch>
            <a:fillRect/>
          </a:stretch>
        </p:blipFill>
        <p:spPr>
          <a:xfrm>
            <a:off x="6741285" y="4440053"/>
            <a:ext cx="1777410" cy="646331"/>
          </a:xfrm>
          <a:prstGeom prst="rect">
            <a:avLst/>
          </a:prstGeom>
        </p:spPr>
      </p:pic>
    </p:spTree>
    <p:extLst>
      <p:ext uri="{BB962C8B-B14F-4D97-AF65-F5344CB8AC3E}">
        <p14:creationId xmlns:p14="http://schemas.microsoft.com/office/powerpoint/2010/main" val="16216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583-10AF-7F67-7236-560797F14CF9}"/>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Mean-</a:t>
            </a:r>
            <a:r>
              <a:rPr lang="en-GB" dirty="0" err="1">
                <a:solidFill>
                  <a:srgbClr val="FF0000"/>
                </a:solidFill>
              </a:rPr>
              <a:t>centering</a:t>
            </a:r>
            <a:endParaRPr lang="en-GB" dirty="0">
              <a:solidFill>
                <a:srgbClr val="FF0000"/>
              </a:solidFill>
            </a:endParaRPr>
          </a:p>
        </p:txBody>
      </p:sp>
      <p:sp>
        <p:nvSpPr>
          <p:cNvPr id="5" name="TextBox 4">
            <a:extLst>
              <a:ext uri="{FF2B5EF4-FFF2-40B4-BE49-F238E27FC236}">
                <a16:creationId xmlns:a16="http://schemas.microsoft.com/office/drawing/2014/main" id="{F31EBD77-25C7-BA8B-CD91-B063E235E698}"/>
              </a:ext>
            </a:extLst>
          </p:cNvPr>
          <p:cNvSpPr txBox="1"/>
          <p:nvPr/>
        </p:nvSpPr>
        <p:spPr>
          <a:xfrm>
            <a:off x="838200" y="2069033"/>
            <a:ext cx="6568226"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Many researchers transformed X and Z by mean-</a:t>
            </a:r>
            <a:r>
              <a:rPr lang="en-GB" b="0" i="0" u="none" strike="noStrike" dirty="0" err="1">
                <a:solidFill>
                  <a:srgbClr val="000000"/>
                </a:solidFill>
                <a:effectLst/>
                <a:latin typeface="Source Sans Pro" panose="020B0503030403020204" pitchFamily="34" charset="0"/>
              </a:rPr>
              <a:t>centering</a:t>
            </a:r>
            <a:r>
              <a:rPr lang="en-GB" b="0" i="0" u="none" strike="noStrike" dirty="0">
                <a:solidFill>
                  <a:srgbClr val="000000"/>
                </a:solidFill>
                <a:effectLst/>
                <a:latin typeface="Source Sans Pro" panose="020B0503030403020204" pitchFamily="34" charset="0"/>
              </a:rPr>
              <a:t> X and Z (i.e., subtracting mean of a variable for all observations on that variable) before testing moderation.</a:t>
            </a:r>
            <a:endParaRPr lang="en-GB" dirty="0"/>
          </a:p>
        </p:txBody>
      </p:sp>
      <p:pic>
        <p:nvPicPr>
          <p:cNvPr id="6" name="Picture 5">
            <a:extLst>
              <a:ext uri="{FF2B5EF4-FFF2-40B4-BE49-F238E27FC236}">
                <a16:creationId xmlns:a16="http://schemas.microsoft.com/office/drawing/2014/main" id="{20550E9E-CBB0-71A9-FE2E-C7812879B784}"/>
              </a:ext>
            </a:extLst>
          </p:cNvPr>
          <p:cNvPicPr>
            <a:picLocks noChangeAspect="1"/>
          </p:cNvPicPr>
          <p:nvPr/>
        </p:nvPicPr>
        <p:blipFill>
          <a:blip r:embed="rId2"/>
          <a:stretch>
            <a:fillRect/>
          </a:stretch>
        </p:blipFill>
        <p:spPr>
          <a:xfrm>
            <a:off x="4122313" y="3101841"/>
            <a:ext cx="2108200" cy="1092200"/>
          </a:xfrm>
          <a:prstGeom prst="rect">
            <a:avLst/>
          </a:prstGeom>
        </p:spPr>
      </p:pic>
      <p:sp>
        <p:nvSpPr>
          <p:cNvPr id="10" name="TextBox 9">
            <a:extLst>
              <a:ext uri="{FF2B5EF4-FFF2-40B4-BE49-F238E27FC236}">
                <a16:creationId xmlns:a16="http://schemas.microsoft.com/office/drawing/2014/main" id="{5E41A824-2745-7650-3D8A-8EBA4B2B1AD6}"/>
              </a:ext>
            </a:extLst>
          </p:cNvPr>
          <p:cNvSpPr txBox="1"/>
          <p:nvPr/>
        </p:nvSpPr>
        <p:spPr>
          <a:xfrm>
            <a:off x="1073240" y="4574077"/>
            <a:ext cx="6098146"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 Mean </a:t>
            </a:r>
            <a:r>
              <a:rPr lang="en-GB" b="0" i="0" u="none" strike="noStrike" dirty="0" err="1">
                <a:solidFill>
                  <a:srgbClr val="000000"/>
                </a:solidFill>
                <a:effectLst/>
                <a:latin typeface="Source Sans Pro" panose="020B0503030403020204" pitchFamily="34" charset="0"/>
              </a:rPr>
              <a:t>centering</a:t>
            </a:r>
            <a:r>
              <a:rPr lang="en-GB" b="0" i="0" u="none" strike="noStrike" dirty="0">
                <a:solidFill>
                  <a:srgbClr val="000000"/>
                </a:solidFill>
                <a:effectLst/>
                <a:latin typeface="Source Sans Pro" panose="020B0503030403020204" pitchFamily="34" charset="0"/>
              </a:rPr>
              <a:t> makes the interpretation more meaningful. </a:t>
            </a:r>
            <a:endParaRPr lang="en-GB" dirty="0"/>
          </a:p>
        </p:txBody>
      </p:sp>
      <p:sp>
        <p:nvSpPr>
          <p:cNvPr id="12" name="TextBox 11">
            <a:extLst>
              <a:ext uri="{FF2B5EF4-FFF2-40B4-BE49-F238E27FC236}">
                <a16:creationId xmlns:a16="http://schemas.microsoft.com/office/drawing/2014/main" id="{E2B6907E-F349-4010-8050-123A5E302DA9}"/>
              </a:ext>
            </a:extLst>
          </p:cNvPr>
          <p:cNvSpPr txBox="1"/>
          <p:nvPr/>
        </p:nvSpPr>
        <p:spPr>
          <a:xfrm>
            <a:off x="838200" y="5175590"/>
            <a:ext cx="7331299" cy="1200329"/>
          </a:xfrm>
          <a:prstGeom prst="rect">
            <a:avLst/>
          </a:prstGeom>
          <a:noFill/>
        </p:spPr>
        <p:txBody>
          <a:bodyPr wrap="square">
            <a:spAutoFit/>
          </a:bodyPr>
          <a:lstStyle/>
          <a:p>
            <a:r>
              <a:rPr lang="en-GB" dirty="0"/>
              <a:t>e.g., the coefficient estimated associated with X</a:t>
            </a:r>
            <a:r>
              <a:rPr lang="en-GB" dirty="0">
                <a:effectLst/>
              </a:rPr>
              <a:t> represents the effect of X at the mean of Z and mean of Z always exists.</a:t>
            </a:r>
          </a:p>
          <a:p>
            <a:br>
              <a:rPr lang="en-GB" dirty="0"/>
            </a:br>
            <a:endParaRPr lang="en-GB" dirty="0"/>
          </a:p>
        </p:txBody>
      </p:sp>
    </p:spTree>
    <p:extLst>
      <p:ext uri="{BB962C8B-B14F-4D97-AF65-F5344CB8AC3E}">
        <p14:creationId xmlns:p14="http://schemas.microsoft.com/office/powerpoint/2010/main" val="117475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27CE-0EE9-75F6-2108-53E17D6662D7}"/>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Testing Moderation Hypothesis</a:t>
            </a:r>
          </a:p>
        </p:txBody>
      </p:sp>
      <p:sp>
        <p:nvSpPr>
          <p:cNvPr id="3" name="Content Placeholder 2">
            <a:extLst>
              <a:ext uri="{FF2B5EF4-FFF2-40B4-BE49-F238E27FC236}">
                <a16:creationId xmlns:a16="http://schemas.microsoft.com/office/drawing/2014/main" id="{E549B6AA-DF91-3BC0-9B93-6A50C04B4ED8}"/>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A common strategy to test the main effects and a moderation effect hypotheses is to conduct a hierarchical regression analysis via two stages.</a:t>
            </a:r>
          </a:p>
          <a:p>
            <a:pPr algn="l"/>
            <a:r>
              <a:rPr lang="en-GB" b="0" i="0" u="none" strike="noStrike" dirty="0">
                <a:solidFill>
                  <a:srgbClr val="000000"/>
                </a:solidFill>
                <a:effectLst/>
                <a:latin typeface="Source Sans Pro" panose="020B0503030403020204" pitchFamily="34" charset="0"/>
              </a:rPr>
              <a:t>Stage 1. Testing main effects: Use the additive model and examine the coefficients associated with X and Z.</a:t>
            </a:r>
          </a:p>
          <a:p>
            <a:pPr algn="l"/>
            <a:r>
              <a:rPr lang="en-GB" b="0" i="0" u="none" strike="noStrike" dirty="0">
                <a:solidFill>
                  <a:srgbClr val="000000"/>
                </a:solidFill>
                <a:effectLst/>
                <a:latin typeface="Source Sans Pro" panose="020B0503030403020204" pitchFamily="34" charset="0"/>
              </a:rPr>
              <a:t>Stage 2. Testing moderation effect: Enter the interaction term XZ, and examine the coefficient associated with the interaction term.</a:t>
            </a:r>
          </a:p>
          <a:p>
            <a:endParaRPr lang="en-GB" dirty="0"/>
          </a:p>
        </p:txBody>
      </p:sp>
    </p:spTree>
    <p:extLst>
      <p:ext uri="{BB962C8B-B14F-4D97-AF65-F5344CB8AC3E}">
        <p14:creationId xmlns:p14="http://schemas.microsoft.com/office/powerpoint/2010/main" val="354971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B49332-6A3F-DCC3-BB75-D841ACCB018D}"/>
              </a:ext>
            </a:extLst>
          </p:cNvPr>
          <p:cNvGrpSpPr/>
          <p:nvPr/>
        </p:nvGrpSpPr>
        <p:grpSpPr>
          <a:xfrm>
            <a:off x="1808066" y="2280538"/>
            <a:ext cx="7936006" cy="2540683"/>
            <a:chOff x="1808066" y="2280538"/>
            <a:chExt cx="7936006" cy="2540683"/>
          </a:xfrm>
        </p:grpSpPr>
        <p:sp>
          <p:nvSpPr>
            <p:cNvPr id="4" name="Rounded Rectangle 3"/>
            <p:cNvSpPr/>
            <p:nvPr/>
          </p:nvSpPr>
          <p:spPr>
            <a:xfrm>
              <a:off x="1808066" y="4029133"/>
              <a:ext cx="2886073"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Authenticity</a:t>
              </a:r>
            </a:p>
          </p:txBody>
        </p:sp>
        <p:sp>
          <p:nvSpPr>
            <p:cNvPr id="5" name="Rounded Rectangle 4"/>
            <p:cNvSpPr/>
            <p:nvPr/>
          </p:nvSpPr>
          <p:spPr>
            <a:xfrm>
              <a:off x="6857999" y="4013179"/>
              <a:ext cx="2886073"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Attachment</a:t>
              </a:r>
            </a:p>
          </p:txBody>
        </p:sp>
        <p:cxnSp>
          <p:nvCxnSpPr>
            <p:cNvPr id="7" name="Straight Arrow Connector 6"/>
            <p:cNvCxnSpPr>
              <a:cxnSpLocks/>
              <a:stCxn id="4" idx="3"/>
            </p:cNvCxnSpPr>
            <p:nvPr/>
          </p:nvCxnSpPr>
          <p:spPr>
            <a:xfrm>
              <a:off x="4694139" y="4425177"/>
              <a:ext cx="2163861" cy="0"/>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10" name="Rounded Rectangle 9"/>
            <p:cNvSpPr/>
            <p:nvPr/>
          </p:nvSpPr>
          <p:spPr>
            <a:xfrm>
              <a:off x="4081463" y="2280538"/>
              <a:ext cx="3257550"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Attractiveness</a:t>
              </a:r>
            </a:p>
          </p:txBody>
        </p:sp>
        <p:cxnSp>
          <p:nvCxnSpPr>
            <p:cNvPr id="14" name="Straight Arrow Connector 13">
              <a:extLst>
                <a:ext uri="{FF2B5EF4-FFF2-40B4-BE49-F238E27FC236}">
                  <a16:creationId xmlns:a16="http://schemas.microsoft.com/office/drawing/2014/main" id="{F4B7699E-1689-EFED-8583-154177B41136}"/>
                </a:ext>
              </a:extLst>
            </p:cNvPr>
            <p:cNvCxnSpPr>
              <a:cxnSpLocks/>
            </p:cNvCxnSpPr>
            <p:nvPr/>
          </p:nvCxnSpPr>
          <p:spPr>
            <a:xfrm>
              <a:off x="5710238" y="3065076"/>
              <a:ext cx="0" cy="1360101"/>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grpSp>
      <p:sp>
        <p:nvSpPr>
          <p:cNvPr id="6" name="Title 5">
            <a:extLst>
              <a:ext uri="{FF2B5EF4-FFF2-40B4-BE49-F238E27FC236}">
                <a16:creationId xmlns:a16="http://schemas.microsoft.com/office/drawing/2014/main" id="{32E35B04-2BCA-74A4-1DBE-2B6B66965CC3}"/>
              </a:ext>
            </a:extLst>
          </p:cNvPr>
          <p:cNvSpPr>
            <a:spLocks noGrp="1"/>
          </p:cNvSpPr>
          <p:nvPr>
            <p:ph type="title"/>
          </p:nvPr>
        </p:nvSpPr>
        <p:spPr/>
        <p:txBody>
          <a:bodyPr/>
          <a:lstStyle/>
          <a:p>
            <a:r>
              <a:rPr lang="en-GB" dirty="0"/>
              <a:t>Illustration</a:t>
            </a:r>
          </a:p>
        </p:txBody>
      </p:sp>
    </p:spTree>
    <p:extLst>
      <p:ext uri="{BB962C8B-B14F-4D97-AF65-F5344CB8AC3E}">
        <p14:creationId xmlns:p14="http://schemas.microsoft.com/office/powerpoint/2010/main" val="124810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7772E4-D8EF-0665-8856-19664A42E6BB}"/>
              </a:ext>
            </a:extLst>
          </p:cNvPr>
          <p:cNvPicPr>
            <a:picLocks noChangeAspect="1"/>
          </p:cNvPicPr>
          <p:nvPr/>
        </p:nvPicPr>
        <p:blipFill>
          <a:blip r:embed="rId2"/>
          <a:stretch>
            <a:fillRect/>
          </a:stretch>
        </p:blipFill>
        <p:spPr>
          <a:xfrm>
            <a:off x="2209800" y="2220196"/>
            <a:ext cx="7772400" cy="2417608"/>
          </a:xfrm>
          <a:prstGeom prst="rect">
            <a:avLst/>
          </a:prstGeom>
        </p:spPr>
      </p:pic>
    </p:spTree>
    <p:extLst>
      <p:ext uri="{BB962C8B-B14F-4D97-AF65-F5344CB8AC3E}">
        <p14:creationId xmlns:p14="http://schemas.microsoft.com/office/powerpoint/2010/main" val="185653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46ED46E-BEBB-54A8-249A-274225606653}"/>
              </a:ext>
            </a:extLst>
          </p:cNvPr>
          <p:cNvGrpSpPr/>
          <p:nvPr/>
        </p:nvGrpSpPr>
        <p:grpSpPr>
          <a:xfrm>
            <a:off x="2562100" y="924911"/>
            <a:ext cx="8712902" cy="4604892"/>
            <a:chOff x="2562100" y="924911"/>
            <a:chExt cx="8712902" cy="4604892"/>
          </a:xfrm>
        </p:grpSpPr>
        <p:pic>
          <p:nvPicPr>
            <p:cNvPr id="5" name="Picture 4">
              <a:extLst>
                <a:ext uri="{FF2B5EF4-FFF2-40B4-BE49-F238E27FC236}">
                  <a16:creationId xmlns:a16="http://schemas.microsoft.com/office/drawing/2014/main" id="{DF807ED5-F46E-EDC6-C590-F3FDCEAE1818}"/>
                </a:ext>
              </a:extLst>
            </p:cNvPr>
            <p:cNvPicPr>
              <a:picLocks noChangeAspect="1"/>
            </p:cNvPicPr>
            <p:nvPr/>
          </p:nvPicPr>
          <p:blipFill>
            <a:blip r:embed="rId2"/>
            <a:stretch>
              <a:fillRect/>
            </a:stretch>
          </p:blipFill>
          <p:spPr>
            <a:xfrm>
              <a:off x="2562100" y="924911"/>
              <a:ext cx="6127327" cy="4604892"/>
            </a:xfrm>
            <a:prstGeom prst="rect">
              <a:avLst/>
            </a:prstGeom>
          </p:spPr>
        </p:pic>
        <p:sp>
          <p:nvSpPr>
            <p:cNvPr id="2" name="Line Callout 1 (Border and Accent Bar) 1">
              <a:extLst>
                <a:ext uri="{FF2B5EF4-FFF2-40B4-BE49-F238E27FC236}">
                  <a16:creationId xmlns:a16="http://schemas.microsoft.com/office/drawing/2014/main" id="{56B59D07-9882-63AA-B208-3570B4652603}"/>
                </a:ext>
              </a:extLst>
            </p:cNvPr>
            <p:cNvSpPr/>
            <p:nvPr/>
          </p:nvSpPr>
          <p:spPr>
            <a:xfrm>
              <a:off x="8992175" y="1378630"/>
              <a:ext cx="2039386" cy="830997"/>
            </a:xfrm>
            <a:prstGeom prst="accentBorderCallout1">
              <a:avLst>
                <a:gd name="adj1" fmla="val 64796"/>
                <a:gd name="adj2" fmla="val -4108"/>
                <a:gd name="adj3" fmla="val 71044"/>
                <a:gd name="adj4" fmla="val -90260"/>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After Inserting The Main Terms, Click ‘Next’</a:t>
              </a:r>
            </a:p>
          </p:txBody>
        </p:sp>
        <p:sp>
          <p:nvSpPr>
            <p:cNvPr id="4" name="Line Callout 1 (Border and Accent Bar) 3">
              <a:extLst>
                <a:ext uri="{FF2B5EF4-FFF2-40B4-BE49-F238E27FC236}">
                  <a16:creationId xmlns:a16="http://schemas.microsoft.com/office/drawing/2014/main" id="{F84DC408-CD2B-6BA4-5AD0-D0DB3C7E9403}"/>
                </a:ext>
              </a:extLst>
            </p:cNvPr>
            <p:cNvSpPr/>
            <p:nvPr/>
          </p:nvSpPr>
          <p:spPr>
            <a:xfrm>
              <a:off x="8992175" y="2470036"/>
              <a:ext cx="2282827" cy="584775"/>
            </a:xfrm>
            <a:prstGeom prst="accentBorderCallout1">
              <a:avLst>
                <a:gd name="adj1" fmla="val 64796"/>
                <a:gd name="adj2" fmla="val -4108"/>
                <a:gd name="adj3" fmla="val 14849"/>
                <a:gd name="adj4" fmla="val -145962"/>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Insert The Main Terms, Then Click ‘Next’</a:t>
              </a:r>
            </a:p>
          </p:txBody>
        </p:sp>
      </p:grpSp>
    </p:spTree>
    <p:extLst>
      <p:ext uri="{BB962C8B-B14F-4D97-AF65-F5344CB8AC3E}">
        <p14:creationId xmlns:p14="http://schemas.microsoft.com/office/powerpoint/2010/main" val="93314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496C-BFFA-7CEC-CAC9-D857509C5311}"/>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57E04B67-D8E5-7A49-982A-00E50325AB9E}"/>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concept of moderation.</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how to use hierarchical regression to test moderation effect.</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moderation plots.</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concept of bootstrapping.</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how to use Process Macro to test moderation.</a:t>
            </a:r>
          </a:p>
          <a:p>
            <a:endParaRPr lang="en-GB" dirty="0"/>
          </a:p>
        </p:txBody>
      </p:sp>
    </p:spTree>
    <p:extLst>
      <p:ext uri="{BB962C8B-B14F-4D97-AF65-F5344CB8AC3E}">
        <p14:creationId xmlns:p14="http://schemas.microsoft.com/office/powerpoint/2010/main" val="2121443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A22EDC6-FF15-9508-17B7-ADE332E269A8}"/>
              </a:ext>
            </a:extLst>
          </p:cNvPr>
          <p:cNvGrpSpPr/>
          <p:nvPr/>
        </p:nvGrpSpPr>
        <p:grpSpPr>
          <a:xfrm>
            <a:off x="2306585" y="867047"/>
            <a:ext cx="9033486" cy="4505174"/>
            <a:chOff x="2306585" y="867047"/>
            <a:chExt cx="9033486" cy="4505174"/>
          </a:xfrm>
        </p:grpSpPr>
        <p:pic>
          <p:nvPicPr>
            <p:cNvPr id="4" name="Picture 3">
              <a:extLst>
                <a:ext uri="{FF2B5EF4-FFF2-40B4-BE49-F238E27FC236}">
                  <a16:creationId xmlns:a16="http://schemas.microsoft.com/office/drawing/2014/main" id="{069E940C-7557-7360-1886-BDDCE9A4DC99}"/>
                </a:ext>
              </a:extLst>
            </p:cNvPr>
            <p:cNvPicPr>
              <a:picLocks noChangeAspect="1"/>
            </p:cNvPicPr>
            <p:nvPr/>
          </p:nvPicPr>
          <p:blipFill>
            <a:blip r:embed="rId2"/>
            <a:stretch>
              <a:fillRect/>
            </a:stretch>
          </p:blipFill>
          <p:spPr>
            <a:xfrm>
              <a:off x="2306585" y="867047"/>
              <a:ext cx="6040820" cy="4505174"/>
            </a:xfrm>
            <a:prstGeom prst="rect">
              <a:avLst/>
            </a:prstGeom>
          </p:spPr>
        </p:pic>
        <p:sp>
          <p:nvSpPr>
            <p:cNvPr id="7" name="Line Callout 1 (Border and Accent Bar) 6">
              <a:extLst>
                <a:ext uri="{FF2B5EF4-FFF2-40B4-BE49-F238E27FC236}">
                  <a16:creationId xmlns:a16="http://schemas.microsoft.com/office/drawing/2014/main" id="{6F7FA539-D70D-A788-340C-14B7F8A5BEE9}"/>
                </a:ext>
              </a:extLst>
            </p:cNvPr>
            <p:cNvSpPr/>
            <p:nvPr/>
          </p:nvSpPr>
          <p:spPr>
            <a:xfrm>
              <a:off x="8430758" y="2178809"/>
              <a:ext cx="2909313" cy="338554"/>
            </a:xfrm>
            <a:prstGeom prst="accentBorderCallout1">
              <a:avLst>
                <a:gd name="adj1" fmla="val 64796"/>
                <a:gd name="adj2" fmla="val -4108"/>
                <a:gd name="adj3" fmla="val 52831"/>
                <a:gd name="adj4" fmla="val -106183"/>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Insert The Interaction Term</a:t>
              </a:r>
            </a:p>
          </p:txBody>
        </p:sp>
      </p:grpSp>
    </p:spTree>
    <p:extLst>
      <p:ext uri="{BB962C8B-B14F-4D97-AF65-F5344CB8AC3E}">
        <p14:creationId xmlns:p14="http://schemas.microsoft.com/office/powerpoint/2010/main" val="47509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3DA99-02BD-ED3C-CF42-12D41229DD88}"/>
              </a:ext>
            </a:extLst>
          </p:cNvPr>
          <p:cNvSpPr txBox="1"/>
          <p:nvPr/>
        </p:nvSpPr>
        <p:spPr>
          <a:xfrm>
            <a:off x="2061028" y="1690688"/>
            <a:ext cx="6096000" cy="4247317"/>
          </a:xfrm>
          <a:prstGeom prst="rect">
            <a:avLst/>
          </a:prstGeom>
          <a:noFill/>
        </p:spPr>
        <p:txBody>
          <a:bodyPr wrap="square">
            <a:spAutoFit/>
          </a:bodyPr>
          <a:lstStyle/>
          <a:p>
            <a:r>
              <a:rPr lang="en-GB" dirty="0"/>
              <a:t>*Testing moderation.</a:t>
            </a:r>
          </a:p>
          <a:p>
            <a:r>
              <a:rPr lang="en-GB" dirty="0"/>
              <a:t>* Create an interaction term.</a:t>
            </a:r>
          </a:p>
          <a:p>
            <a:endParaRPr lang="en-GB" dirty="0"/>
          </a:p>
          <a:p>
            <a:r>
              <a:rPr lang="en-GB" dirty="0"/>
              <a:t>COMPUTE </a:t>
            </a:r>
            <a:r>
              <a:rPr lang="en-GB" dirty="0" err="1"/>
              <a:t>att_aut</a:t>
            </a:r>
            <a:r>
              <a:rPr lang="en-GB" dirty="0"/>
              <a:t>=</a:t>
            </a:r>
            <a:r>
              <a:rPr lang="en-GB" dirty="0" err="1"/>
              <a:t>att_av</a:t>
            </a:r>
            <a:r>
              <a:rPr lang="en-GB" dirty="0"/>
              <a:t>*</a:t>
            </a:r>
            <a:r>
              <a:rPr lang="en-GB" dirty="0" err="1"/>
              <a:t>aut_av</a:t>
            </a:r>
            <a:r>
              <a:rPr lang="en-GB" dirty="0"/>
              <a:t>.</a:t>
            </a:r>
          </a:p>
          <a:p>
            <a:endParaRPr lang="en-GB" dirty="0"/>
          </a:p>
          <a:p>
            <a:r>
              <a:rPr lang="en-GB" dirty="0"/>
              <a:t>* Hierarchical regression.</a:t>
            </a:r>
          </a:p>
          <a:p>
            <a:endParaRPr lang="en-GB" dirty="0"/>
          </a:p>
          <a:p>
            <a:r>
              <a:rPr lang="en-GB" dirty="0"/>
              <a:t>REGRESSION</a:t>
            </a:r>
          </a:p>
          <a:p>
            <a:r>
              <a:rPr lang="en-GB" dirty="0"/>
              <a:t>  /MISSING LISTWISE</a:t>
            </a:r>
          </a:p>
          <a:p>
            <a:r>
              <a:rPr lang="en-GB" dirty="0"/>
              <a:t>  /STATISTICS COEFF OUTS R ANOVA</a:t>
            </a:r>
          </a:p>
          <a:p>
            <a:r>
              <a:rPr lang="en-GB" dirty="0"/>
              <a:t>  /CRITERIA=PIN(.05) POUT(.10)</a:t>
            </a:r>
          </a:p>
          <a:p>
            <a:r>
              <a:rPr lang="en-GB" dirty="0"/>
              <a:t>  /NOORIGIN </a:t>
            </a:r>
          </a:p>
          <a:p>
            <a:r>
              <a:rPr lang="en-GB" dirty="0"/>
              <a:t>  /DEPENDENT </a:t>
            </a:r>
            <a:r>
              <a:rPr lang="en-GB" dirty="0" err="1"/>
              <a:t>emo_av</a:t>
            </a:r>
            <a:endParaRPr lang="en-GB" dirty="0"/>
          </a:p>
          <a:p>
            <a:r>
              <a:rPr lang="en-GB" dirty="0"/>
              <a:t>  /METHOD=ENTER </a:t>
            </a:r>
            <a:r>
              <a:rPr lang="en-GB" dirty="0" err="1"/>
              <a:t>att_av</a:t>
            </a:r>
            <a:r>
              <a:rPr lang="en-GB" dirty="0"/>
              <a:t> </a:t>
            </a:r>
            <a:r>
              <a:rPr lang="en-GB" dirty="0" err="1"/>
              <a:t>aut_av</a:t>
            </a:r>
            <a:endParaRPr lang="en-GB" dirty="0"/>
          </a:p>
          <a:p>
            <a:r>
              <a:rPr lang="en-GB" dirty="0"/>
              <a:t>  /METHOD=ENTER </a:t>
            </a:r>
            <a:r>
              <a:rPr lang="en-GB" dirty="0" err="1"/>
              <a:t>att_aut</a:t>
            </a:r>
            <a:r>
              <a:rPr lang="en-GB" dirty="0"/>
              <a:t>.</a:t>
            </a:r>
          </a:p>
        </p:txBody>
      </p:sp>
      <p:sp>
        <p:nvSpPr>
          <p:cNvPr id="4" name="Title 3">
            <a:extLst>
              <a:ext uri="{FF2B5EF4-FFF2-40B4-BE49-F238E27FC236}">
                <a16:creationId xmlns:a16="http://schemas.microsoft.com/office/drawing/2014/main" id="{03A2CC31-285E-EB38-1FFC-5A62B681B6D4}"/>
              </a:ext>
            </a:extLst>
          </p:cNvPr>
          <p:cNvSpPr>
            <a:spLocks noGrp="1"/>
          </p:cNvSpPr>
          <p:nvPr>
            <p:ph type="title"/>
          </p:nvPr>
        </p:nvSpPr>
        <p:spPr/>
        <p:txBody>
          <a:bodyPr/>
          <a:lstStyle/>
          <a:p>
            <a:r>
              <a:rPr lang="en-GB" dirty="0"/>
              <a:t>SPSS Syntax</a:t>
            </a:r>
          </a:p>
        </p:txBody>
      </p:sp>
    </p:spTree>
    <p:extLst>
      <p:ext uri="{BB962C8B-B14F-4D97-AF65-F5344CB8AC3E}">
        <p14:creationId xmlns:p14="http://schemas.microsoft.com/office/powerpoint/2010/main" val="70506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8E3B49-5885-BACD-2271-C322F83D2052}"/>
              </a:ext>
            </a:extLst>
          </p:cNvPr>
          <p:cNvPicPr>
            <a:picLocks noChangeAspect="1"/>
          </p:cNvPicPr>
          <p:nvPr/>
        </p:nvPicPr>
        <p:blipFill>
          <a:blip r:embed="rId2"/>
          <a:stretch>
            <a:fillRect/>
          </a:stretch>
        </p:blipFill>
        <p:spPr>
          <a:xfrm>
            <a:off x="2242375" y="1593273"/>
            <a:ext cx="5599875" cy="2667577"/>
          </a:xfrm>
          <a:prstGeom prst="rect">
            <a:avLst/>
          </a:prstGeom>
        </p:spPr>
      </p:pic>
      <p:sp>
        <p:nvSpPr>
          <p:cNvPr id="2" name="Line Callout 1 (Border and Accent Bar) 1">
            <a:extLst>
              <a:ext uri="{FF2B5EF4-FFF2-40B4-BE49-F238E27FC236}">
                <a16:creationId xmlns:a16="http://schemas.microsoft.com/office/drawing/2014/main" id="{40FF89EF-5F4F-C653-40D7-A16EEDB91984}"/>
              </a:ext>
            </a:extLst>
          </p:cNvPr>
          <p:cNvSpPr/>
          <p:nvPr/>
        </p:nvSpPr>
        <p:spPr>
          <a:xfrm>
            <a:off x="8494967" y="2778719"/>
            <a:ext cx="2909313" cy="338554"/>
          </a:xfrm>
          <a:prstGeom prst="accentBorderCallout1">
            <a:avLst>
              <a:gd name="adj1" fmla="val 64796"/>
              <a:gd name="adj2" fmla="val -4108"/>
              <a:gd name="adj3" fmla="val 120353"/>
              <a:gd name="adj4" fmla="val -26536"/>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P-value Of The Main Effects</a:t>
            </a:r>
          </a:p>
        </p:txBody>
      </p:sp>
      <p:sp>
        <p:nvSpPr>
          <p:cNvPr id="4" name="Rectangle 3">
            <a:extLst>
              <a:ext uri="{FF2B5EF4-FFF2-40B4-BE49-F238E27FC236}">
                <a16:creationId xmlns:a16="http://schemas.microsoft.com/office/drawing/2014/main" id="{E56B84CD-94C3-2FD0-BA5E-A9B66F81AFEC}"/>
              </a:ext>
            </a:extLst>
          </p:cNvPr>
          <p:cNvSpPr/>
          <p:nvPr/>
        </p:nvSpPr>
        <p:spPr>
          <a:xfrm>
            <a:off x="7096991" y="2909455"/>
            <a:ext cx="623454" cy="4156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B3EF4C1C-41F9-24C0-CDDB-3BF308FF745E}"/>
              </a:ext>
            </a:extLst>
          </p:cNvPr>
          <p:cNvSpPr/>
          <p:nvPr/>
        </p:nvSpPr>
        <p:spPr>
          <a:xfrm>
            <a:off x="7096991" y="3673331"/>
            <a:ext cx="623454" cy="2600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ine Callout 1 (Border and Accent Bar) 5">
            <a:extLst>
              <a:ext uri="{FF2B5EF4-FFF2-40B4-BE49-F238E27FC236}">
                <a16:creationId xmlns:a16="http://schemas.microsoft.com/office/drawing/2014/main" id="{4BD04FBC-FB88-FBCB-1A81-303164C97E7A}"/>
              </a:ext>
            </a:extLst>
          </p:cNvPr>
          <p:cNvSpPr/>
          <p:nvPr/>
        </p:nvSpPr>
        <p:spPr>
          <a:xfrm>
            <a:off x="8494968" y="3594550"/>
            <a:ext cx="2909313" cy="338554"/>
          </a:xfrm>
          <a:prstGeom prst="accentBorderCallout1">
            <a:avLst>
              <a:gd name="adj1" fmla="val 64796"/>
              <a:gd name="adj2" fmla="val -4108"/>
              <a:gd name="adj3" fmla="val 86592"/>
              <a:gd name="adj4" fmla="val -25108"/>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P-value Of The Interaction Effect</a:t>
            </a:r>
          </a:p>
        </p:txBody>
      </p:sp>
    </p:spTree>
    <p:extLst>
      <p:ext uri="{BB962C8B-B14F-4D97-AF65-F5344CB8AC3E}">
        <p14:creationId xmlns:p14="http://schemas.microsoft.com/office/powerpoint/2010/main" val="170837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25A4C-ED32-42DA-B125-1C7B3CA23005}"/>
              </a:ext>
            </a:extLst>
          </p:cNvPr>
          <p:cNvPicPr>
            <a:picLocks noChangeAspect="1"/>
          </p:cNvPicPr>
          <p:nvPr/>
        </p:nvPicPr>
        <p:blipFill>
          <a:blip r:embed="rId2"/>
          <a:stretch>
            <a:fillRect/>
          </a:stretch>
        </p:blipFill>
        <p:spPr>
          <a:xfrm>
            <a:off x="3860800" y="1775691"/>
            <a:ext cx="6121400" cy="4527812"/>
          </a:xfrm>
          <a:prstGeom prst="rect">
            <a:avLst/>
          </a:prstGeom>
        </p:spPr>
      </p:pic>
      <p:sp>
        <p:nvSpPr>
          <p:cNvPr id="3" name="Title 2">
            <a:extLst>
              <a:ext uri="{FF2B5EF4-FFF2-40B4-BE49-F238E27FC236}">
                <a16:creationId xmlns:a16="http://schemas.microsoft.com/office/drawing/2014/main" id="{913DB377-5444-A2D8-0991-D1B47E62A80A}"/>
              </a:ext>
            </a:extLst>
          </p:cNvPr>
          <p:cNvSpPr>
            <a:spLocks noGrp="1"/>
          </p:cNvSpPr>
          <p:nvPr>
            <p:ph type="title"/>
          </p:nvPr>
        </p:nvSpPr>
        <p:spPr/>
        <p:txBody>
          <a:bodyPr/>
          <a:lstStyle/>
          <a:p>
            <a:r>
              <a:rPr lang="en-GB" dirty="0"/>
              <a:t>Moderation With Hayes’s PROCESS Macro</a:t>
            </a:r>
          </a:p>
        </p:txBody>
      </p:sp>
    </p:spTree>
    <p:extLst>
      <p:ext uri="{BB962C8B-B14F-4D97-AF65-F5344CB8AC3E}">
        <p14:creationId xmlns:p14="http://schemas.microsoft.com/office/powerpoint/2010/main" val="270085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BAFD0-5D04-DCD6-745D-1BFB983BDF44}"/>
              </a:ext>
            </a:extLst>
          </p:cNvPr>
          <p:cNvPicPr>
            <a:picLocks noChangeAspect="1"/>
          </p:cNvPicPr>
          <p:nvPr/>
        </p:nvPicPr>
        <p:blipFill>
          <a:blip r:embed="rId2"/>
          <a:stretch>
            <a:fillRect/>
          </a:stretch>
        </p:blipFill>
        <p:spPr>
          <a:xfrm>
            <a:off x="2209800" y="1021301"/>
            <a:ext cx="7772400" cy="4815397"/>
          </a:xfrm>
          <a:prstGeom prst="rect">
            <a:avLst/>
          </a:prstGeom>
        </p:spPr>
      </p:pic>
    </p:spTree>
    <p:extLst>
      <p:ext uri="{BB962C8B-B14F-4D97-AF65-F5344CB8AC3E}">
        <p14:creationId xmlns:p14="http://schemas.microsoft.com/office/powerpoint/2010/main" val="321199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7485EB6-F260-73F7-0B36-7C8FC4FE7EC4}"/>
              </a:ext>
            </a:extLst>
          </p:cNvPr>
          <p:cNvGrpSpPr/>
          <p:nvPr/>
        </p:nvGrpSpPr>
        <p:grpSpPr>
          <a:xfrm>
            <a:off x="520316" y="1387771"/>
            <a:ext cx="10107175" cy="4318000"/>
            <a:chOff x="520316" y="1387771"/>
            <a:chExt cx="10107175" cy="4318000"/>
          </a:xfrm>
        </p:grpSpPr>
        <p:pic>
          <p:nvPicPr>
            <p:cNvPr id="2" name="Picture 1">
              <a:extLst>
                <a:ext uri="{FF2B5EF4-FFF2-40B4-BE49-F238E27FC236}">
                  <a16:creationId xmlns:a16="http://schemas.microsoft.com/office/drawing/2014/main" id="{DD24ED1C-745F-0EC7-E155-8BAD7D6F49C9}"/>
                </a:ext>
              </a:extLst>
            </p:cNvPr>
            <p:cNvPicPr>
              <a:picLocks noChangeAspect="1"/>
            </p:cNvPicPr>
            <p:nvPr/>
          </p:nvPicPr>
          <p:blipFill>
            <a:blip r:embed="rId2"/>
            <a:stretch>
              <a:fillRect/>
            </a:stretch>
          </p:blipFill>
          <p:spPr>
            <a:xfrm>
              <a:off x="3477391" y="1387771"/>
              <a:ext cx="7150100" cy="4318000"/>
            </a:xfrm>
            <a:prstGeom prst="rect">
              <a:avLst/>
            </a:prstGeom>
          </p:spPr>
        </p:pic>
        <p:sp>
          <p:nvSpPr>
            <p:cNvPr id="4" name="Line Callout 1 (Border and Accent Bar) 3">
              <a:extLst>
                <a:ext uri="{FF2B5EF4-FFF2-40B4-BE49-F238E27FC236}">
                  <a16:creationId xmlns:a16="http://schemas.microsoft.com/office/drawing/2014/main" id="{8941ABD4-8D0A-B5C3-9A20-0CC0ED81BCD0}"/>
                </a:ext>
              </a:extLst>
            </p:cNvPr>
            <p:cNvSpPr/>
            <p:nvPr/>
          </p:nvSpPr>
          <p:spPr>
            <a:xfrm>
              <a:off x="520316" y="3254383"/>
              <a:ext cx="2282827" cy="584775"/>
            </a:xfrm>
            <a:prstGeom prst="accentBorderCallout1">
              <a:avLst>
                <a:gd name="adj1" fmla="val 50581"/>
                <a:gd name="adj2" fmla="val 102859"/>
                <a:gd name="adj3" fmla="val 96586"/>
                <a:gd name="adj4" fmla="val 124868"/>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Interaction Term Is Significant</a:t>
              </a:r>
            </a:p>
          </p:txBody>
        </p:sp>
        <p:sp>
          <p:nvSpPr>
            <p:cNvPr id="10" name="Rectangle 9">
              <a:extLst>
                <a:ext uri="{FF2B5EF4-FFF2-40B4-BE49-F238E27FC236}">
                  <a16:creationId xmlns:a16="http://schemas.microsoft.com/office/drawing/2014/main" id="{F8EA913E-762A-516B-18B7-BA557E265A5C}"/>
                </a:ext>
              </a:extLst>
            </p:cNvPr>
            <p:cNvSpPr/>
            <p:nvPr/>
          </p:nvSpPr>
          <p:spPr>
            <a:xfrm>
              <a:off x="3463317" y="3651057"/>
              <a:ext cx="623454" cy="344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75756888-085D-36AE-DEAA-41DCF2DBD383}"/>
                </a:ext>
              </a:extLst>
            </p:cNvPr>
            <p:cNvSpPr/>
            <p:nvPr/>
          </p:nvSpPr>
          <p:spPr>
            <a:xfrm>
              <a:off x="7657781" y="3666694"/>
              <a:ext cx="623454" cy="344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EFB5C635-472D-73C0-EE82-B9F5A3F19A34}"/>
                </a:ext>
              </a:extLst>
            </p:cNvPr>
            <p:cNvSpPr/>
            <p:nvPr/>
          </p:nvSpPr>
          <p:spPr>
            <a:xfrm>
              <a:off x="8173863" y="4785449"/>
              <a:ext cx="623454" cy="344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193342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23EADCA-FD9E-710C-9752-5793DFE7A02B}"/>
              </a:ext>
            </a:extLst>
          </p:cNvPr>
          <p:cNvGrpSpPr/>
          <p:nvPr/>
        </p:nvGrpSpPr>
        <p:grpSpPr>
          <a:xfrm>
            <a:off x="332509" y="2605033"/>
            <a:ext cx="10513837" cy="1206500"/>
            <a:chOff x="332509" y="2605033"/>
            <a:chExt cx="10513837" cy="1206500"/>
          </a:xfrm>
        </p:grpSpPr>
        <p:pic>
          <p:nvPicPr>
            <p:cNvPr id="5" name="Picture 4">
              <a:extLst>
                <a:ext uri="{FF2B5EF4-FFF2-40B4-BE49-F238E27FC236}">
                  <a16:creationId xmlns:a16="http://schemas.microsoft.com/office/drawing/2014/main" id="{0234958F-9EAC-2BE9-DEB0-88A335F6949F}"/>
                </a:ext>
              </a:extLst>
            </p:cNvPr>
            <p:cNvPicPr>
              <a:picLocks noChangeAspect="1"/>
            </p:cNvPicPr>
            <p:nvPr/>
          </p:nvPicPr>
          <p:blipFill>
            <a:blip r:embed="rId2"/>
            <a:stretch>
              <a:fillRect/>
            </a:stretch>
          </p:blipFill>
          <p:spPr>
            <a:xfrm>
              <a:off x="3785146" y="2605033"/>
              <a:ext cx="7061200" cy="1206500"/>
            </a:xfrm>
            <a:prstGeom prst="rect">
              <a:avLst/>
            </a:prstGeom>
          </p:spPr>
        </p:pic>
        <p:sp>
          <p:nvSpPr>
            <p:cNvPr id="2" name="Line Callout 1 (Border and Accent Bar) 1">
              <a:extLst>
                <a:ext uri="{FF2B5EF4-FFF2-40B4-BE49-F238E27FC236}">
                  <a16:creationId xmlns:a16="http://schemas.microsoft.com/office/drawing/2014/main" id="{663DB5C2-64F0-0029-C8D4-57CC333C44A4}"/>
                </a:ext>
              </a:extLst>
            </p:cNvPr>
            <p:cNvSpPr/>
            <p:nvPr/>
          </p:nvSpPr>
          <p:spPr>
            <a:xfrm>
              <a:off x="332509" y="2611245"/>
              <a:ext cx="3073207" cy="830997"/>
            </a:xfrm>
            <a:prstGeom prst="accentBorderCallout1">
              <a:avLst>
                <a:gd name="adj1" fmla="val 50581"/>
                <a:gd name="adj2" fmla="val 102859"/>
                <a:gd name="adj3" fmla="val 79080"/>
                <a:gd name="adj4" fmla="val 128249"/>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At </a:t>
              </a:r>
              <a:r>
                <a:rPr lang="en-GB" sz="1600" dirty="0" err="1">
                  <a:solidFill>
                    <a:schemeClr val="tx1"/>
                  </a:solidFill>
                </a:rPr>
                <a:t>att_av</a:t>
              </a:r>
              <a:r>
                <a:rPr lang="en-GB" sz="1600" dirty="0">
                  <a:solidFill>
                    <a:schemeClr val="tx1"/>
                  </a:solidFill>
                </a:rPr>
                <a:t>=2.686 (-1SD below the mean), the effect of authenticity of on attachments is not significant</a:t>
              </a:r>
            </a:p>
          </p:txBody>
        </p:sp>
        <p:sp>
          <p:nvSpPr>
            <p:cNvPr id="3" name="Rectangle 2">
              <a:extLst>
                <a:ext uri="{FF2B5EF4-FFF2-40B4-BE49-F238E27FC236}">
                  <a16:creationId xmlns:a16="http://schemas.microsoft.com/office/drawing/2014/main" id="{B0D09E60-6F8D-635E-8160-A60F1D118820}"/>
                </a:ext>
              </a:extLst>
            </p:cNvPr>
            <p:cNvSpPr/>
            <p:nvPr/>
          </p:nvSpPr>
          <p:spPr>
            <a:xfrm>
              <a:off x="5268191" y="3144751"/>
              <a:ext cx="623454" cy="2450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E6D3F40D-3130-DAB5-D76F-4692A7441323}"/>
                </a:ext>
              </a:extLst>
            </p:cNvPr>
            <p:cNvSpPr/>
            <p:nvPr/>
          </p:nvSpPr>
          <p:spPr>
            <a:xfrm>
              <a:off x="8236527" y="3144750"/>
              <a:ext cx="623454" cy="2450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itle 3">
            <a:extLst>
              <a:ext uri="{FF2B5EF4-FFF2-40B4-BE49-F238E27FC236}">
                <a16:creationId xmlns:a16="http://schemas.microsoft.com/office/drawing/2014/main" id="{9DBC43E8-04EC-5B63-A5A5-2A6ACE30AC6B}"/>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Conditional Effect</a:t>
            </a:r>
          </a:p>
        </p:txBody>
      </p:sp>
      <p:grpSp>
        <p:nvGrpSpPr>
          <p:cNvPr id="6" name="Group 5">
            <a:extLst>
              <a:ext uri="{FF2B5EF4-FFF2-40B4-BE49-F238E27FC236}">
                <a16:creationId xmlns:a16="http://schemas.microsoft.com/office/drawing/2014/main" id="{695029EF-B869-3A88-D08A-CEC38CC1BD4C}"/>
              </a:ext>
            </a:extLst>
          </p:cNvPr>
          <p:cNvGrpSpPr/>
          <p:nvPr/>
        </p:nvGrpSpPr>
        <p:grpSpPr>
          <a:xfrm>
            <a:off x="1167575" y="4762899"/>
            <a:ext cx="8824685" cy="850900"/>
            <a:chOff x="1621752" y="2212718"/>
            <a:chExt cx="8824685" cy="850900"/>
          </a:xfrm>
        </p:grpSpPr>
        <p:pic>
          <p:nvPicPr>
            <p:cNvPr id="7" name="Picture 6">
              <a:extLst>
                <a:ext uri="{FF2B5EF4-FFF2-40B4-BE49-F238E27FC236}">
                  <a16:creationId xmlns:a16="http://schemas.microsoft.com/office/drawing/2014/main" id="{46C84A48-137F-6DCD-6E99-473FC1699843}"/>
                </a:ext>
              </a:extLst>
            </p:cNvPr>
            <p:cNvPicPr>
              <a:picLocks noChangeAspect="1"/>
            </p:cNvPicPr>
            <p:nvPr/>
          </p:nvPicPr>
          <p:blipFill>
            <a:blip r:embed="rId3"/>
            <a:stretch>
              <a:fillRect/>
            </a:stretch>
          </p:blipFill>
          <p:spPr>
            <a:xfrm>
              <a:off x="4439337" y="2212718"/>
              <a:ext cx="6007100" cy="850900"/>
            </a:xfrm>
            <a:prstGeom prst="rect">
              <a:avLst/>
            </a:prstGeom>
          </p:spPr>
        </p:pic>
        <p:sp>
          <p:nvSpPr>
            <p:cNvPr id="8" name="Line Callout 1 (Border and Accent Bar) 7">
              <a:extLst>
                <a:ext uri="{FF2B5EF4-FFF2-40B4-BE49-F238E27FC236}">
                  <a16:creationId xmlns:a16="http://schemas.microsoft.com/office/drawing/2014/main" id="{B4D5B242-92DE-88B6-129E-178696E6BEBC}"/>
                </a:ext>
              </a:extLst>
            </p:cNvPr>
            <p:cNvSpPr/>
            <p:nvPr/>
          </p:nvSpPr>
          <p:spPr>
            <a:xfrm>
              <a:off x="1621752" y="2212718"/>
              <a:ext cx="2282827" cy="830997"/>
            </a:xfrm>
            <a:prstGeom prst="accentBorderCallout1">
              <a:avLst>
                <a:gd name="adj1" fmla="val 50581"/>
                <a:gd name="adj2" fmla="val 102859"/>
                <a:gd name="adj3" fmla="val 72828"/>
                <a:gd name="adj4" fmla="val 143530"/>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The p-values of these thresholds are 0.05 (see next the output)</a:t>
              </a:r>
            </a:p>
          </p:txBody>
        </p:sp>
        <p:sp>
          <p:nvSpPr>
            <p:cNvPr id="9" name="Rectangle 8">
              <a:extLst>
                <a:ext uri="{FF2B5EF4-FFF2-40B4-BE49-F238E27FC236}">
                  <a16:creationId xmlns:a16="http://schemas.microsoft.com/office/drawing/2014/main" id="{4E04ECC0-C214-624C-DF73-4B638CC4F4A4}"/>
                </a:ext>
              </a:extLst>
            </p:cNvPr>
            <p:cNvSpPr/>
            <p:nvPr/>
          </p:nvSpPr>
          <p:spPr>
            <a:xfrm>
              <a:off x="4918044" y="2628216"/>
              <a:ext cx="623454" cy="344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8963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8257857-8EF5-A2EE-56D7-0906433166C8}"/>
              </a:ext>
            </a:extLst>
          </p:cNvPr>
          <p:cNvGrpSpPr/>
          <p:nvPr/>
        </p:nvGrpSpPr>
        <p:grpSpPr>
          <a:xfrm>
            <a:off x="952653" y="2033814"/>
            <a:ext cx="10286693" cy="4445000"/>
            <a:chOff x="1041535" y="1206500"/>
            <a:chExt cx="10286693" cy="4445000"/>
          </a:xfrm>
        </p:grpSpPr>
        <p:pic>
          <p:nvPicPr>
            <p:cNvPr id="2" name="Picture 1">
              <a:extLst>
                <a:ext uri="{FF2B5EF4-FFF2-40B4-BE49-F238E27FC236}">
                  <a16:creationId xmlns:a16="http://schemas.microsoft.com/office/drawing/2014/main" id="{7D2B01A8-48A1-6CCD-6F86-AC5B01E50FC3}"/>
                </a:ext>
              </a:extLst>
            </p:cNvPr>
            <p:cNvPicPr>
              <a:picLocks noChangeAspect="1"/>
            </p:cNvPicPr>
            <p:nvPr/>
          </p:nvPicPr>
          <p:blipFill rotWithShape="1">
            <a:blip r:embed="rId2"/>
            <a:srcRect l="868"/>
            <a:stretch/>
          </p:blipFill>
          <p:spPr>
            <a:xfrm>
              <a:off x="4139513" y="1206500"/>
              <a:ext cx="7188715" cy="4445000"/>
            </a:xfrm>
            <a:prstGeom prst="rect">
              <a:avLst/>
            </a:prstGeom>
          </p:spPr>
        </p:pic>
        <p:sp>
          <p:nvSpPr>
            <p:cNvPr id="3" name="Oval 2">
              <a:extLst>
                <a:ext uri="{FF2B5EF4-FFF2-40B4-BE49-F238E27FC236}">
                  <a16:creationId xmlns:a16="http://schemas.microsoft.com/office/drawing/2014/main" id="{BC23D782-7960-B70D-8B4E-F087861C543A}"/>
                </a:ext>
              </a:extLst>
            </p:cNvPr>
            <p:cNvSpPr/>
            <p:nvPr/>
          </p:nvSpPr>
          <p:spPr>
            <a:xfrm>
              <a:off x="4468448" y="1791730"/>
              <a:ext cx="783174" cy="251206"/>
            </a:xfrm>
            <a:prstGeom prst="ellipse">
              <a:avLst/>
            </a:prstGeom>
            <a:solidFill>
              <a:schemeClr val="accent6">
                <a:lumMod val="50000"/>
                <a:alpha val="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16DD3BB6-501B-512E-9B64-1018DFB5DD4A}"/>
                </a:ext>
              </a:extLst>
            </p:cNvPr>
            <p:cNvSpPr/>
            <p:nvPr/>
          </p:nvSpPr>
          <p:spPr>
            <a:xfrm>
              <a:off x="4480805" y="2982098"/>
              <a:ext cx="783174" cy="251206"/>
            </a:xfrm>
            <a:prstGeom prst="ellipse">
              <a:avLst/>
            </a:prstGeom>
            <a:solidFill>
              <a:schemeClr val="accent6">
                <a:lumMod val="50000"/>
                <a:alpha val="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02C68F68-51A6-87C3-C045-A21FC02B400D}"/>
                </a:ext>
              </a:extLst>
            </p:cNvPr>
            <p:cNvSpPr/>
            <p:nvPr/>
          </p:nvSpPr>
          <p:spPr>
            <a:xfrm>
              <a:off x="8463799" y="1791730"/>
              <a:ext cx="783174" cy="251206"/>
            </a:xfrm>
            <a:prstGeom prst="ellipse">
              <a:avLst/>
            </a:prstGeom>
            <a:solidFill>
              <a:schemeClr val="accent6">
                <a:lumMod val="50000"/>
                <a:alpha val="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90EF279E-5BD2-3C5C-097F-C5D09BB6B98A}"/>
                </a:ext>
              </a:extLst>
            </p:cNvPr>
            <p:cNvSpPr/>
            <p:nvPr/>
          </p:nvSpPr>
          <p:spPr>
            <a:xfrm>
              <a:off x="8463799" y="2982098"/>
              <a:ext cx="783174" cy="251206"/>
            </a:xfrm>
            <a:prstGeom prst="ellipse">
              <a:avLst/>
            </a:prstGeom>
            <a:solidFill>
              <a:schemeClr val="accent6">
                <a:lumMod val="50000"/>
                <a:alpha val="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Line Callout 1 (Border and Accent Bar) 7">
              <a:extLst>
                <a:ext uri="{FF2B5EF4-FFF2-40B4-BE49-F238E27FC236}">
                  <a16:creationId xmlns:a16="http://schemas.microsoft.com/office/drawing/2014/main" id="{3F045C35-AF17-A727-486E-DC864CB5CEC6}"/>
                </a:ext>
              </a:extLst>
            </p:cNvPr>
            <p:cNvSpPr/>
            <p:nvPr/>
          </p:nvSpPr>
          <p:spPr>
            <a:xfrm>
              <a:off x="1041535" y="2097018"/>
              <a:ext cx="2282827" cy="830997"/>
            </a:xfrm>
            <a:prstGeom prst="accentBorderCallout1">
              <a:avLst>
                <a:gd name="adj1" fmla="val 50581"/>
                <a:gd name="adj2" fmla="val 102859"/>
                <a:gd name="adj3" fmla="val 122844"/>
                <a:gd name="adj4" fmla="val 149902"/>
              </a:avLst>
            </a:prstGeom>
            <a:noFill/>
            <a:ln>
              <a:solidFill>
                <a:schemeClr val="tx1">
                  <a:lumMod val="50000"/>
                  <a:lumOff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1600" dirty="0">
                  <a:solidFill>
                    <a:schemeClr val="tx1"/>
                  </a:solidFill>
                </a:rPr>
                <a:t>Moderator Values Defining the JN-Significance</a:t>
              </a:r>
            </a:p>
          </p:txBody>
        </p:sp>
        <p:cxnSp>
          <p:nvCxnSpPr>
            <p:cNvPr id="13" name="Straight Arrow Connector 12">
              <a:extLst>
                <a:ext uri="{FF2B5EF4-FFF2-40B4-BE49-F238E27FC236}">
                  <a16:creationId xmlns:a16="http://schemas.microsoft.com/office/drawing/2014/main" id="{9CA4C813-DE6E-DECC-1C43-A17EBCDD5F86}"/>
                </a:ext>
              </a:extLst>
            </p:cNvPr>
            <p:cNvCxnSpPr>
              <a:cxnSpLocks/>
              <a:stCxn id="8" idx="0"/>
              <a:endCxn id="3" idx="2"/>
            </p:cNvCxnSpPr>
            <p:nvPr/>
          </p:nvCxnSpPr>
          <p:spPr>
            <a:xfrm flipV="1">
              <a:off x="3324362" y="1917333"/>
              <a:ext cx="1144086" cy="59518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F57F208E-C92F-FC96-7EB2-5DBD2681C06B}"/>
              </a:ext>
            </a:extLst>
          </p:cNvPr>
          <p:cNvSpPr>
            <a:spLocks noGrp="1"/>
          </p:cNvSpPr>
          <p:nvPr>
            <p:ph type="title"/>
          </p:nvPr>
        </p:nvSpPr>
        <p:spPr/>
        <p:txBody>
          <a:bodyPr/>
          <a:lstStyle/>
          <a:p>
            <a:r>
              <a:rPr lang="en-GB" dirty="0">
                <a:solidFill>
                  <a:srgbClr val="FF0000"/>
                </a:solidFill>
              </a:rPr>
              <a:t>Johnson-</a:t>
            </a:r>
            <a:r>
              <a:rPr lang="en-GB" dirty="0" err="1">
                <a:solidFill>
                  <a:srgbClr val="FF0000"/>
                </a:solidFill>
              </a:rPr>
              <a:t>Neyman</a:t>
            </a:r>
            <a:r>
              <a:rPr lang="en-GB" b="0" i="0" dirty="0">
                <a:solidFill>
                  <a:srgbClr val="000000"/>
                </a:solidFill>
                <a:effectLst/>
                <a:latin typeface="Source Sans Pro" panose="020B0503030403020204" pitchFamily="34" charset="0"/>
              </a:rPr>
              <a:t> </a:t>
            </a:r>
            <a:r>
              <a:rPr lang="en-GB" dirty="0">
                <a:solidFill>
                  <a:srgbClr val="FF0000"/>
                </a:solidFill>
              </a:rPr>
              <a:t>Outputs</a:t>
            </a:r>
          </a:p>
        </p:txBody>
      </p:sp>
    </p:spTree>
    <p:extLst>
      <p:ext uri="{BB962C8B-B14F-4D97-AF65-F5344CB8AC3E}">
        <p14:creationId xmlns:p14="http://schemas.microsoft.com/office/powerpoint/2010/main" val="13155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92E3A-F91F-3FDB-3F6D-740F1D801A91}"/>
              </a:ext>
            </a:extLst>
          </p:cNvPr>
          <p:cNvPicPr>
            <a:picLocks noChangeAspect="1"/>
          </p:cNvPicPr>
          <p:nvPr/>
        </p:nvPicPr>
        <p:blipFill>
          <a:blip r:embed="rId2"/>
          <a:stretch>
            <a:fillRect/>
          </a:stretch>
        </p:blipFill>
        <p:spPr>
          <a:xfrm>
            <a:off x="2708727" y="2154464"/>
            <a:ext cx="7650337" cy="4507593"/>
          </a:xfrm>
          <a:prstGeom prst="rect">
            <a:avLst/>
          </a:prstGeom>
        </p:spPr>
      </p:pic>
      <p:sp>
        <p:nvSpPr>
          <p:cNvPr id="2" name="Title 1">
            <a:extLst>
              <a:ext uri="{FF2B5EF4-FFF2-40B4-BE49-F238E27FC236}">
                <a16:creationId xmlns:a16="http://schemas.microsoft.com/office/drawing/2014/main" id="{E5F63BB5-0C9D-EDBC-71F0-244F896065FB}"/>
              </a:ext>
            </a:extLst>
          </p:cNvPr>
          <p:cNvSpPr>
            <a:spLocks noGrp="1"/>
          </p:cNvSpPr>
          <p:nvPr>
            <p:ph type="title"/>
          </p:nvPr>
        </p:nvSpPr>
        <p:spPr/>
        <p:txBody>
          <a:bodyPr/>
          <a:lstStyle/>
          <a:p>
            <a:r>
              <a:rPr lang="en-GB" b="0" i="0" dirty="0">
                <a:solidFill>
                  <a:srgbClr val="FF0000"/>
                </a:solidFill>
                <a:effectLst/>
                <a:latin typeface="Source Sans Pro" panose="020B0503030403020204" pitchFamily="34" charset="0"/>
              </a:rPr>
              <a:t>Johnson-</a:t>
            </a:r>
            <a:r>
              <a:rPr lang="en-GB" b="0" i="0" dirty="0" err="1">
                <a:solidFill>
                  <a:srgbClr val="FF0000"/>
                </a:solidFill>
                <a:effectLst/>
                <a:latin typeface="Source Sans Pro" panose="020B0503030403020204" pitchFamily="34" charset="0"/>
              </a:rPr>
              <a:t>Neyman</a:t>
            </a:r>
            <a:r>
              <a:rPr lang="en-GB" b="0" i="0" dirty="0">
                <a:solidFill>
                  <a:srgbClr val="FF0000"/>
                </a:solidFill>
                <a:effectLst/>
                <a:latin typeface="Source Sans Pro" panose="020B0503030403020204" pitchFamily="34" charset="0"/>
              </a:rPr>
              <a:t> Outputs</a:t>
            </a:r>
            <a:endParaRPr lang="en-GB" dirty="0">
              <a:solidFill>
                <a:srgbClr val="FF0000"/>
              </a:solidFill>
            </a:endParaRPr>
          </a:p>
        </p:txBody>
      </p:sp>
    </p:spTree>
    <p:extLst>
      <p:ext uri="{BB962C8B-B14F-4D97-AF65-F5344CB8AC3E}">
        <p14:creationId xmlns:p14="http://schemas.microsoft.com/office/powerpoint/2010/main" val="120162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9B57BD-9593-CBF3-ED15-D79B234E7A2C}"/>
              </a:ext>
            </a:extLst>
          </p:cNvPr>
          <p:cNvPicPr>
            <a:picLocks noChangeAspect="1"/>
          </p:cNvPicPr>
          <p:nvPr/>
        </p:nvPicPr>
        <p:blipFill>
          <a:blip r:embed="rId2"/>
          <a:stretch>
            <a:fillRect/>
          </a:stretch>
        </p:blipFill>
        <p:spPr>
          <a:xfrm>
            <a:off x="775381" y="1182914"/>
            <a:ext cx="6720341" cy="3295135"/>
          </a:xfrm>
          <a:prstGeom prst="rect">
            <a:avLst/>
          </a:prstGeom>
        </p:spPr>
      </p:pic>
      <p:sp>
        <p:nvSpPr>
          <p:cNvPr id="2" name="TextBox 1">
            <a:extLst>
              <a:ext uri="{FF2B5EF4-FFF2-40B4-BE49-F238E27FC236}">
                <a16:creationId xmlns:a16="http://schemas.microsoft.com/office/drawing/2014/main" id="{28B09DF0-B16F-5B78-D3C1-8B16DD21DA11}"/>
              </a:ext>
            </a:extLst>
          </p:cNvPr>
          <p:cNvSpPr txBox="1"/>
          <p:nvPr/>
        </p:nvSpPr>
        <p:spPr>
          <a:xfrm>
            <a:off x="8679543" y="1654629"/>
            <a:ext cx="1988457" cy="923330"/>
          </a:xfrm>
          <a:prstGeom prst="rect">
            <a:avLst/>
          </a:prstGeom>
          <a:noFill/>
        </p:spPr>
        <p:txBody>
          <a:bodyPr wrap="square" rtlCol="0">
            <a:spAutoFit/>
          </a:bodyPr>
          <a:lstStyle/>
          <a:p>
            <a:r>
              <a:rPr lang="en-GB" dirty="0">
                <a:solidFill>
                  <a:srgbClr val="000000"/>
                </a:solidFill>
                <a:latin typeface="Source Sans Pro" panose="020B0503030403020204" pitchFamily="34" charset="0"/>
              </a:rPr>
              <a:t>Output from the R code provided in </a:t>
            </a:r>
            <a:r>
              <a:rPr lang="en-GB" b="0" i="0" u="none" strike="noStrike" dirty="0">
                <a:solidFill>
                  <a:srgbClr val="000000"/>
                </a:solidFill>
                <a:effectLst/>
                <a:latin typeface="Source Sans Pro" panose="020B0503030403020204" pitchFamily="34" charset="0"/>
              </a:rPr>
              <a:t>Lin (</a:t>
            </a:r>
            <a:r>
              <a:rPr lang="en-GB" b="0" i="0" u="none" strike="noStrike" dirty="0">
                <a:solidFill>
                  <a:srgbClr val="5E88AF"/>
                </a:solidFill>
                <a:effectLst/>
                <a:latin typeface="Source Sans Pro" panose="020B0503030403020204" pitchFamily="34" charset="0"/>
                <a:hlinkClick r:id="rId3"/>
              </a:rPr>
              <a:t>2020</a:t>
            </a:r>
            <a:r>
              <a:rPr lang="en-GB" b="0" i="0" u="none" strike="noStrike" dirty="0">
                <a:solidFill>
                  <a:srgbClr val="000000"/>
                </a:solidFill>
                <a:effectLst/>
                <a:latin typeface="Source Sans Pro" panose="020B0503030403020204" pitchFamily="34" charset="0"/>
              </a:rPr>
              <a:t>)</a:t>
            </a:r>
            <a:endParaRPr lang="en-GB" dirty="0"/>
          </a:p>
        </p:txBody>
      </p:sp>
      <p:sp>
        <p:nvSpPr>
          <p:cNvPr id="5" name="TextBox 4">
            <a:extLst>
              <a:ext uri="{FF2B5EF4-FFF2-40B4-BE49-F238E27FC236}">
                <a16:creationId xmlns:a16="http://schemas.microsoft.com/office/drawing/2014/main" id="{2413C2BD-D710-988C-4F51-E614E3383C04}"/>
              </a:ext>
            </a:extLst>
          </p:cNvPr>
          <p:cNvSpPr txBox="1"/>
          <p:nvPr/>
        </p:nvSpPr>
        <p:spPr>
          <a:xfrm>
            <a:off x="5834743" y="5452906"/>
            <a:ext cx="6096000"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Lin, H. (2020). Probing two-way moderation effects: A review of software to easily plot </a:t>
            </a:r>
            <a:r>
              <a:rPr lang="en-GB" b="0" i="0" u="none" strike="noStrike" dirty="0" err="1">
                <a:solidFill>
                  <a:srgbClr val="000000"/>
                </a:solidFill>
                <a:effectLst/>
                <a:latin typeface="Source Sans Pro" panose="020B0503030403020204" pitchFamily="34" charset="0"/>
              </a:rPr>
              <a:t>johnson-neyman</a:t>
            </a:r>
            <a:r>
              <a:rPr lang="en-GB" b="0" i="0" u="none" strike="noStrike" dirty="0">
                <a:solidFill>
                  <a:srgbClr val="000000"/>
                </a:solidFill>
                <a:effectLst/>
                <a:latin typeface="Source Sans Pro" panose="020B0503030403020204" pitchFamily="34" charset="0"/>
              </a:rPr>
              <a:t> figures. </a:t>
            </a:r>
            <a:r>
              <a:rPr lang="en-GB" b="0" i="1" u="none" strike="noStrike" dirty="0">
                <a:solidFill>
                  <a:srgbClr val="000000"/>
                </a:solidFill>
                <a:effectLst/>
                <a:latin typeface="Source Sans Pro" panose="020B0503030403020204" pitchFamily="34" charset="0"/>
              </a:rPr>
              <a:t>Structural Equation </a:t>
            </a:r>
            <a:r>
              <a:rPr lang="en-GB" b="0" i="1" u="none" strike="noStrike" dirty="0" err="1">
                <a:solidFill>
                  <a:srgbClr val="000000"/>
                </a:solidFill>
                <a:effectLst/>
                <a:latin typeface="Source Sans Pro" panose="020B0503030403020204" pitchFamily="34" charset="0"/>
              </a:rPr>
              <a:t>Modeling</a:t>
            </a:r>
            <a:r>
              <a:rPr lang="en-GB" b="0" i="1" u="none" strike="noStrike" dirty="0">
                <a:solidFill>
                  <a:srgbClr val="000000"/>
                </a:solidFill>
                <a:effectLst/>
                <a:latin typeface="Source Sans Pro" panose="020B0503030403020204" pitchFamily="34" charset="0"/>
              </a:rPr>
              <a:t>: A Multidisciplinary Journal</a:t>
            </a:r>
            <a:r>
              <a:rPr lang="en-GB" b="0" i="0" u="none" strike="noStrike" dirty="0">
                <a:solidFill>
                  <a:srgbClr val="000000"/>
                </a:solidFill>
                <a:effectLst/>
                <a:latin typeface="Source Sans Pro" panose="020B0503030403020204" pitchFamily="34" charset="0"/>
              </a:rPr>
              <a:t>, </a:t>
            </a:r>
            <a:r>
              <a:rPr lang="en-GB" b="0" i="1" u="none" strike="noStrike" dirty="0">
                <a:solidFill>
                  <a:srgbClr val="000000"/>
                </a:solidFill>
                <a:effectLst/>
                <a:latin typeface="Source Sans Pro" panose="020B0503030403020204" pitchFamily="34" charset="0"/>
              </a:rPr>
              <a:t>27</a:t>
            </a:r>
            <a:r>
              <a:rPr lang="en-GB" b="0" i="0" u="none" strike="noStrike" dirty="0">
                <a:solidFill>
                  <a:srgbClr val="000000"/>
                </a:solidFill>
                <a:effectLst/>
                <a:latin typeface="Source Sans Pro" panose="020B0503030403020204" pitchFamily="34" charset="0"/>
              </a:rPr>
              <a:t>(3), 494–502.</a:t>
            </a:r>
            <a:endParaRPr lang="en-GB" dirty="0"/>
          </a:p>
        </p:txBody>
      </p:sp>
    </p:spTree>
    <p:extLst>
      <p:ext uri="{BB962C8B-B14F-4D97-AF65-F5344CB8AC3E}">
        <p14:creationId xmlns:p14="http://schemas.microsoft.com/office/powerpoint/2010/main" val="84568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D00C-00D0-83FF-BAB7-B26257AABC09}"/>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What is Moderation?</a:t>
            </a:r>
          </a:p>
        </p:txBody>
      </p:sp>
      <p:sp>
        <p:nvSpPr>
          <p:cNvPr id="3" name="Content Placeholder 2">
            <a:extLst>
              <a:ext uri="{FF2B5EF4-FFF2-40B4-BE49-F238E27FC236}">
                <a16:creationId xmlns:a16="http://schemas.microsoft.com/office/drawing/2014/main" id="{9D6BECC8-EA0B-FC54-6901-297DEF72EE9A}"/>
              </a:ext>
            </a:extLst>
          </p:cNvPr>
          <p:cNvSpPr>
            <a:spLocks noGrp="1"/>
          </p:cNvSpPr>
          <p:nvPr>
            <p:ph idx="1"/>
          </p:nvPr>
        </p:nvSpPr>
        <p:spPr/>
        <p:txBody>
          <a:bodyPr/>
          <a:lstStyle/>
          <a:p>
            <a:r>
              <a:rPr lang="en-GB" dirty="0"/>
              <a:t>It is just an interaction effect.</a:t>
            </a:r>
          </a:p>
          <a:p>
            <a:r>
              <a:rPr lang="en-GB" dirty="0"/>
              <a:t>Moderation explains how a relationship between two variables is affected by another variable.</a:t>
            </a:r>
          </a:p>
          <a:p>
            <a:r>
              <a:rPr lang="en-GB" b="0" i="0" u="none" strike="noStrike" dirty="0">
                <a:solidFill>
                  <a:srgbClr val="000000"/>
                </a:solidFill>
                <a:effectLst/>
                <a:latin typeface="Source Sans Pro" panose="020B0503030403020204" pitchFamily="34" charset="0"/>
              </a:rPr>
              <a:t>A variable that moderates a relationship is called as a moderator variable.</a:t>
            </a:r>
          </a:p>
          <a:p>
            <a:r>
              <a:rPr lang="en-GB" dirty="0"/>
              <a:t>For example, the relationship between monetary incentives differ across male vs. female. Gender is a moderator of the relationship.</a:t>
            </a:r>
          </a:p>
          <a:p>
            <a:endParaRPr lang="en-GB" dirty="0"/>
          </a:p>
        </p:txBody>
      </p:sp>
    </p:spTree>
    <p:extLst>
      <p:ext uri="{BB962C8B-B14F-4D97-AF65-F5344CB8AC3E}">
        <p14:creationId xmlns:p14="http://schemas.microsoft.com/office/powerpoint/2010/main" val="2892046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C7FA-5BA0-0B1D-3E45-31FB9E77B273}"/>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Spurious Moderation</a:t>
            </a:r>
            <a:endParaRPr lang="en-GB" dirty="0">
              <a:solidFill>
                <a:srgbClr val="FF0000"/>
              </a:solidFill>
            </a:endParaRPr>
          </a:p>
        </p:txBody>
      </p:sp>
      <p:sp>
        <p:nvSpPr>
          <p:cNvPr id="3" name="Content Placeholder 2">
            <a:extLst>
              <a:ext uri="{FF2B5EF4-FFF2-40B4-BE49-F238E27FC236}">
                <a16:creationId xmlns:a16="http://schemas.microsoft.com/office/drawing/2014/main" id="{C21A67F6-9BBB-9083-978B-F376C670A865}"/>
              </a:ext>
            </a:extLst>
          </p:cNvPr>
          <p:cNvSpPr>
            <a:spLocks noGrp="1"/>
          </p:cNvSpPr>
          <p:nvPr>
            <p:ph idx="1"/>
          </p:nvPr>
        </p:nvSpPr>
        <p:spPr/>
        <p:txBody>
          <a:bodyPr>
            <a:normAutofit fontScale="92500" lnSpcReduction="10000"/>
          </a:bodyPr>
          <a:lstStyle/>
          <a:p>
            <a:r>
              <a:rPr lang="en-GB" dirty="0"/>
              <a:t>Spurious = fake</a:t>
            </a:r>
          </a:p>
          <a:p>
            <a:r>
              <a:rPr lang="en-GB" b="0" i="0" u="none" strike="noStrike" dirty="0">
                <a:solidFill>
                  <a:srgbClr val="000000"/>
                </a:solidFill>
                <a:effectLst/>
                <a:latin typeface="Source Sans Pro" panose="020B0503030403020204" pitchFamily="34" charset="0"/>
              </a:rPr>
              <a:t>A moderation effect is spurious when it is detected as a significant but it is actually not</a:t>
            </a:r>
          </a:p>
          <a:p>
            <a:r>
              <a:rPr lang="en-GB" b="0" i="0" u="none" strike="noStrike" dirty="0">
                <a:solidFill>
                  <a:srgbClr val="000000"/>
                </a:solidFill>
                <a:effectLst/>
                <a:latin typeface="Source Sans Pro" panose="020B0503030403020204" pitchFamily="34" charset="0"/>
              </a:rPr>
              <a:t>What causes a spurious moderation? </a:t>
            </a:r>
          </a:p>
          <a:p>
            <a:pPr lvl="1"/>
            <a:r>
              <a:rPr lang="en-GB" dirty="0">
                <a:solidFill>
                  <a:srgbClr val="000000"/>
                </a:solidFill>
                <a:latin typeface="Source Sans Pro" panose="020B0503030403020204" pitchFamily="34" charset="0"/>
              </a:rPr>
              <a:t>When a nonlinear effect (e.g., the relationship between $X$ and $Y$ resembles U-shape) exist in a population, and</a:t>
            </a:r>
          </a:p>
          <a:p>
            <a:pPr lvl="1"/>
            <a:r>
              <a:rPr lang="en-GB" dirty="0">
                <a:solidFill>
                  <a:srgbClr val="000000"/>
                </a:solidFill>
                <a:latin typeface="Source Sans Pro" panose="020B0503030403020204" pitchFamily="34" charset="0"/>
              </a:rPr>
              <a:t>X and Z is correlated</a:t>
            </a:r>
          </a:p>
          <a:p>
            <a:r>
              <a:rPr lang="en-GB" dirty="0">
                <a:solidFill>
                  <a:srgbClr val="000000"/>
                </a:solidFill>
                <a:latin typeface="Source Sans Pro" panose="020B0503030403020204" pitchFamily="34" charset="0"/>
              </a:rPr>
              <a:t>Unfortunately, r</a:t>
            </a:r>
            <a:r>
              <a:rPr lang="en-GB" b="0" i="0" u="none" strike="noStrike" dirty="0">
                <a:solidFill>
                  <a:srgbClr val="000000"/>
                </a:solidFill>
                <a:effectLst/>
                <a:latin typeface="Source Sans Pro" panose="020B0503030403020204" pitchFamily="34" charset="0"/>
              </a:rPr>
              <a:t>esearchers rarely address this issue in empirical studies (</a:t>
            </a:r>
            <a:r>
              <a:rPr lang="en-GB" b="0" i="0" u="none" strike="noStrike" dirty="0">
                <a:solidFill>
                  <a:srgbClr val="75AADB"/>
                </a:solidFill>
                <a:effectLst/>
                <a:latin typeface="Source Sans Pro" panose="020B0503030403020204" pitchFamily="34" charset="0"/>
                <a:hlinkClick r:id="rId2"/>
              </a:rPr>
              <a:t>Daryanto, 2019</a:t>
            </a:r>
            <a:r>
              <a:rPr lang="en-GB" b="0" i="0" u="none" strike="noStrike" dirty="0">
                <a:solidFill>
                  <a:srgbClr val="000000"/>
                </a:solidFill>
                <a:effectLst/>
                <a:latin typeface="Source Sans Pro" panose="020B0503030403020204" pitchFamily="34" charset="0"/>
              </a:rPr>
              <a:t>; </a:t>
            </a:r>
            <a:r>
              <a:rPr lang="en-GB" b="0" i="0" u="none" strike="noStrike" dirty="0">
                <a:solidFill>
                  <a:srgbClr val="75AADB"/>
                </a:solidFill>
                <a:effectLst/>
                <a:latin typeface="Source Sans Pro" panose="020B0503030403020204" pitchFamily="34" charset="0"/>
                <a:hlinkClick r:id="rId3"/>
              </a:rPr>
              <a:t>Daryanto &amp; Lukas, 2022</a:t>
            </a:r>
            <a:r>
              <a:rPr lang="en-GB" b="0" i="0" u="none" strike="noStrike" dirty="0">
                <a:solidFill>
                  <a:srgbClr val="000000"/>
                </a:solidFill>
                <a:effectLst/>
                <a:latin typeface="Source Sans Pro" panose="020B0503030403020204" pitchFamily="34" charset="0"/>
              </a:rPr>
              <a:t>). </a:t>
            </a:r>
            <a:r>
              <a:rPr lang="en-GB" b="0" i="0" u="none" strike="noStrike" dirty="0" err="1">
                <a:solidFill>
                  <a:srgbClr val="000000"/>
                </a:solidFill>
                <a:effectLst/>
                <a:latin typeface="Source Sans Pro" panose="020B0503030403020204" pitchFamily="34" charset="0"/>
              </a:rPr>
              <a:t>Daryanto</a:t>
            </a:r>
            <a:r>
              <a:rPr lang="en-GB" b="0" i="0" u="none" strike="noStrike" dirty="0">
                <a:solidFill>
                  <a:srgbClr val="000000"/>
                </a:solidFill>
                <a:effectLst/>
                <a:latin typeface="Source Sans Pro" panose="020B0503030403020204" pitchFamily="34" charset="0"/>
              </a:rPr>
              <a:t> &amp; Lukas (</a:t>
            </a:r>
            <a:r>
              <a:rPr lang="en-GB" b="0" i="0" u="none" strike="noStrike" dirty="0">
                <a:solidFill>
                  <a:srgbClr val="75AADB"/>
                </a:solidFill>
                <a:effectLst/>
                <a:latin typeface="Source Sans Pro" panose="020B0503030403020204" pitchFamily="34" charset="0"/>
                <a:hlinkClick r:id="rId3"/>
              </a:rPr>
              <a:t>2022</a:t>
            </a:r>
            <a:r>
              <a:rPr lang="en-GB" b="0" i="0" u="none" strike="noStrike" dirty="0">
                <a:solidFill>
                  <a:srgbClr val="000000"/>
                </a:solidFill>
                <a:effectLst/>
                <a:latin typeface="Source Sans Pro" panose="020B0503030403020204" pitchFamily="34" charset="0"/>
              </a:rPr>
              <a:t>) found that ‘only 21 reported attempts to control for spurious moderation in marketing studies hypothesizing moderation published over the past 40 years’ (p. 180). This is a very small number.</a:t>
            </a:r>
            <a:endParaRPr lang="en-GB" dirty="0">
              <a:solidFill>
                <a:srgbClr val="000000"/>
              </a:solidFill>
              <a:latin typeface="Source Sans Pro" panose="020B0503030403020204" pitchFamily="34" charset="0"/>
            </a:endParaRPr>
          </a:p>
          <a:p>
            <a:endParaRPr lang="en-GB" dirty="0"/>
          </a:p>
        </p:txBody>
      </p:sp>
    </p:spTree>
    <p:extLst>
      <p:ext uri="{BB962C8B-B14F-4D97-AF65-F5344CB8AC3E}">
        <p14:creationId xmlns:p14="http://schemas.microsoft.com/office/powerpoint/2010/main" val="5768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9CD0-C74F-92BB-13C4-5089527DAE84}"/>
              </a:ext>
            </a:extLst>
          </p:cNvPr>
          <p:cNvSpPr>
            <a:spLocks noGrp="1"/>
          </p:cNvSpPr>
          <p:nvPr>
            <p:ph type="title"/>
          </p:nvPr>
        </p:nvSpPr>
        <p:spPr/>
        <p:txBody>
          <a:bodyPr/>
          <a:lstStyle/>
          <a:p>
            <a:r>
              <a:rPr lang="en-GB" dirty="0">
                <a:solidFill>
                  <a:srgbClr val="FF0000"/>
                </a:solidFill>
              </a:rPr>
              <a:t>How to Avoid Spuriousness?</a:t>
            </a:r>
          </a:p>
        </p:txBody>
      </p:sp>
      <p:sp>
        <p:nvSpPr>
          <p:cNvPr id="3" name="Content Placeholder 2">
            <a:extLst>
              <a:ext uri="{FF2B5EF4-FFF2-40B4-BE49-F238E27FC236}">
                <a16:creationId xmlns:a16="http://schemas.microsoft.com/office/drawing/2014/main" id="{025C5EC1-1066-D269-114B-A432795BEC7F}"/>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Inspect the correlation coefficient and scatter plot of the relationship between either X, Z, and Y. If the correlation is nonzero and patterns suggest nonlinear relationship, this may create the spuriousness issue. </a:t>
            </a:r>
          </a:p>
          <a:p>
            <a:r>
              <a:rPr lang="en-GB" b="0" i="0" u="none" strike="noStrike" dirty="0">
                <a:solidFill>
                  <a:srgbClr val="000000"/>
                </a:solidFill>
                <a:effectLst/>
                <a:latin typeface="Source Sans Pro" panose="020B0503030403020204" pitchFamily="34" charset="0"/>
              </a:rPr>
              <a:t>A simple solution is by inserting quadratic terms of the predictors into the moderated regression model, resulting in: </a:t>
            </a:r>
            <a:endParaRPr lang="en-GB" dirty="0"/>
          </a:p>
        </p:txBody>
      </p:sp>
      <p:pic>
        <p:nvPicPr>
          <p:cNvPr id="4" name="Picture 3">
            <a:extLst>
              <a:ext uri="{FF2B5EF4-FFF2-40B4-BE49-F238E27FC236}">
                <a16:creationId xmlns:a16="http://schemas.microsoft.com/office/drawing/2014/main" id="{51C75967-926C-E704-32D5-F9D45BE8B160}"/>
              </a:ext>
            </a:extLst>
          </p:cNvPr>
          <p:cNvPicPr>
            <a:picLocks noChangeAspect="1"/>
          </p:cNvPicPr>
          <p:nvPr/>
        </p:nvPicPr>
        <p:blipFill>
          <a:blip r:embed="rId2"/>
          <a:stretch>
            <a:fillRect/>
          </a:stretch>
        </p:blipFill>
        <p:spPr>
          <a:xfrm>
            <a:off x="2681885" y="5036696"/>
            <a:ext cx="6828229" cy="654986"/>
          </a:xfrm>
          <a:prstGeom prst="rect">
            <a:avLst/>
          </a:prstGeom>
        </p:spPr>
      </p:pic>
    </p:spTree>
    <p:extLst>
      <p:ext uri="{BB962C8B-B14F-4D97-AF65-F5344CB8AC3E}">
        <p14:creationId xmlns:p14="http://schemas.microsoft.com/office/powerpoint/2010/main" val="362355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8D71E12-EDA3-2911-C741-CF7F8CA8BC78}"/>
              </a:ext>
            </a:extLst>
          </p:cNvPr>
          <p:cNvGrpSpPr/>
          <p:nvPr/>
        </p:nvGrpSpPr>
        <p:grpSpPr>
          <a:xfrm>
            <a:off x="2169227" y="1118637"/>
            <a:ext cx="6212021" cy="4768853"/>
            <a:chOff x="565017" y="458230"/>
            <a:chExt cx="6212021" cy="4768853"/>
          </a:xfrm>
        </p:grpSpPr>
        <p:cxnSp>
          <p:nvCxnSpPr>
            <p:cNvPr id="5" name="Straight Connector 4">
              <a:extLst>
                <a:ext uri="{FF2B5EF4-FFF2-40B4-BE49-F238E27FC236}">
                  <a16:creationId xmlns:a16="http://schemas.microsoft.com/office/drawing/2014/main" id="{855C7E26-E53F-7AD6-2386-B212615EE0D1}"/>
                </a:ext>
              </a:extLst>
            </p:cNvPr>
            <p:cNvCxnSpPr>
              <a:cxnSpLocks/>
            </p:cNvCxnSpPr>
            <p:nvPr/>
          </p:nvCxnSpPr>
          <p:spPr>
            <a:xfrm>
              <a:off x="1618735" y="877330"/>
              <a:ext cx="0" cy="37803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4006C8-0DEF-A66B-9B21-DD7859B2F61A}"/>
                </a:ext>
              </a:extLst>
            </p:cNvPr>
            <p:cNvCxnSpPr>
              <a:cxnSpLocks/>
            </p:cNvCxnSpPr>
            <p:nvPr/>
          </p:nvCxnSpPr>
          <p:spPr>
            <a:xfrm flipH="1">
              <a:off x="1618735" y="4667250"/>
              <a:ext cx="515830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E4FC39-BBAF-EC5D-1DDC-A9A6BBDC2ECC}"/>
                </a:ext>
              </a:extLst>
            </p:cNvPr>
            <p:cNvSpPr txBox="1"/>
            <p:nvPr/>
          </p:nvSpPr>
          <p:spPr>
            <a:xfrm>
              <a:off x="3286125" y="4857751"/>
              <a:ext cx="2107436" cy="369332"/>
            </a:xfrm>
            <a:prstGeom prst="rect">
              <a:avLst/>
            </a:prstGeom>
            <a:noFill/>
          </p:spPr>
          <p:txBody>
            <a:bodyPr wrap="none" rtlCol="0">
              <a:spAutoFit/>
            </a:bodyPr>
            <a:lstStyle/>
            <a:p>
              <a:r>
                <a:rPr lang="en-GB" dirty="0"/>
                <a:t>Monetary incentives</a:t>
              </a:r>
            </a:p>
          </p:txBody>
        </p:sp>
        <p:sp>
          <p:nvSpPr>
            <p:cNvPr id="11" name="TextBox 10">
              <a:extLst>
                <a:ext uri="{FF2B5EF4-FFF2-40B4-BE49-F238E27FC236}">
                  <a16:creationId xmlns:a16="http://schemas.microsoft.com/office/drawing/2014/main" id="{6C04D308-4AED-9637-5015-FFA3D9564598}"/>
                </a:ext>
              </a:extLst>
            </p:cNvPr>
            <p:cNvSpPr txBox="1"/>
            <p:nvPr/>
          </p:nvSpPr>
          <p:spPr>
            <a:xfrm>
              <a:off x="565017" y="458230"/>
              <a:ext cx="1927066" cy="369332"/>
            </a:xfrm>
            <a:prstGeom prst="rect">
              <a:avLst/>
            </a:prstGeom>
            <a:noFill/>
          </p:spPr>
          <p:txBody>
            <a:bodyPr wrap="none" rtlCol="0">
              <a:spAutoFit/>
            </a:bodyPr>
            <a:lstStyle/>
            <a:p>
              <a:r>
                <a:rPr lang="en-GB" dirty="0"/>
                <a:t>Sales performance</a:t>
              </a:r>
            </a:p>
          </p:txBody>
        </p:sp>
        <p:cxnSp>
          <p:nvCxnSpPr>
            <p:cNvPr id="12" name="Straight Connector 11">
              <a:extLst>
                <a:ext uri="{FF2B5EF4-FFF2-40B4-BE49-F238E27FC236}">
                  <a16:creationId xmlns:a16="http://schemas.microsoft.com/office/drawing/2014/main" id="{41565D77-F445-5EC1-9121-89A2E6A33F20}"/>
                </a:ext>
              </a:extLst>
            </p:cNvPr>
            <p:cNvCxnSpPr>
              <a:cxnSpLocks/>
            </p:cNvCxnSpPr>
            <p:nvPr/>
          </p:nvCxnSpPr>
          <p:spPr>
            <a:xfrm flipH="1">
              <a:off x="2492083" y="1328738"/>
              <a:ext cx="3222917" cy="7239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C7B9E2-4D1E-FFE2-4E93-536C9CDB4B4D}"/>
                </a:ext>
              </a:extLst>
            </p:cNvPr>
            <p:cNvCxnSpPr>
              <a:cxnSpLocks/>
            </p:cNvCxnSpPr>
            <p:nvPr/>
          </p:nvCxnSpPr>
          <p:spPr>
            <a:xfrm flipH="1">
              <a:off x="2576902" y="2243138"/>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3A1BAA-D31E-1B4E-AE6B-71B51895A840}"/>
                </a:ext>
              </a:extLst>
            </p:cNvPr>
            <p:cNvSpPr txBox="1"/>
            <p:nvPr/>
          </p:nvSpPr>
          <p:spPr>
            <a:xfrm>
              <a:off x="2144027" y="1476865"/>
              <a:ext cx="865750" cy="369332"/>
            </a:xfrm>
            <a:prstGeom prst="rect">
              <a:avLst/>
            </a:prstGeom>
            <a:noFill/>
          </p:spPr>
          <p:txBody>
            <a:bodyPr wrap="none" rtlCol="0">
              <a:spAutoFit/>
            </a:bodyPr>
            <a:lstStyle/>
            <a:p>
              <a:r>
                <a:rPr lang="en-GB" dirty="0"/>
                <a:t>Female</a:t>
              </a:r>
            </a:p>
          </p:txBody>
        </p:sp>
        <p:sp>
          <p:nvSpPr>
            <p:cNvPr id="21" name="TextBox 20">
              <a:extLst>
                <a:ext uri="{FF2B5EF4-FFF2-40B4-BE49-F238E27FC236}">
                  <a16:creationId xmlns:a16="http://schemas.microsoft.com/office/drawing/2014/main" id="{BF50DC6E-5089-BE29-DD53-BA918374E302}"/>
                </a:ext>
              </a:extLst>
            </p:cNvPr>
            <p:cNvSpPr txBox="1"/>
            <p:nvPr/>
          </p:nvSpPr>
          <p:spPr>
            <a:xfrm>
              <a:off x="2161704" y="3325368"/>
              <a:ext cx="660758" cy="369332"/>
            </a:xfrm>
            <a:prstGeom prst="rect">
              <a:avLst/>
            </a:prstGeom>
            <a:noFill/>
          </p:spPr>
          <p:txBody>
            <a:bodyPr wrap="none" rtlCol="0">
              <a:spAutoFit/>
            </a:bodyPr>
            <a:lstStyle/>
            <a:p>
              <a:r>
                <a:rPr lang="en-GB" dirty="0"/>
                <a:t>Male</a:t>
              </a:r>
            </a:p>
          </p:txBody>
        </p:sp>
        <p:cxnSp>
          <p:nvCxnSpPr>
            <p:cNvPr id="24" name="Straight Connector 23">
              <a:extLst>
                <a:ext uri="{FF2B5EF4-FFF2-40B4-BE49-F238E27FC236}">
                  <a16:creationId xmlns:a16="http://schemas.microsoft.com/office/drawing/2014/main" id="{95E75BC8-AFC9-1C2E-40AB-50E3A45E6E25}"/>
                </a:ext>
              </a:extLst>
            </p:cNvPr>
            <p:cNvCxnSpPr>
              <a:cxnSpLocks/>
            </p:cNvCxnSpPr>
            <p:nvPr/>
          </p:nvCxnSpPr>
          <p:spPr>
            <a:xfrm>
              <a:off x="4872038" y="1511261"/>
              <a:ext cx="0" cy="270688"/>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99CF93-DBCF-7FA2-DBE6-A987D75F47B2}"/>
                </a:ext>
              </a:extLst>
            </p:cNvPr>
            <p:cNvCxnSpPr>
              <a:cxnSpLocks/>
            </p:cNvCxnSpPr>
            <p:nvPr/>
          </p:nvCxnSpPr>
          <p:spPr>
            <a:xfrm flipH="1">
              <a:off x="3814763" y="1781949"/>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407DE63-9DB3-2193-62C8-7343252D296E}"/>
                </a:ext>
              </a:extLst>
            </p:cNvPr>
            <p:cNvSpPr txBox="1"/>
            <p:nvPr/>
          </p:nvSpPr>
          <p:spPr>
            <a:xfrm>
              <a:off x="4913134" y="1526015"/>
              <a:ext cx="733534" cy="369332"/>
            </a:xfrm>
            <a:prstGeom prst="rect">
              <a:avLst/>
            </a:prstGeom>
            <a:noFill/>
          </p:spPr>
          <p:txBody>
            <a:bodyPr wrap="none" rtlCol="0">
              <a:spAutoFit/>
            </a:bodyPr>
            <a:lstStyle/>
            <a:p>
              <a:r>
                <a:rPr lang="en-GB" dirty="0"/>
                <a:t>b</a:t>
              </a:r>
              <a:r>
                <a:rPr lang="en-GB" baseline="-25000" dirty="0"/>
                <a:t>female</a:t>
              </a:r>
            </a:p>
          </p:txBody>
        </p:sp>
        <p:cxnSp>
          <p:nvCxnSpPr>
            <p:cNvPr id="31" name="Straight Connector 30">
              <a:extLst>
                <a:ext uri="{FF2B5EF4-FFF2-40B4-BE49-F238E27FC236}">
                  <a16:creationId xmlns:a16="http://schemas.microsoft.com/office/drawing/2014/main" id="{9890C781-B25A-1815-DC91-03EB7C398213}"/>
                </a:ext>
              </a:extLst>
            </p:cNvPr>
            <p:cNvCxnSpPr>
              <a:cxnSpLocks/>
            </p:cNvCxnSpPr>
            <p:nvPr/>
          </p:nvCxnSpPr>
          <p:spPr>
            <a:xfrm flipH="1">
              <a:off x="3855859" y="3291662"/>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42A611-30BC-403F-3956-A9FDDC0D2005}"/>
                </a:ext>
              </a:extLst>
            </p:cNvPr>
            <p:cNvCxnSpPr>
              <a:cxnSpLocks/>
            </p:cNvCxnSpPr>
            <p:nvPr/>
          </p:nvCxnSpPr>
          <p:spPr>
            <a:xfrm>
              <a:off x="4913134" y="2714920"/>
              <a:ext cx="0" cy="576742"/>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88F33A-8A19-30ED-12FA-5F132C7EF3FF}"/>
                </a:ext>
              </a:extLst>
            </p:cNvPr>
            <p:cNvSpPr txBox="1"/>
            <p:nvPr/>
          </p:nvSpPr>
          <p:spPr>
            <a:xfrm>
              <a:off x="4913134" y="2904589"/>
              <a:ext cx="615874" cy="369332"/>
            </a:xfrm>
            <a:prstGeom prst="rect">
              <a:avLst/>
            </a:prstGeom>
            <a:noFill/>
          </p:spPr>
          <p:txBody>
            <a:bodyPr wrap="none" rtlCol="0">
              <a:spAutoFit/>
            </a:bodyPr>
            <a:lstStyle/>
            <a:p>
              <a:r>
                <a:rPr lang="en-GB" dirty="0"/>
                <a:t>b</a:t>
              </a:r>
              <a:r>
                <a:rPr lang="en-GB" baseline="-25000" dirty="0"/>
                <a:t>male</a:t>
              </a:r>
            </a:p>
          </p:txBody>
        </p:sp>
        <p:sp>
          <p:nvSpPr>
            <p:cNvPr id="36" name="TextBox 35">
              <a:extLst>
                <a:ext uri="{FF2B5EF4-FFF2-40B4-BE49-F238E27FC236}">
                  <a16:creationId xmlns:a16="http://schemas.microsoft.com/office/drawing/2014/main" id="{0C9C1464-4DB8-1541-FCF2-451FCAD84530}"/>
                </a:ext>
              </a:extLst>
            </p:cNvPr>
            <p:cNvSpPr txBox="1"/>
            <p:nvPr/>
          </p:nvSpPr>
          <p:spPr>
            <a:xfrm>
              <a:off x="2288999" y="792635"/>
              <a:ext cx="4101688" cy="369332"/>
            </a:xfrm>
            <a:prstGeom prst="rect">
              <a:avLst/>
            </a:prstGeom>
            <a:noFill/>
            <a:ln>
              <a:noFill/>
            </a:ln>
          </p:spPr>
          <p:txBody>
            <a:bodyPr wrap="square" rtlCol="0">
              <a:spAutoFit/>
            </a:bodyPr>
            <a:lstStyle/>
            <a:p>
              <a:r>
                <a:rPr lang="en-GB" dirty="0"/>
                <a:t>Moderation exists as b</a:t>
              </a:r>
              <a:r>
                <a:rPr lang="en-GB" baseline="-25000" dirty="0"/>
                <a:t>male </a:t>
              </a:r>
              <a:r>
                <a:rPr lang="en-GB" dirty="0"/>
                <a:t>&gt; b</a:t>
              </a:r>
              <a:r>
                <a:rPr lang="en-GB" baseline="-25000" dirty="0"/>
                <a:t>female</a:t>
              </a:r>
            </a:p>
          </p:txBody>
        </p:sp>
      </p:grpSp>
    </p:spTree>
    <p:extLst>
      <p:ext uri="{BB962C8B-B14F-4D97-AF65-F5344CB8AC3E}">
        <p14:creationId xmlns:p14="http://schemas.microsoft.com/office/powerpoint/2010/main" val="1001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143C7E6-236A-4D73-0A68-2CBA70E9BBEA}"/>
              </a:ext>
            </a:extLst>
          </p:cNvPr>
          <p:cNvGrpSpPr/>
          <p:nvPr/>
        </p:nvGrpSpPr>
        <p:grpSpPr>
          <a:xfrm>
            <a:off x="831705" y="1214804"/>
            <a:ext cx="6626411" cy="4768853"/>
            <a:chOff x="430546" y="444783"/>
            <a:chExt cx="6626411" cy="4768853"/>
          </a:xfrm>
        </p:grpSpPr>
        <p:grpSp>
          <p:nvGrpSpPr>
            <p:cNvPr id="37" name="Group 36">
              <a:extLst>
                <a:ext uri="{FF2B5EF4-FFF2-40B4-BE49-F238E27FC236}">
                  <a16:creationId xmlns:a16="http://schemas.microsoft.com/office/drawing/2014/main" id="{A8D71E12-EDA3-2911-C741-CF7F8CA8BC78}"/>
                </a:ext>
              </a:extLst>
            </p:cNvPr>
            <p:cNvGrpSpPr/>
            <p:nvPr/>
          </p:nvGrpSpPr>
          <p:grpSpPr>
            <a:xfrm>
              <a:off x="430546" y="444783"/>
              <a:ext cx="6626411" cy="4768853"/>
              <a:chOff x="565017" y="458230"/>
              <a:chExt cx="6626411" cy="4768853"/>
            </a:xfrm>
          </p:grpSpPr>
          <p:cxnSp>
            <p:nvCxnSpPr>
              <p:cNvPr id="5" name="Straight Connector 4">
                <a:extLst>
                  <a:ext uri="{FF2B5EF4-FFF2-40B4-BE49-F238E27FC236}">
                    <a16:creationId xmlns:a16="http://schemas.microsoft.com/office/drawing/2014/main" id="{855C7E26-E53F-7AD6-2386-B212615EE0D1}"/>
                  </a:ext>
                </a:extLst>
              </p:cNvPr>
              <p:cNvCxnSpPr>
                <a:cxnSpLocks/>
              </p:cNvCxnSpPr>
              <p:nvPr/>
            </p:nvCxnSpPr>
            <p:spPr>
              <a:xfrm>
                <a:off x="1618735" y="877330"/>
                <a:ext cx="0" cy="37803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4006C8-0DEF-A66B-9B21-DD7859B2F61A}"/>
                  </a:ext>
                </a:extLst>
              </p:cNvPr>
              <p:cNvCxnSpPr>
                <a:cxnSpLocks/>
              </p:cNvCxnSpPr>
              <p:nvPr/>
            </p:nvCxnSpPr>
            <p:spPr>
              <a:xfrm flipH="1">
                <a:off x="1618735" y="4667250"/>
                <a:ext cx="515830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E4FC39-BBAF-EC5D-1DDC-A9A6BBDC2ECC}"/>
                  </a:ext>
                </a:extLst>
              </p:cNvPr>
              <p:cNvSpPr txBox="1"/>
              <p:nvPr/>
            </p:nvSpPr>
            <p:spPr>
              <a:xfrm>
                <a:off x="3286125" y="4857751"/>
                <a:ext cx="2107436" cy="369332"/>
              </a:xfrm>
              <a:prstGeom prst="rect">
                <a:avLst/>
              </a:prstGeom>
              <a:noFill/>
            </p:spPr>
            <p:txBody>
              <a:bodyPr wrap="none" rtlCol="0">
                <a:spAutoFit/>
              </a:bodyPr>
              <a:lstStyle/>
              <a:p>
                <a:r>
                  <a:rPr lang="en-GB" dirty="0"/>
                  <a:t>Monetary incentives</a:t>
                </a:r>
              </a:p>
            </p:txBody>
          </p:sp>
          <p:sp>
            <p:nvSpPr>
              <p:cNvPr id="11" name="TextBox 10">
                <a:extLst>
                  <a:ext uri="{FF2B5EF4-FFF2-40B4-BE49-F238E27FC236}">
                    <a16:creationId xmlns:a16="http://schemas.microsoft.com/office/drawing/2014/main" id="{6C04D308-4AED-9637-5015-FFA3D9564598}"/>
                  </a:ext>
                </a:extLst>
              </p:cNvPr>
              <p:cNvSpPr txBox="1"/>
              <p:nvPr/>
            </p:nvSpPr>
            <p:spPr>
              <a:xfrm>
                <a:off x="565017" y="458230"/>
                <a:ext cx="1927066" cy="369332"/>
              </a:xfrm>
              <a:prstGeom prst="rect">
                <a:avLst/>
              </a:prstGeom>
              <a:noFill/>
            </p:spPr>
            <p:txBody>
              <a:bodyPr wrap="none" rtlCol="0">
                <a:spAutoFit/>
              </a:bodyPr>
              <a:lstStyle/>
              <a:p>
                <a:r>
                  <a:rPr lang="en-GB" dirty="0"/>
                  <a:t>Sales performance</a:t>
                </a:r>
              </a:p>
            </p:txBody>
          </p:sp>
          <p:cxnSp>
            <p:nvCxnSpPr>
              <p:cNvPr id="15" name="Straight Connector 14">
                <a:extLst>
                  <a:ext uri="{FF2B5EF4-FFF2-40B4-BE49-F238E27FC236}">
                    <a16:creationId xmlns:a16="http://schemas.microsoft.com/office/drawing/2014/main" id="{ACC7B9E2-4D1E-FFE2-4E93-536C9CDB4B4D}"/>
                  </a:ext>
                </a:extLst>
              </p:cNvPr>
              <p:cNvCxnSpPr>
                <a:cxnSpLocks/>
              </p:cNvCxnSpPr>
              <p:nvPr/>
            </p:nvCxnSpPr>
            <p:spPr>
              <a:xfrm flipH="1">
                <a:off x="2576902" y="2243138"/>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3A1BAA-D31E-1B4E-AE6B-71B51895A840}"/>
                  </a:ext>
                </a:extLst>
              </p:cNvPr>
              <p:cNvSpPr txBox="1"/>
              <p:nvPr/>
            </p:nvSpPr>
            <p:spPr>
              <a:xfrm>
                <a:off x="1950511" y="2303094"/>
                <a:ext cx="865750" cy="369332"/>
              </a:xfrm>
              <a:prstGeom prst="rect">
                <a:avLst/>
              </a:prstGeom>
              <a:noFill/>
            </p:spPr>
            <p:txBody>
              <a:bodyPr wrap="none" rtlCol="0">
                <a:spAutoFit/>
              </a:bodyPr>
              <a:lstStyle/>
              <a:p>
                <a:r>
                  <a:rPr lang="en-GB" dirty="0"/>
                  <a:t>Female</a:t>
                </a:r>
              </a:p>
            </p:txBody>
          </p:sp>
          <p:sp>
            <p:nvSpPr>
              <p:cNvPr id="21" name="TextBox 20">
                <a:extLst>
                  <a:ext uri="{FF2B5EF4-FFF2-40B4-BE49-F238E27FC236}">
                    <a16:creationId xmlns:a16="http://schemas.microsoft.com/office/drawing/2014/main" id="{BF50DC6E-5089-BE29-DD53-BA918374E302}"/>
                  </a:ext>
                </a:extLst>
              </p:cNvPr>
              <p:cNvSpPr txBox="1"/>
              <p:nvPr/>
            </p:nvSpPr>
            <p:spPr>
              <a:xfrm>
                <a:off x="1979346" y="3525571"/>
                <a:ext cx="660758" cy="369332"/>
              </a:xfrm>
              <a:prstGeom prst="rect">
                <a:avLst/>
              </a:prstGeom>
              <a:noFill/>
            </p:spPr>
            <p:txBody>
              <a:bodyPr wrap="none" rtlCol="0">
                <a:spAutoFit/>
              </a:bodyPr>
              <a:lstStyle/>
              <a:p>
                <a:r>
                  <a:rPr lang="en-GB" dirty="0"/>
                  <a:t>Male</a:t>
                </a:r>
              </a:p>
            </p:txBody>
          </p:sp>
          <p:sp>
            <p:nvSpPr>
              <p:cNvPr id="30" name="TextBox 29">
                <a:extLst>
                  <a:ext uri="{FF2B5EF4-FFF2-40B4-BE49-F238E27FC236}">
                    <a16:creationId xmlns:a16="http://schemas.microsoft.com/office/drawing/2014/main" id="{C407DE63-9DB3-2193-62C8-7343252D296E}"/>
                  </a:ext>
                </a:extLst>
              </p:cNvPr>
              <p:cNvSpPr txBox="1"/>
              <p:nvPr/>
            </p:nvSpPr>
            <p:spPr>
              <a:xfrm>
                <a:off x="4905010" y="1673568"/>
                <a:ext cx="733534" cy="369332"/>
              </a:xfrm>
              <a:prstGeom prst="rect">
                <a:avLst/>
              </a:prstGeom>
              <a:noFill/>
            </p:spPr>
            <p:txBody>
              <a:bodyPr wrap="none" rtlCol="0">
                <a:spAutoFit/>
              </a:bodyPr>
              <a:lstStyle/>
              <a:p>
                <a:r>
                  <a:rPr lang="en-GB" dirty="0"/>
                  <a:t>b</a:t>
                </a:r>
                <a:r>
                  <a:rPr lang="en-GB" baseline="-25000" dirty="0"/>
                  <a:t>female</a:t>
                </a:r>
              </a:p>
            </p:txBody>
          </p:sp>
          <p:cxnSp>
            <p:nvCxnSpPr>
              <p:cNvPr id="31" name="Straight Connector 30">
                <a:extLst>
                  <a:ext uri="{FF2B5EF4-FFF2-40B4-BE49-F238E27FC236}">
                    <a16:creationId xmlns:a16="http://schemas.microsoft.com/office/drawing/2014/main" id="{9890C781-B25A-1815-DC91-03EB7C398213}"/>
                  </a:ext>
                </a:extLst>
              </p:cNvPr>
              <p:cNvCxnSpPr>
                <a:cxnSpLocks/>
              </p:cNvCxnSpPr>
              <p:nvPr/>
            </p:nvCxnSpPr>
            <p:spPr>
              <a:xfrm flipH="1">
                <a:off x="3855859" y="3291662"/>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42A611-30BC-403F-3956-A9FDDC0D2005}"/>
                  </a:ext>
                </a:extLst>
              </p:cNvPr>
              <p:cNvCxnSpPr>
                <a:cxnSpLocks/>
              </p:cNvCxnSpPr>
              <p:nvPr/>
            </p:nvCxnSpPr>
            <p:spPr>
              <a:xfrm>
                <a:off x="4913134" y="2700086"/>
                <a:ext cx="0" cy="5915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88F33A-8A19-30ED-12FA-5F132C7EF3FF}"/>
                  </a:ext>
                </a:extLst>
              </p:cNvPr>
              <p:cNvSpPr txBox="1"/>
              <p:nvPr/>
            </p:nvSpPr>
            <p:spPr>
              <a:xfrm>
                <a:off x="4913134" y="2904589"/>
                <a:ext cx="615874" cy="369332"/>
              </a:xfrm>
              <a:prstGeom prst="rect">
                <a:avLst/>
              </a:prstGeom>
              <a:noFill/>
            </p:spPr>
            <p:txBody>
              <a:bodyPr wrap="none" rtlCol="0">
                <a:spAutoFit/>
              </a:bodyPr>
              <a:lstStyle/>
              <a:p>
                <a:r>
                  <a:rPr lang="en-GB" dirty="0"/>
                  <a:t>b</a:t>
                </a:r>
                <a:r>
                  <a:rPr lang="en-GB" baseline="-25000" dirty="0"/>
                  <a:t>male</a:t>
                </a:r>
              </a:p>
            </p:txBody>
          </p:sp>
          <p:sp>
            <p:nvSpPr>
              <p:cNvPr id="36" name="TextBox 35">
                <a:extLst>
                  <a:ext uri="{FF2B5EF4-FFF2-40B4-BE49-F238E27FC236}">
                    <a16:creationId xmlns:a16="http://schemas.microsoft.com/office/drawing/2014/main" id="{0C9C1464-4DB8-1541-FCF2-451FCAD84530}"/>
                  </a:ext>
                </a:extLst>
              </p:cNvPr>
              <p:cNvSpPr txBox="1"/>
              <p:nvPr/>
            </p:nvSpPr>
            <p:spPr>
              <a:xfrm>
                <a:off x="2444940" y="716555"/>
                <a:ext cx="4746488" cy="369332"/>
              </a:xfrm>
              <a:prstGeom prst="rect">
                <a:avLst/>
              </a:prstGeom>
              <a:noFill/>
              <a:ln>
                <a:noFill/>
              </a:ln>
            </p:spPr>
            <p:txBody>
              <a:bodyPr wrap="square" rtlCol="0">
                <a:spAutoFit/>
              </a:bodyPr>
              <a:lstStyle/>
              <a:p>
                <a:r>
                  <a:rPr lang="en-GB" dirty="0"/>
                  <a:t>Moderation does not exist as b</a:t>
                </a:r>
                <a:r>
                  <a:rPr lang="en-GB" baseline="-25000" dirty="0"/>
                  <a:t>male </a:t>
                </a:r>
                <a:r>
                  <a:rPr lang="en-GB" dirty="0"/>
                  <a:t>= b</a:t>
                </a:r>
                <a:r>
                  <a:rPr lang="en-GB" baseline="-25000" dirty="0"/>
                  <a:t>female</a:t>
                </a:r>
              </a:p>
            </p:txBody>
          </p:sp>
        </p:grpSp>
        <p:cxnSp>
          <p:nvCxnSpPr>
            <p:cNvPr id="26" name="Straight Connector 25">
              <a:extLst>
                <a:ext uri="{FF2B5EF4-FFF2-40B4-BE49-F238E27FC236}">
                  <a16:creationId xmlns:a16="http://schemas.microsoft.com/office/drawing/2014/main" id="{701D926F-174D-37AE-4ACC-22EDDB59F8B3}"/>
                </a:ext>
              </a:extLst>
            </p:cNvPr>
            <p:cNvCxnSpPr>
              <a:cxnSpLocks/>
            </p:cNvCxnSpPr>
            <p:nvPr/>
          </p:nvCxnSpPr>
          <p:spPr>
            <a:xfrm flipH="1">
              <a:off x="2413596" y="1201894"/>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F3184AA-5F63-969B-7F76-452827387039}"/>
                </a:ext>
              </a:extLst>
            </p:cNvPr>
            <p:cNvCxnSpPr>
              <a:cxnSpLocks/>
            </p:cNvCxnSpPr>
            <p:nvPr/>
          </p:nvCxnSpPr>
          <p:spPr>
            <a:xfrm flipH="1">
              <a:off x="3676734" y="2229691"/>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30D3F6-DBCE-3A1E-1CF5-C1546A4739EB}"/>
                </a:ext>
              </a:extLst>
            </p:cNvPr>
            <p:cNvCxnSpPr>
              <a:cxnSpLocks/>
            </p:cNvCxnSpPr>
            <p:nvPr/>
          </p:nvCxnSpPr>
          <p:spPr>
            <a:xfrm>
              <a:off x="4770081" y="1638115"/>
              <a:ext cx="0" cy="5915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25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B616-C4A2-B25E-2E75-1BBB3AF8E732}"/>
              </a:ext>
            </a:extLst>
          </p:cNvPr>
          <p:cNvSpPr>
            <a:spLocks noGrp="1"/>
          </p:cNvSpPr>
          <p:nvPr>
            <p:ph type="title"/>
          </p:nvPr>
        </p:nvSpPr>
        <p:spPr/>
        <p:txBody>
          <a:bodyPr/>
          <a:lstStyle/>
          <a:p>
            <a:r>
              <a:rPr lang="en-GB" dirty="0">
                <a:solidFill>
                  <a:srgbClr val="FF0000"/>
                </a:solidFill>
              </a:rPr>
              <a:t>Another Example</a:t>
            </a:r>
          </a:p>
        </p:txBody>
      </p:sp>
      <p:grpSp>
        <p:nvGrpSpPr>
          <p:cNvPr id="3" name="Group 2">
            <a:extLst>
              <a:ext uri="{FF2B5EF4-FFF2-40B4-BE49-F238E27FC236}">
                <a16:creationId xmlns:a16="http://schemas.microsoft.com/office/drawing/2014/main" id="{7D66ABB1-B594-E2A7-8CBD-84EC1BAB4982}"/>
              </a:ext>
            </a:extLst>
          </p:cNvPr>
          <p:cNvGrpSpPr/>
          <p:nvPr/>
        </p:nvGrpSpPr>
        <p:grpSpPr>
          <a:xfrm>
            <a:off x="2132471" y="1690688"/>
            <a:ext cx="6414057" cy="4768853"/>
            <a:chOff x="831705" y="1214804"/>
            <a:chExt cx="6414057" cy="4768853"/>
          </a:xfrm>
        </p:grpSpPr>
        <p:grpSp>
          <p:nvGrpSpPr>
            <p:cNvPr id="4" name="Group 3">
              <a:extLst>
                <a:ext uri="{FF2B5EF4-FFF2-40B4-BE49-F238E27FC236}">
                  <a16:creationId xmlns:a16="http://schemas.microsoft.com/office/drawing/2014/main" id="{353C7F93-B9D0-57B0-9546-CA9B82C6BBE4}"/>
                </a:ext>
              </a:extLst>
            </p:cNvPr>
            <p:cNvGrpSpPr/>
            <p:nvPr/>
          </p:nvGrpSpPr>
          <p:grpSpPr>
            <a:xfrm>
              <a:off x="831705" y="1214804"/>
              <a:ext cx="6414057" cy="4768853"/>
              <a:chOff x="430546" y="444783"/>
              <a:chExt cx="6414057" cy="4768853"/>
            </a:xfrm>
          </p:grpSpPr>
          <p:grpSp>
            <p:nvGrpSpPr>
              <p:cNvPr id="11" name="Group 10">
                <a:extLst>
                  <a:ext uri="{FF2B5EF4-FFF2-40B4-BE49-F238E27FC236}">
                    <a16:creationId xmlns:a16="http://schemas.microsoft.com/office/drawing/2014/main" id="{7B8E05A4-26BD-885A-1AF3-E20B291EEF94}"/>
                  </a:ext>
                </a:extLst>
              </p:cNvPr>
              <p:cNvGrpSpPr/>
              <p:nvPr/>
            </p:nvGrpSpPr>
            <p:grpSpPr>
              <a:xfrm>
                <a:off x="430546" y="444783"/>
                <a:ext cx="6414057" cy="4768853"/>
                <a:chOff x="565017" y="458230"/>
                <a:chExt cx="6414057" cy="4768853"/>
              </a:xfrm>
            </p:grpSpPr>
            <p:cxnSp>
              <p:nvCxnSpPr>
                <p:cNvPr id="13" name="Straight Connector 12">
                  <a:extLst>
                    <a:ext uri="{FF2B5EF4-FFF2-40B4-BE49-F238E27FC236}">
                      <a16:creationId xmlns:a16="http://schemas.microsoft.com/office/drawing/2014/main" id="{9F54DB92-3FA1-D064-ECBE-6906CBA191E0}"/>
                    </a:ext>
                  </a:extLst>
                </p:cNvPr>
                <p:cNvCxnSpPr>
                  <a:cxnSpLocks/>
                </p:cNvCxnSpPr>
                <p:nvPr/>
              </p:nvCxnSpPr>
              <p:spPr>
                <a:xfrm>
                  <a:off x="1618735" y="877330"/>
                  <a:ext cx="0" cy="37803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A7BCE5-EB7A-78A7-5419-57F5842CD619}"/>
                    </a:ext>
                  </a:extLst>
                </p:cNvPr>
                <p:cNvCxnSpPr>
                  <a:cxnSpLocks/>
                </p:cNvCxnSpPr>
                <p:nvPr/>
              </p:nvCxnSpPr>
              <p:spPr>
                <a:xfrm flipH="1">
                  <a:off x="1618735" y="4667250"/>
                  <a:ext cx="515830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3D153F-5C45-E05F-A4EC-2DE6D0EF3C34}"/>
                    </a:ext>
                  </a:extLst>
                </p:cNvPr>
                <p:cNvSpPr txBox="1"/>
                <p:nvPr/>
              </p:nvSpPr>
              <p:spPr>
                <a:xfrm>
                  <a:off x="3286125" y="4857751"/>
                  <a:ext cx="2107436" cy="369332"/>
                </a:xfrm>
                <a:prstGeom prst="rect">
                  <a:avLst/>
                </a:prstGeom>
                <a:noFill/>
              </p:spPr>
              <p:txBody>
                <a:bodyPr wrap="none" rtlCol="0">
                  <a:spAutoFit/>
                </a:bodyPr>
                <a:lstStyle/>
                <a:p>
                  <a:r>
                    <a:rPr lang="en-GB" dirty="0"/>
                    <a:t>Monetary incentives</a:t>
                  </a:r>
                </a:p>
              </p:txBody>
            </p:sp>
            <p:sp>
              <p:nvSpPr>
                <p:cNvPr id="16" name="TextBox 15">
                  <a:extLst>
                    <a:ext uri="{FF2B5EF4-FFF2-40B4-BE49-F238E27FC236}">
                      <a16:creationId xmlns:a16="http://schemas.microsoft.com/office/drawing/2014/main" id="{C0B68C00-8419-7399-A568-49B4D9C00280}"/>
                    </a:ext>
                  </a:extLst>
                </p:cNvPr>
                <p:cNvSpPr txBox="1"/>
                <p:nvPr/>
              </p:nvSpPr>
              <p:spPr>
                <a:xfrm>
                  <a:off x="565017" y="458230"/>
                  <a:ext cx="1667957" cy="369332"/>
                </a:xfrm>
                <a:prstGeom prst="rect">
                  <a:avLst/>
                </a:prstGeom>
                <a:noFill/>
              </p:spPr>
              <p:txBody>
                <a:bodyPr wrap="none" rtlCol="0">
                  <a:spAutoFit/>
                </a:bodyPr>
                <a:lstStyle/>
                <a:p>
                  <a:r>
                    <a:rPr lang="en-GB" dirty="0"/>
                    <a:t>Task Motivation</a:t>
                  </a:r>
                </a:p>
              </p:txBody>
            </p:sp>
            <p:cxnSp>
              <p:nvCxnSpPr>
                <p:cNvPr id="17" name="Straight Connector 16">
                  <a:extLst>
                    <a:ext uri="{FF2B5EF4-FFF2-40B4-BE49-F238E27FC236}">
                      <a16:creationId xmlns:a16="http://schemas.microsoft.com/office/drawing/2014/main" id="{BF842391-ADF8-2E7E-B927-C2E52A081CBB}"/>
                    </a:ext>
                  </a:extLst>
                </p:cNvPr>
                <p:cNvCxnSpPr>
                  <a:cxnSpLocks/>
                </p:cNvCxnSpPr>
                <p:nvPr/>
              </p:nvCxnSpPr>
              <p:spPr>
                <a:xfrm flipH="1">
                  <a:off x="2548067" y="1593594"/>
                  <a:ext cx="3138098" cy="170335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270A03-1A9B-9E0B-E721-DA7850F36807}"/>
                    </a:ext>
                  </a:extLst>
                </p:cNvPr>
                <p:cNvSpPr txBox="1"/>
                <p:nvPr/>
              </p:nvSpPr>
              <p:spPr>
                <a:xfrm>
                  <a:off x="5604723" y="3498377"/>
                  <a:ext cx="1374351" cy="369332"/>
                </a:xfrm>
                <a:prstGeom prst="rect">
                  <a:avLst/>
                </a:prstGeom>
                <a:noFill/>
              </p:spPr>
              <p:txBody>
                <a:bodyPr wrap="none" rtlCol="0">
                  <a:spAutoFit/>
                </a:bodyPr>
                <a:lstStyle/>
                <a:p>
                  <a:r>
                    <a:rPr lang="en-GB" dirty="0"/>
                    <a:t>Very difficult</a:t>
                  </a:r>
                </a:p>
              </p:txBody>
            </p:sp>
            <p:sp>
              <p:nvSpPr>
                <p:cNvPr id="19" name="TextBox 18">
                  <a:extLst>
                    <a:ext uri="{FF2B5EF4-FFF2-40B4-BE49-F238E27FC236}">
                      <a16:creationId xmlns:a16="http://schemas.microsoft.com/office/drawing/2014/main" id="{4DD32739-2AC8-558D-5F09-CB8EC5CFB737}"/>
                    </a:ext>
                  </a:extLst>
                </p:cNvPr>
                <p:cNvSpPr txBox="1"/>
                <p:nvPr/>
              </p:nvSpPr>
              <p:spPr>
                <a:xfrm>
                  <a:off x="5593200" y="3129045"/>
                  <a:ext cx="921406" cy="369332"/>
                </a:xfrm>
                <a:prstGeom prst="rect">
                  <a:avLst/>
                </a:prstGeom>
                <a:noFill/>
              </p:spPr>
              <p:txBody>
                <a:bodyPr wrap="none" rtlCol="0">
                  <a:spAutoFit/>
                </a:bodyPr>
                <a:lstStyle/>
                <a:p>
                  <a:r>
                    <a:rPr lang="en-GB" dirty="0"/>
                    <a:t>Difficult</a:t>
                  </a:r>
                </a:p>
              </p:txBody>
            </p:sp>
          </p:grpSp>
          <p:cxnSp>
            <p:nvCxnSpPr>
              <p:cNvPr id="12" name="Straight Connector 11">
                <a:extLst>
                  <a:ext uri="{FF2B5EF4-FFF2-40B4-BE49-F238E27FC236}">
                    <a16:creationId xmlns:a16="http://schemas.microsoft.com/office/drawing/2014/main" id="{6A4F17D7-DE0A-DBA5-2C0C-3A151C0A6414}"/>
                  </a:ext>
                </a:extLst>
              </p:cNvPr>
              <p:cNvCxnSpPr>
                <a:cxnSpLocks/>
              </p:cNvCxnSpPr>
              <p:nvPr/>
            </p:nvCxnSpPr>
            <p:spPr>
              <a:xfrm flipH="1">
                <a:off x="2413596" y="1201894"/>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B5BA0C1C-CEC2-8E05-BE57-D07C73D56750}"/>
                </a:ext>
              </a:extLst>
            </p:cNvPr>
            <p:cNvCxnSpPr>
              <a:cxnSpLocks/>
            </p:cNvCxnSpPr>
            <p:nvPr/>
          </p:nvCxnSpPr>
          <p:spPr>
            <a:xfrm flipH="1">
              <a:off x="2814755" y="3581098"/>
              <a:ext cx="3056656" cy="7229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6BA2DB1-F06A-CB65-A430-EF7AA297F968}"/>
                </a:ext>
              </a:extLst>
            </p:cNvPr>
            <p:cNvCxnSpPr>
              <a:cxnSpLocks/>
            </p:cNvCxnSpPr>
            <p:nvPr/>
          </p:nvCxnSpPr>
          <p:spPr>
            <a:xfrm flipH="1">
              <a:off x="2814755" y="4076854"/>
              <a:ext cx="3056656" cy="417674"/>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D820BF-40B0-DF3C-9A80-051BF2FFB6FC}"/>
                </a:ext>
              </a:extLst>
            </p:cNvPr>
            <p:cNvCxnSpPr>
              <a:cxnSpLocks/>
            </p:cNvCxnSpPr>
            <p:nvPr/>
          </p:nvCxnSpPr>
          <p:spPr>
            <a:xfrm flipH="1">
              <a:off x="2814920" y="4427574"/>
              <a:ext cx="3056491" cy="273232"/>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B7127A-61D2-6A7D-9912-BF5A04785EC5}"/>
                </a:ext>
              </a:extLst>
            </p:cNvPr>
            <p:cNvSpPr txBox="1"/>
            <p:nvPr/>
          </p:nvSpPr>
          <p:spPr>
            <a:xfrm>
              <a:off x="5960778" y="1763232"/>
              <a:ext cx="1074268" cy="369332"/>
            </a:xfrm>
            <a:prstGeom prst="rect">
              <a:avLst/>
            </a:prstGeom>
            <a:noFill/>
          </p:spPr>
          <p:txBody>
            <a:bodyPr wrap="none" rtlCol="0">
              <a:spAutoFit/>
            </a:bodyPr>
            <a:lstStyle/>
            <a:p>
              <a:r>
                <a:rPr lang="en-GB" dirty="0"/>
                <a:t>Very easy</a:t>
              </a:r>
            </a:p>
          </p:txBody>
        </p:sp>
        <p:sp>
          <p:nvSpPr>
            <p:cNvPr id="9" name="TextBox 8">
              <a:extLst>
                <a:ext uri="{FF2B5EF4-FFF2-40B4-BE49-F238E27FC236}">
                  <a16:creationId xmlns:a16="http://schemas.microsoft.com/office/drawing/2014/main" id="{35E6B0AC-595C-3532-948B-861DECA5F0D8}"/>
                </a:ext>
              </a:extLst>
            </p:cNvPr>
            <p:cNvSpPr txBox="1"/>
            <p:nvPr/>
          </p:nvSpPr>
          <p:spPr>
            <a:xfrm>
              <a:off x="5880464" y="3331113"/>
              <a:ext cx="886846" cy="369332"/>
            </a:xfrm>
            <a:prstGeom prst="rect">
              <a:avLst/>
            </a:prstGeom>
            <a:noFill/>
          </p:spPr>
          <p:txBody>
            <a:bodyPr wrap="none" rtlCol="0">
              <a:spAutoFit/>
            </a:bodyPr>
            <a:lstStyle/>
            <a:p>
              <a:r>
                <a:rPr lang="en-GB" dirty="0"/>
                <a:t>Neutral</a:t>
              </a:r>
            </a:p>
          </p:txBody>
        </p:sp>
        <p:sp>
          <p:nvSpPr>
            <p:cNvPr id="10" name="TextBox 9">
              <a:extLst>
                <a:ext uri="{FF2B5EF4-FFF2-40B4-BE49-F238E27FC236}">
                  <a16:creationId xmlns:a16="http://schemas.microsoft.com/office/drawing/2014/main" id="{4F5070D1-0B95-5713-30FD-842FFECB428A}"/>
                </a:ext>
              </a:extLst>
            </p:cNvPr>
            <p:cNvSpPr txBox="1"/>
            <p:nvPr/>
          </p:nvSpPr>
          <p:spPr>
            <a:xfrm>
              <a:off x="5960778" y="2108071"/>
              <a:ext cx="593432" cy="369332"/>
            </a:xfrm>
            <a:prstGeom prst="rect">
              <a:avLst/>
            </a:prstGeom>
            <a:noFill/>
          </p:spPr>
          <p:txBody>
            <a:bodyPr wrap="none" rtlCol="0">
              <a:spAutoFit/>
            </a:bodyPr>
            <a:lstStyle/>
            <a:p>
              <a:r>
                <a:rPr lang="en-GB" dirty="0"/>
                <a:t>Easy</a:t>
              </a:r>
            </a:p>
          </p:txBody>
        </p:sp>
      </p:grpSp>
    </p:spTree>
    <p:extLst>
      <p:ext uri="{BB962C8B-B14F-4D97-AF65-F5344CB8AC3E}">
        <p14:creationId xmlns:p14="http://schemas.microsoft.com/office/powerpoint/2010/main" val="69016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143C7E6-236A-4D73-0A68-2CBA70E9BBEA}"/>
              </a:ext>
            </a:extLst>
          </p:cNvPr>
          <p:cNvGrpSpPr/>
          <p:nvPr/>
        </p:nvGrpSpPr>
        <p:grpSpPr>
          <a:xfrm>
            <a:off x="831705" y="1214804"/>
            <a:ext cx="6626411" cy="4768853"/>
            <a:chOff x="430546" y="444783"/>
            <a:chExt cx="6626411" cy="4768853"/>
          </a:xfrm>
        </p:grpSpPr>
        <p:grpSp>
          <p:nvGrpSpPr>
            <p:cNvPr id="37" name="Group 36">
              <a:extLst>
                <a:ext uri="{FF2B5EF4-FFF2-40B4-BE49-F238E27FC236}">
                  <a16:creationId xmlns:a16="http://schemas.microsoft.com/office/drawing/2014/main" id="{A8D71E12-EDA3-2911-C741-CF7F8CA8BC78}"/>
                </a:ext>
              </a:extLst>
            </p:cNvPr>
            <p:cNvGrpSpPr/>
            <p:nvPr/>
          </p:nvGrpSpPr>
          <p:grpSpPr>
            <a:xfrm>
              <a:off x="430546" y="444783"/>
              <a:ext cx="6626411" cy="4768853"/>
              <a:chOff x="565017" y="458230"/>
              <a:chExt cx="6626411" cy="4768853"/>
            </a:xfrm>
          </p:grpSpPr>
          <p:cxnSp>
            <p:nvCxnSpPr>
              <p:cNvPr id="5" name="Straight Connector 4">
                <a:extLst>
                  <a:ext uri="{FF2B5EF4-FFF2-40B4-BE49-F238E27FC236}">
                    <a16:creationId xmlns:a16="http://schemas.microsoft.com/office/drawing/2014/main" id="{855C7E26-E53F-7AD6-2386-B212615EE0D1}"/>
                  </a:ext>
                </a:extLst>
              </p:cNvPr>
              <p:cNvCxnSpPr>
                <a:cxnSpLocks/>
              </p:cNvCxnSpPr>
              <p:nvPr/>
            </p:nvCxnSpPr>
            <p:spPr>
              <a:xfrm>
                <a:off x="1618735" y="877330"/>
                <a:ext cx="0" cy="3780395"/>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4006C8-0DEF-A66B-9B21-DD7859B2F61A}"/>
                  </a:ext>
                </a:extLst>
              </p:cNvPr>
              <p:cNvCxnSpPr>
                <a:cxnSpLocks/>
              </p:cNvCxnSpPr>
              <p:nvPr/>
            </p:nvCxnSpPr>
            <p:spPr>
              <a:xfrm flipH="1">
                <a:off x="1618735" y="4667250"/>
                <a:ext cx="515830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E4FC39-BBAF-EC5D-1DDC-A9A6BBDC2ECC}"/>
                  </a:ext>
                </a:extLst>
              </p:cNvPr>
              <p:cNvSpPr txBox="1"/>
              <p:nvPr/>
            </p:nvSpPr>
            <p:spPr>
              <a:xfrm>
                <a:off x="3286125" y="4857751"/>
                <a:ext cx="2107436" cy="369332"/>
              </a:xfrm>
              <a:prstGeom prst="rect">
                <a:avLst/>
              </a:prstGeom>
              <a:noFill/>
            </p:spPr>
            <p:txBody>
              <a:bodyPr wrap="none" rtlCol="0">
                <a:spAutoFit/>
              </a:bodyPr>
              <a:lstStyle/>
              <a:p>
                <a:r>
                  <a:rPr lang="en-GB" dirty="0"/>
                  <a:t>Monetary incentives</a:t>
                </a:r>
              </a:p>
            </p:txBody>
          </p:sp>
          <p:sp>
            <p:nvSpPr>
              <p:cNvPr id="11" name="TextBox 10">
                <a:extLst>
                  <a:ext uri="{FF2B5EF4-FFF2-40B4-BE49-F238E27FC236}">
                    <a16:creationId xmlns:a16="http://schemas.microsoft.com/office/drawing/2014/main" id="{6C04D308-4AED-9637-5015-FFA3D9564598}"/>
                  </a:ext>
                </a:extLst>
              </p:cNvPr>
              <p:cNvSpPr txBox="1"/>
              <p:nvPr/>
            </p:nvSpPr>
            <p:spPr>
              <a:xfrm>
                <a:off x="565017" y="458230"/>
                <a:ext cx="1927066" cy="369332"/>
              </a:xfrm>
              <a:prstGeom prst="rect">
                <a:avLst/>
              </a:prstGeom>
              <a:noFill/>
            </p:spPr>
            <p:txBody>
              <a:bodyPr wrap="none" rtlCol="0">
                <a:spAutoFit/>
              </a:bodyPr>
              <a:lstStyle/>
              <a:p>
                <a:r>
                  <a:rPr lang="en-GB" dirty="0"/>
                  <a:t>Sales performance</a:t>
                </a:r>
              </a:p>
            </p:txBody>
          </p:sp>
          <p:cxnSp>
            <p:nvCxnSpPr>
              <p:cNvPr id="15" name="Straight Connector 14">
                <a:extLst>
                  <a:ext uri="{FF2B5EF4-FFF2-40B4-BE49-F238E27FC236}">
                    <a16:creationId xmlns:a16="http://schemas.microsoft.com/office/drawing/2014/main" id="{ACC7B9E2-4D1E-FFE2-4E93-536C9CDB4B4D}"/>
                  </a:ext>
                </a:extLst>
              </p:cNvPr>
              <p:cNvCxnSpPr>
                <a:cxnSpLocks/>
              </p:cNvCxnSpPr>
              <p:nvPr/>
            </p:nvCxnSpPr>
            <p:spPr>
              <a:xfrm flipH="1">
                <a:off x="2576902" y="2243138"/>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3A1BAA-D31E-1B4E-AE6B-71B51895A840}"/>
                  </a:ext>
                </a:extLst>
              </p:cNvPr>
              <p:cNvSpPr txBox="1"/>
              <p:nvPr/>
            </p:nvSpPr>
            <p:spPr>
              <a:xfrm>
                <a:off x="1950511" y="2303094"/>
                <a:ext cx="865750" cy="369332"/>
              </a:xfrm>
              <a:prstGeom prst="rect">
                <a:avLst/>
              </a:prstGeom>
              <a:noFill/>
            </p:spPr>
            <p:txBody>
              <a:bodyPr wrap="none" rtlCol="0">
                <a:spAutoFit/>
              </a:bodyPr>
              <a:lstStyle/>
              <a:p>
                <a:r>
                  <a:rPr lang="en-GB" dirty="0"/>
                  <a:t>Female</a:t>
                </a:r>
              </a:p>
            </p:txBody>
          </p:sp>
          <p:sp>
            <p:nvSpPr>
              <p:cNvPr id="21" name="TextBox 20">
                <a:extLst>
                  <a:ext uri="{FF2B5EF4-FFF2-40B4-BE49-F238E27FC236}">
                    <a16:creationId xmlns:a16="http://schemas.microsoft.com/office/drawing/2014/main" id="{BF50DC6E-5089-BE29-DD53-BA918374E302}"/>
                  </a:ext>
                </a:extLst>
              </p:cNvPr>
              <p:cNvSpPr txBox="1"/>
              <p:nvPr/>
            </p:nvSpPr>
            <p:spPr>
              <a:xfrm>
                <a:off x="1979346" y="3525571"/>
                <a:ext cx="660758" cy="369332"/>
              </a:xfrm>
              <a:prstGeom prst="rect">
                <a:avLst/>
              </a:prstGeom>
              <a:noFill/>
            </p:spPr>
            <p:txBody>
              <a:bodyPr wrap="none" rtlCol="0">
                <a:spAutoFit/>
              </a:bodyPr>
              <a:lstStyle/>
              <a:p>
                <a:r>
                  <a:rPr lang="en-GB" dirty="0"/>
                  <a:t>Male</a:t>
                </a:r>
              </a:p>
            </p:txBody>
          </p:sp>
          <p:sp>
            <p:nvSpPr>
              <p:cNvPr id="30" name="TextBox 29">
                <a:extLst>
                  <a:ext uri="{FF2B5EF4-FFF2-40B4-BE49-F238E27FC236}">
                    <a16:creationId xmlns:a16="http://schemas.microsoft.com/office/drawing/2014/main" id="{C407DE63-9DB3-2193-62C8-7343252D296E}"/>
                  </a:ext>
                </a:extLst>
              </p:cNvPr>
              <p:cNvSpPr txBox="1"/>
              <p:nvPr/>
            </p:nvSpPr>
            <p:spPr>
              <a:xfrm>
                <a:off x="4905010" y="1673568"/>
                <a:ext cx="733534" cy="369332"/>
              </a:xfrm>
              <a:prstGeom prst="rect">
                <a:avLst/>
              </a:prstGeom>
              <a:noFill/>
            </p:spPr>
            <p:txBody>
              <a:bodyPr wrap="none" rtlCol="0">
                <a:spAutoFit/>
              </a:bodyPr>
              <a:lstStyle/>
              <a:p>
                <a:r>
                  <a:rPr lang="en-GB" dirty="0"/>
                  <a:t>b</a:t>
                </a:r>
                <a:r>
                  <a:rPr lang="en-GB" baseline="-25000" dirty="0"/>
                  <a:t>female</a:t>
                </a:r>
              </a:p>
            </p:txBody>
          </p:sp>
          <p:cxnSp>
            <p:nvCxnSpPr>
              <p:cNvPr id="31" name="Straight Connector 30">
                <a:extLst>
                  <a:ext uri="{FF2B5EF4-FFF2-40B4-BE49-F238E27FC236}">
                    <a16:creationId xmlns:a16="http://schemas.microsoft.com/office/drawing/2014/main" id="{9890C781-B25A-1815-DC91-03EB7C398213}"/>
                  </a:ext>
                </a:extLst>
              </p:cNvPr>
              <p:cNvCxnSpPr>
                <a:cxnSpLocks/>
              </p:cNvCxnSpPr>
              <p:nvPr/>
            </p:nvCxnSpPr>
            <p:spPr>
              <a:xfrm flipH="1">
                <a:off x="3855859" y="3291662"/>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42A611-30BC-403F-3956-A9FDDC0D2005}"/>
                  </a:ext>
                </a:extLst>
              </p:cNvPr>
              <p:cNvCxnSpPr>
                <a:cxnSpLocks/>
              </p:cNvCxnSpPr>
              <p:nvPr/>
            </p:nvCxnSpPr>
            <p:spPr>
              <a:xfrm>
                <a:off x="4913134" y="2700086"/>
                <a:ext cx="0" cy="5915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88F33A-8A19-30ED-12FA-5F132C7EF3FF}"/>
                  </a:ext>
                </a:extLst>
              </p:cNvPr>
              <p:cNvSpPr txBox="1"/>
              <p:nvPr/>
            </p:nvSpPr>
            <p:spPr>
              <a:xfrm>
                <a:off x="4913134" y="2904589"/>
                <a:ext cx="615874" cy="369332"/>
              </a:xfrm>
              <a:prstGeom prst="rect">
                <a:avLst/>
              </a:prstGeom>
              <a:noFill/>
            </p:spPr>
            <p:txBody>
              <a:bodyPr wrap="none" rtlCol="0">
                <a:spAutoFit/>
              </a:bodyPr>
              <a:lstStyle/>
              <a:p>
                <a:r>
                  <a:rPr lang="en-GB" dirty="0"/>
                  <a:t>b</a:t>
                </a:r>
                <a:r>
                  <a:rPr lang="en-GB" baseline="-25000" dirty="0"/>
                  <a:t>male</a:t>
                </a:r>
              </a:p>
            </p:txBody>
          </p:sp>
          <p:sp>
            <p:nvSpPr>
              <p:cNvPr id="36" name="TextBox 35">
                <a:extLst>
                  <a:ext uri="{FF2B5EF4-FFF2-40B4-BE49-F238E27FC236}">
                    <a16:creationId xmlns:a16="http://schemas.microsoft.com/office/drawing/2014/main" id="{0C9C1464-4DB8-1541-FCF2-451FCAD84530}"/>
                  </a:ext>
                </a:extLst>
              </p:cNvPr>
              <p:cNvSpPr txBox="1"/>
              <p:nvPr/>
            </p:nvSpPr>
            <p:spPr>
              <a:xfrm>
                <a:off x="2444940" y="716555"/>
                <a:ext cx="4746488" cy="369332"/>
              </a:xfrm>
              <a:prstGeom prst="rect">
                <a:avLst/>
              </a:prstGeom>
              <a:noFill/>
              <a:ln>
                <a:noFill/>
              </a:ln>
            </p:spPr>
            <p:txBody>
              <a:bodyPr wrap="square" rtlCol="0">
                <a:spAutoFit/>
              </a:bodyPr>
              <a:lstStyle/>
              <a:p>
                <a:r>
                  <a:rPr lang="en-GB" dirty="0"/>
                  <a:t>Moderation does not exist as b</a:t>
                </a:r>
                <a:r>
                  <a:rPr lang="en-GB" baseline="-25000" dirty="0"/>
                  <a:t>male </a:t>
                </a:r>
                <a:r>
                  <a:rPr lang="en-GB" dirty="0"/>
                  <a:t>= b</a:t>
                </a:r>
                <a:r>
                  <a:rPr lang="en-GB" baseline="-25000" dirty="0"/>
                  <a:t>female</a:t>
                </a:r>
              </a:p>
            </p:txBody>
          </p:sp>
        </p:grpSp>
        <p:cxnSp>
          <p:nvCxnSpPr>
            <p:cNvPr id="26" name="Straight Connector 25">
              <a:extLst>
                <a:ext uri="{FF2B5EF4-FFF2-40B4-BE49-F238E27FC236}">
                  <a16:creationId xmlns:a16="http://schemas.microsoft.com/office/drawing/2014/main" id="{701D926F-174D-37AE-4ACC-22EDDB59F8B3}"/>
                </a:ext>
              </a:extLst>
            </p:cNvPr>
            <p:cNvCxnSpPr>
              <a:cxnSpLocks/>
            </p:cNvCxnSpPr>
            <p:nvPr/>
          </p:nvCxnSpPr>
          <p:spPr>
            <a:xfrm flipH="1">
              <a:off x="2413596" y="1201894"/>
              <a:ext cx="3138098" cy="172853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F3184AA-5F63-969B-7F76-452827387039}"/>
                </a:ext>
              </a:extLst>
            </p:cNvPr>
            <p:cNvCxnSpPr>
              <a:cxnSpLocks/>
            </p:cNvCxnSpPr>
            <p:nvPr/>
          </p:nvCxnSpPr>
          <p:spPr>
            <a:xfrm flipH="1">
              <a:off x="3676734" y="2229691"/>
              <a:ext cx="1057275" cy="0"/>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30D3F6-DBCE-3A1E-1CF5-C1546A4739EB}"/>
                </a:ext>
              </a:extLst>
            </p:cNvPr>
            <p:cNvCxnSpPr>
              <a:cxnSpLocks/>
            </p:cNvCxnSpPr>
            <p:nvPr/>
          </p:nvCxnSpPr>
          <p:spPr>
            <a:xfrm>
              <a:off x="4770081" y="1638115"/>
              <a:ext cx="0" cy="591576"/>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739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D5CC-6177-DA5B-82C4-2EE6C7DF57BF}"/>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Representing Moderation with a Diagram</a:t>
            </a:r>
          </a:p>
        </p:txBody>
      </p:sp>
      <p:grpSp>
        <p:nvGrpSpPr>
          <p:cNvPr id="4" name="Group 3">
            <a:extLst>
              <a:ext uri="{FF2B5EF4-FFF2-40B4-BE49-F238E27FC236}">
                <a16:creationId xmlns:a16="http://schemas.microsoft.com/office/drawing/2014/main" id="{ED5A3FAF-FC17-1135-C529-178C36D9FB5B}"/>
              </a:ext>
            </a:extLst>
          </p:cNvPr>
          <p:cNvGrpSpPr/>
          <p:nvPr/>
        </p:nvGrpSpPr>
        <p:grpSpPr>
          <a:xfrm>
            <a:off x="3109963" y="2274867"/>
            <a:ext cx="5332213" cy="2546354"/>
            <a:chOff x="3109963" y="2274867"/>
            <a:chExt cx="5332213" cy="2546354"/>
          </a:xfrm>
        </p:grpSpPr>
        <p:sp>
          <p:nvSpPr>
            <p:cNvPr id="5" name="Rounded Rectangle 4">
              <a:extLst>
                <a:ext uri="{FF2B5EF4-FFF2-40B4-BE49-F238E27FC236}">
                  <a16:creationId xmlns:a16="http://schemas.microsoft.com/office/drawing/2014/main" id="{AB7FE949-B9E4-5E3D-842E-46CAF59CB8CE}"/>
                </a:ext>
              </a:extLst>
            </p:cNvPr>
            <p:cNvSpPr/>
            <p:nvPr/>
          </p:nvSpPr>
          <p:spPr>
            <a:xfrm>
              <a:off x="3109963" y="4029133"/>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X</a:t>
              </a:r>
            </a:p>
          </p:txBody>
        </p:sp>
        <p:sp>
          <p:nvSpPr>
            <p:cNvPr id="6" name="Rounded Rectangle 5">
              <a:extLst>
                <a:ext uri="{FF2B5EF4-FFF2-40B4-BE49-F238E27FC236}">
                  <a16:creationId xmlns:a16="http://schemas.microsoft.com/office/drawing/2014/main" id="{7A37A1DD-3382-E26A-25C9-04D7C3479061}"/>
                </a:ext>
              </a:extLst>
            </p:cNvPr>
            <p:cNvSpPr/>
            <p:nvPr/>
          </p:nvSpPr>
          <p:spPr>
            <a:xfrm>
              <a:off x="6858000" y="4013179"/>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Y</a:t>
              </a:r>
            </a:p>
          </p:txBody>
        </p:sp>
        <p:cxnSp>
          <p:nvCxnSpPr>
            <p:cNvPr id="7" name="Straight Arrow Connector 6">
              <a:extLst>
                <a:ext uri="{FF2B5EF4-FFF2-40B4-BE49-F238E27FC236}">
                  <a16:creationId xmlns:a16="http://schemas.microsoft.com/office/drawing/2014/main" id="{C119307A-35B5-D697-B8C0-BB41E409C4BE}"/>
                </a:ext>
              </a:extLst>
            </p:cNvPr>
            <p:cNvCxnSpPr>
              <a:cxnSpLocks/>
              <a:stCxn id="5" idx="3"/>
            </p:cNvCxnSpPr>
            <p:nvPr/>
          </p:nvCxnSpPr>
          <p:spPr>
            <a:xfrm>
              <a:off x="4694139" y="4425177"/>
              <a:ext cx="2163861" cy="0"/>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8" name="Rounded Rectangle 7">
              <a:extLst>
                <a:ext uri="{FF2B5EF4-FFF2-40B4-BE49-F238E27FC236}">
                  <a16:creationId xmlns:a16="http://schemas.microsoft.com/office/drawing/2014/main" id="{01DF44ED-AA5D-D832-B02F-8677C7F20F2A}"/>
                </a:ext>
              </a:extLst>
            </p:cNvPr>
            <p:cNvSpPr/>
            <p:nvPr/>
          </p:nvSpPr>
          <p:spPr>
            <a:xfrm>
              <a:off x="4897587" y="2274867"/>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Z</a:t>
              </a:r>
            </a:p>
          </p:txBody>
        </p:sp>
        <p:cxnSp>
          <p:nvCxnSpPr>
            <p:cNvPr id="9" name="Straight Arrow Connector 8">
              <a:extLst>
                <a:ext uri="{FF2B5EF4-FFF2-40B4-BE49-F238E27FC236}">
                  <a16:creationId xmlns:a16="http://schemas.microsoft.com/office/drawing/2014/main" id="{D8E9D6D4-7931-016E-3EE3-F4D16D2D3DE1}"/>
                </a:ext>
              </a:extLst>
            </p:cNvPr>
            <p:cNvCxnSpPr>
              <a:cxnSpLocks/>
            </p:cNvCxnSpPr>
            <p:nvPr/>
          </p:nvCxnSpPr>
          <p:spPr>
            <a:xfrm>
              <a:off x="5710238" y="3065076"/>
              <a:ext cx="0" cy="1360101"/>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71618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7237C6-08BE-728C-12BA-A0AEEB06A298}"/>
              </a:ext>
            </a:extLst>
          </p:cNvPr>
          <p:cNvGrpSpPr/>
          <p:nvPr/>
        </p:nvGrpSpPr>
        <p:grpSpPr>
          <a:xfrm>
            <a:off x="3109963" y="2274867"/>
            <a:ext cx="5332213" cy="2546354"/>
            <a:chOff x="3109963" y="2274867"/>
            <a:chExt cx="5332213" cy="2546354"/>
          </a:xfrm>
        </p:grpSpPr>
        <p:sp>
          <p:nvSpPr>
            <p:cNvPr id="4" name="Rounded Rectangle 3"/>
            <p:cNvSpPr/>
            <p:nvPr/>
          </p:nvSpPr>
          <p:spPr>
            <a:xfrm>
              <a:off x="3109963" y="4029133"/>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X</a:t>
              </a:r>
            </a:p>
          </p:txBody>
        </p:sp>
        <p:sp>
          <p:nvSpPr>
            <p:cNvPr id="5" name="Rounded Rectangle 4"/>
            <p:cNvSpPr/>
            <p:nvPr/>
          </p:nvSpPr>
          <p:spPr>
            <a:xfrm>
              <a:off x="6858000" y="4013179"/>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Y</a:t>
              </a:r>
            </a:p>
          </p:txBody>
        </p:sp>
        <p:cxnSp>
          <p:nvCxnSpPr>
            <p:cNvPr id="7" name="Straight Arrow Connector 6"/>
            <p:cNvCxnSpPr>
              <a:cxnSpLocks/>
              <a:stCxn id="4" idx="3"/>
            </p:cNvCxnSpPr>
            <p:nvPr/>
          </p:nvCxnSpPr>
          <p:spPr>
            <a:xfrm>
              <a:off x="4694139" y="4425177"/>
              <a:ext cx="2163861" cy="0"/>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sp>
          <p:nvSpPr>
            <p:cNvPr id="10" name="Rounded Rectangle 9"/>
            <p:cNvSpPr/>
            <p:nvPr/>
          </p:nvSpPr>
          <p:spPr>
            <a:xfrm>
              <a:off x="4897587" y="2274867"/>
              <a:ext cx="1584176" cy="79208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Z</a:t>
              </a:r>
            </a:p>
          </p:txBody>
        </p:sp>
        <p:cxnSp>
          <p:nvCxnSpPr>
            <p:cNvPr id="16" name="Straight Arrow Connector 15"/>
            <p:cNvCxnSpPr>
              <a:cxnSpLocks/>
              <a:stCxn id="10" idx="3"/>
              <a:endCxn id="5" idx="0"/>
            </p:cNvCxnSpPr>
            <p:nvPr/>
          </p:nvCxnSpPr>
          <p:spPr>
            <a:xfrm>
              <a:off x="6481763" y="2670911"/>
              <a:ext cx="1168325" cy="1342268"/>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F4B7699E-1689-EFED-8583-154177B41136}"/>
                </a:ext>
              </a:extLst>
            </p:cNvPr>
            <p:cNvCxnSpPr>
              <a:cxnSpLocks/>
            </p:cNvCxnSpPr>
            <p:nvPr/>
          </p:nvCxnSpPr>
          <p:spPr>
            <a:xfrm>
              <a:off x="5710238" y="3065076"/>
              <a:ext cx="0" cy="1360101"/>
            </a:xfrm>
            <a:prstGeom prst="straightConnector1">
              <a:avLst/>
            </a:prstGeom>
            <a:ln>
              <a:solidFill>
                <a:schemeClr val="tx1">
                  <a:lumMod val="65000"/>
                  <a:lumOff val="35000"/>
                </a:schemeClr>
              </a:solidFill>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70992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874</Words>
  <Application>Microsoft Macintosh PowerPoint</Application>
  <PresentationFormat>Widescreen</PresentationFormat>
  <Paragraphs>127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Source Sans Pro</vt:lpstr>
      <vt:lpstr>Office Theme</vt:lpstr>
      <vt:lpstr>Chapter 16:  Moderation</vt:lpstr>
      <vt:lpstr>Learning Objectives</vt:lpstr>
      <vt:lpstr>What is Moderation?</vt:lpstr>
      <vt:lpstr>PowerPoint Presentation</vt:lpstr>
      <vt:lpstr>PowerPoint Presentation</vt:lpstr>
      <vt:lpstr>Another Example</vt:lpstr>
      <vt:lpstr>PowerPoint Presentation</vt:lpstr>
      <vt:lpstr>Representing Moderation with a Diagram</vt:lpstr>
      <vt:lpstr>PowerPoint Presentation</vt:lpstr>
      <vt:lpstr>Representing Moderation with a Diagram</vt:lpstr>
      <vt:lpstr>Representing Moderation with a Diagram</vt:lpstr>
      <vt:lpstr>Capturing Moderation</vt:lpstr>
      <vt:lpstr>Diagram</vt:lpstr>
      <vt:lpstr>The Meaning of  β_1</vt:lpstr>
      <vt:lpstr>Mean-centering</vt:lpstr>
      <vt:lpstr>Testing Moderation Hypothesis</vt:lpstr>
      <vt:lpstr>Illustration</vt:lpstr>
      <vt:lpstr>PowerPoint Presentation</vt:lpstr>
      <vt:lpstr>PowerPoint Presentation</vt:lpstr>
      <vt:lpstr>PowerPoint Presentation</vt:lpstr>
      <vt:lpstr>SPSS Syntax</vt:lpstr>
      <vt:lpstr>PowerPoint Presentation</vt:lpstr>
      <vt:lpstr>Moderation With Hayes’s PROCESS Macro</vt:lpstr>
      <vt:lpstr>PowerPoint Presentation</vt:lpstr>
      <vt:lpstr>PowerPoint Presentation</vt:lpstr>
      <vt:lpstr>Conditional Effect</vt:lpstr>
      <vt:lpstr>Johnson-Neyman Outputs</vt:lpstr>
      <vt:lpstr>Johnson-Neyman Outputs</vt:lpstr>
      <vt:lpstr>PowerPoint Presentation</vt:lpstr>
      <vt:lpstr>Spurious Moderation</vt:lpstr>
      <vt:lpstr>How to Avoid Spuriousness?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Daryanto, Ahmad</dc:creator>
  <cp:lastModifiedBy>Daryanto, Ahmad</cp:lastModifiedBy>
  <cp:revision>69</cp:revision>
  <dcterms:created xsi:type="dcterms:W3CDTF">2022-05-19T07:50:29Z</dcterms:created>
  <dcterms:modified xsi:type="dcterms:W3CDTF">2023-09-08T10:00:44Z</dcterms:modified>
</cp:coreProperties>
</file>