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440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6FC6-A807-D284-F491-689A6A1DB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09387-171A-DFF4-4DC0-ECCFB2A8B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57FEF-0D8E-8667-44C1-131D82F9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E4DD-0784-334E-BDAB-2B5BAF26354B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49DB2-0365-036C-0795-E1EFAEE1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25360-2304-C499-13BD-D8BFE8B5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F93A-7AA1-E148-8A1E-83B18EA15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4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989A-A463-DBB9-6EC8-D967CBD6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35511-9EC0-D227-D477-A733BC082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55E7-0259-ECBF-E557-7836B5AD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E4DD-0784-334E-BDAB-2B5BAF26354B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ED644-652E-1974-EA76-026BE3A1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E8006-ACEA-68A5-45C0-AD6F7D90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F93A-7AA1-E148-8A1E-83B18EA15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14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5B244-9D1E-382E-743F-1C5E22880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7F9F4-44E5-24F0-27A7-C6BDCD3B2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562F0-0E17-9DD4-1896-FDF47B16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E4DD-0784-334E-BDAB-2B5BAF26354B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29518-AFDC-DA78-D5CD-6626F110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DF8C2-D17F-FF51-CED7-CB3F5A5B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F93A-7AA1-E148-8A1E-83B18EA15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74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0ACF-9007-468F-AB0B-A294D569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01C01-F654-9C97-ADD2-5A88EB41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FE2A0-3466-9224-B94E-29CD0FB0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E4DD-0784-334E-BDAB-2B5BAF26354B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46358-EB3A-E02B-6EDB-CE2536A8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097B2-8332-38B9-54FC-4E388227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F93A-7AA1-E148-8A1E-83B18EA15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0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D801-FFEB-A2B9-EC7F-DB0F306D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A84F1-F626-FF0F-DD59-512821575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3419D-A480-05C1-5DA3-81893C0F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E4DD-0784-334E-BDAB-2B5BAF26354B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6099F-5DAB-1C3A-6DF9-10ABCBED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AB999-B5DD-21E9-F252-AC21C832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F93A-7AA1-E148-8A1E-83B18EA15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92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4D07-E07E-058F-A107-EFBDCDD5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D3579-78E8-CDDD-F96E-8A093592A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CE433-59A0-3E5C-0C29-BB2F52F1B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14891-7DA4-02C4-9DF6-4A2C0C56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E4DD-0784-334E-BDAB-2B5BAF26354B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19E7F-2644-51F6-4B66-EC1FB6DD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A0C27-311A-D6AE-DC7D-B0B78E7F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F93A-7AA1-E148-8A1E-83B18EA15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1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891E-3490-5B76-BE59-7D1E4948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AD1C5-9805-805B-2C90-7BB4AC018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0F447-4F43-9AEE-62B1-CB72F14D1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78F33-571F-8E8E-98A0-F6C12CB86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CC57B-8A6A-976B-71CF-F9A59F4E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98046-FB41-317D-AC67-EE4DE269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E4DD-0784-334E-BDAB-2B5BAF26354B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C1E22-4D6B-114C-4904-F7E83063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3F198-F322-4C49-2C6F-5AE7F48D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F93A-7AA1-E148-8A1E-83B18EA15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28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1817-6641-55ED-76F2-161977FF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AC140-73EB-B2ED-1ECA-DB0D6E77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E4DD-0784-334E-BDAB-2B5BAF26354B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4B52F-04B3-AC96-B1B1-60715B8E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71A1C-5CAE-588A-4D92-43CA109B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F93A-7AA1-E148-8A1E-83B18EA15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9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8F024-205C-6706-6D69-14E83FC0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E4DD-0784-334E-BDAB-2B5BAF26354B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FAEF9-10BF-E7F9-B62F-8083D9F3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6241B-4603-895D-C6C5-9DAF7441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F93A-7AA1-E148-8A1E-83B18EA15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59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A051-94E1-2B0A-5612-1733A732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A2DFA-37A6-2EFE-7E49-BD84FC33F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C962F-C166-EB94-2043-80837E9D5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F3B72-3D81-E65A-7CC2-DE624CA0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E4DD-0784-334E-BDAB-2B5BAF26354B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44B6B-F090-7D64-CA4F-14270C76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A0BF7-2976-1045-6934-3A0061E6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F93A-7AA1-E148-8A1E-83B18EA15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06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3816-07BB-CCFE-3E3A-7CBED618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B5334-F197-D244-D2AE-290D39262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462F4-DD7B-A309-A11D-5FF62B026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B4D61-E8B3-6FF1-E1C9-DFB068A5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E4DD-0784-334E-BDAB-2B5BAF26354B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A0B36-74F2-7614-7A83-9A789E88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4CF-F22B-A317-5C3C-B1448F85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F93A-7AA1-E148-8A1E-83B18EA15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74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70CBC-E242-EC32-2D8D-DA4082F3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F32AD-62FA-348E-81E1-8C3F5280C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2C7C-72A3-0350-2902-AFFF35FE8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FE4DD-0784-334E-BDAB-2B5BAF26354B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D9146-13F5-F32A-EC0E-30027946A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5A38C-0CB7-6EE7-4D33-980CAB2A4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3F93A-7AA1-E148-8A1E-83B18EA15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51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266/references.html#ref-salsburg2001lad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5266/sproportion.html#fig-ladycupsa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FB1F7E-E43C-2278-7983-D22247A2C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7317432" cy="238760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Chapter 8: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 Sampling Distribution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59DEF7-3367-EA40-3DD4-BE25FE47A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Textbook: Ahmad Daryanto, Introduction to Quantitative Research Methods for Marketing With SPSS and R: Tools and Techniques, Routledge. 2024</a:t>
            </a:r>
          </a:p>
        </p:txBody>
      </p:sp>
    </p:spTree>
    <p:extLst>
      <p:ext uri="{BB962C8B-B14F-4D97-AF65-F5344CB8AC3E}">
        <p14:creationId xmlns:p14="http://schemas.microsoft.com/office/powerpoint/2010/main" val="208770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0E0D-6667-15EE-140B-7E877D4D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4AC82-2C06-B130-B7A4-ADEE56405CFF}"/>
              </a:ext>
            </a:extLst>
          </p:cNvPr>
          <p:cNvSpPr txBox="1"/>
          <p:nvPr/>
        </p:nvSpPr>
        <p:spPr>
          <a:xfrm>
            <a:off x="2642286" y="1137563"/>
            <a:ext cx="609805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rm(list = ls(all=TRUE)) # make a fresh start</a:t>
            </a:r>
          </a:p>
          <a:p>
            <a:r>
              <a:rPr lang="en-GB" dirty="0"/>
              <a:t>library(</a:t>
            </a:r>
            <a:r>
              <a:rPr lang="en-GB" dirty="0" err="1"/>
              <a:t>mnonr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 err="1"/>
              <a:t>set.seed</a:t>
            </a:r>
            <a:r>
              <a:rPr lang="en-GB" dirty="0"/>
              <a:t>(16) # to make this illustration reproducible</a:t>
            </a:r>
          </a:p>
          <a:p>
            <a:endParaRPr lang="en-GB" dirty="0"/>
          </a:p>
          <a:p>
            <a:r>
              <a:rPr lang="en-GB" dirty="0"/>
              <a:t># create population distribution that is not normally distributed.</a:t>
            </a:r>
          </a:p>
          <a:p>
            <a:endParaRPr lang="en-GB" dirty="0"/>
          </a:p>
          <a:p>
            <a:r>
              <a:rPr lang="en-GB" dirty="0" err="1"/>
              <a:t>pop_size</a:t>
            </a:r>
            <a:r>
              <a:rPr lang="en-GB" dirty="0"/>
              <a:t> = 10000 # population size</a:t>
            </a:r>
          </a:p>
          <a:p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dat</a:t>
            </a:r>
            <a:r>
              <a:rPr lang="en-GB" dirty="0"/>
              <a:t> &lt;- </a:t>
            </a:r>
            <a:r>
              <a:rPr lang="en-GB" dirty="0" err="1"/>
              <a:t>mnonr</a:t>
            </a:r>
            <a:r>
              <a:rPr lang="en-GB" dirty="0"/>
              <a:t>(n=10000,p=1,ms=7,mk=15,Sigma=matrix(c(1),1,1),initial=NULL)</a:t>
            </a:r>
          </a:p>
          <a:p>
            <a:r>
              <a:rPr lang="en-GB" dirty="0"/>
              <a:t>  # </a:t>
            </a:r>
            <a:r>
              <a:rPr lang="en-GB" dirty="0" err="1"/>
              <a:t>ms</a:t>
            </a:r>
            <a:r>
              <a:rPr lang="en-GB" dirty="0"/>
              <a:t> = a value for skewness. </a:t>
            </a:r>
          </a:p>
          <a:p>
            <a:r>
              <a:rPr lang="en-GB" dirty="0"/>
              <a:t>  # For a normal distribution, </a:t>
            </a:r>
            <a:r>
              <a:rPr lang="en-GB" dirty="0" err="1"/>
              <a:t>ms</a:t>
            </a:r>
            <a:r>
              <a:rPr lang="en-GB" dirty="0"/>
              <a:t> = 0.</a:t>
            </a:r>
          </a:p>
          <a:p>
            <a:r>
              <a:rPr lang="en-GB" dirty="0"/>
              <a:t>  # </a:t>
            </a:r>
            <a:r>
              <a:rPr lang="en-GB" dirty="0" err="1"/>
              <a:t>mk</a:t>
            </a:r>
            <a:r>
              <a:rPr lang="en-GB" dirty="0"/>
              <a:t> = value for kurtosis.</a:t>
            </a:r>
          </a:p>
          <a:p>
            <a:r>
              <a:rPr lang="en-GB" dirty="0"/>
              <a:t>  # For a standard normal distribution, </a:t>
            </a:r>
            <a:r>
              <a:rPr lang="en-GB" dirty="0" err="1"/>
              <a:t>mk</a:t>
            </a:r>
            <a:r>
              <a:rPr lang="en-GB" dirty="0"/>
              <a:t> = 0.</a:t>
            </a:r>
          </a:p>
          <a:p>
            <a:endParaRPr lang="en-GB" dirty="0"/>
          </a:p>
          <a:p>
            <a:r>
              <a:rPr lang="en-GB" dirty="0"/>
              <a:t>hist(</a:t>
            </a:r>
            <a:r>
              <a:rPr lang="en-GB" dirty="0" err="1"/>
              <a:t>dat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480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0E0D-6667-15EE-140B-7E877D4D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DEE16-999F-A5F9-39EB-B3C01271207D}"/>
              </a:ext>
            </a:extLst>
          </p:cNvPr>
          <p:cNvSpPr txBox="1"/>
          <p:nvPr/>
        </p:nvSpPr>
        <p:spPr>
          <a:xfrm>
            <a:off x="3049030" y="1305342"/>
            <a:ext cx="60980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# Resampling from a population</a:t>
            </a:r>
          </a:p>
          <a:p>
            <a:endParaRPr lang="en-GB" dirty="0"/>
          </a:p>
          <a:p>
            <a:r>
              <a:rPr lang="en-GB" dirty="0" err="1"/>
              <a:t>nsamples</a:t>
            </a:r>
            <a:r>
              <a:rPr lang="en-GB" dirty="0"/>
              <a:t> &lt;- 500 # set the number of samples</a:t>
            </a:r>
          </a:p>
          <a:p>
            <a:r>
              <a:rPr lang="en-GB" dirty="0" err="1"/>
              <a:t>sample_size</a:t>
            </a:r>
            <a:r>
              <a:rPr lang="en-GB" dirty="0"/>
              <a:t> &lt;- 30 # set the number cases in a sample</a:t>
            </a:r>
          </a:p>
          <a:p>
            <a:endParaRPr lang="en-GB" dirty="0"/>
          </a:p>
          <a:p>
            <a:r>
              <a:rPr lang="en-GB" dirty="0"/>
              <a:t># prepare an R object to store the sample means</a:t>
            </a:r>
          </a:p>
          <a:p>
            <a:r>
              <a:rPr lang="en-GB" dirty="0" err="1"/>
              <a:t>sample_means</a:t>
            </a:r>
            <a:r>
              <a:rPr lang="en-GB" dirty="0"/>
              <a:t> = rep(NA, </a:t>
            </a:r>
            <a:r>
              <a:rPr lang="en-GB" dirty="0" err="1"/>
              <a:t>nsamples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for(</a:t>
            </a:r>
            <a:r>
              <a:rPr lang="en-GB" dirty="0" err="1"/>
              <a:t>i</a:t>
            </a:r>
            <a:r>
              <a:rPr lang="en-GB" dirty="0"/>
              <a:t> in 1:nsamples){</a:t>
            </a:r>
          </a:p>
          <a:p>
            <a:r>
              <a:rPr lang="en-GB" dirty="0"/>
              <a:t>  </a:t>
            </a:r>
            <a:r>
              <a:rPr lang="en-GB" dirty="0" err="1"/>
              <a:t>mysample</a:t>
            </a:r>
            <a:r>
              <a:rPr lang="en-GB" dirty="0"/>
              <a:t> &lt;- sample(</a:t>
            </a:r>
            <a:r>
              <a:rPr lang="en-GB" dirty="0" err="1"/>
              <a:t>dat</a:t>
            </a:r>
            <a:r>
              <a:rPr lang="en-GB" dirty="0"/>
              <a:t>, </a:t>
            </a:r>
            <a:r>
              <a:rPr lang="en-GB" dirty="0" err="1"/>
              <a:t>sample_size</a:t>
            </a:r>
            <a:r>
              <a:rPr lang="en-GB" dirty="0"/>
              <a:t>, replace = TRUE)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 </a:t>
            </a:r>
            <a:r>
              <a:rPr lang="en-GB" dirty="0" err="1"/>
              <a:t>sample_means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 = mean(</a:t>
            </a:r>
            <a:r>
              <a:rPr lang="en-GB" dirty="0" err="1"/>
              <a:t>mysample</a:t>
            </a:r>
            <a:r>
              <a:rPr lang="en-GB" dirty="0"/>
              <a:t>)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hist(</a:t>
            </a:r>
            <a:r>
              <a:rPr lang="en-GB" dirty="0" err="1"/>
              <a:t>sample_means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014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4012-1348-A4F5-4AAE-B5708D63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Standard Error of the Mean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E96C-9FD6-0256-771E-C5EA86FA6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SE (mean) =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The standard deviation of the sampling mean distribution given is called the standard error of the mean. I use the abbreviation.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BAA77-559F-A68A-945B-1924BD48A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185" y="3294061"/>
            <a:ext cx="3977630" cy="1292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352F3D-55B3-8516-E13A-F8CF5A458D74}"/>
              </a:ext>
            </a:extLst>
          </p:cNvPr>
          <p:cNvSpPr txBox="1"/>
          <p:nvPr/>
        </p:nvSpPr>
        <p:spPr>
          <a:xfrm>
            <a:off x="1578576" y="4699635"/>
            <a:ext cx="6098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where 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σ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is the standard deviation of the population distribution and n is a sample size. In practice, you will never knew the value for 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σ,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which can be replaced with the sample standard deviation.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50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0531-D4A9-FCA2-D246-CB090A6E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6EA1-E9E2-3BA9-0750-B21DE6E54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Understand what a sampling distribution 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Understand the importance of the central limit theorem and its implication to practice.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Know the normal approximation to the binomial distribution.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Understand how to calculate the standard error of the mean.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25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7DF9-505D-D0D0-D2B0-8669106F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The Lady Tasting Tea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9D5CE-B9B9-A172-2C89-C68B2166B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It was taken from the title of the first chapter of a book written by 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Salsburg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(</a:t>
            </a:r>
            <a:r>
              <a:rPr lang="en-GB" b="0" i="0" u="none" strike="noStrike" dirty="0">
                <a:solidFill>
                  <a:srgbClr val="75AADB"/>
                </a:solidFill>
                <a:effectLst/>
                <a:latin typeface="Source Sans Pro" panose="020B0503030403020204" pitchFamily="34" charset="0"/>
                <a:hlinkClick r:id="rId2"/>
              </a:rPr>
              <a:t>2001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).</a:t>
            </a:r>
          </a:p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Illustrate sampling distribution of proportions.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6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B5B7-0861-E8E2-73B8-2E3D8242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Sampling distribution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7181-CC60-D814-571A-24D52813D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Sampling distribution is the distribution of a </a:t>
            </a:r>
            <a:r>
              <a:rPr lang="en-GB" b="0" i="0" u="sng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statistic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over a very large collection of samples (e.g., thousands, millions), each of which is randomly selected from a single population.</a:t>
            </a:r>
          </a:p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statistic is a value calculated from sample, which varies from sample to sample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Fisher named such variable as a variate (Fisher, 1934), but today a random variable is the convention. </a:t>
            </a:r>
          </a:p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P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opulation is  a large pool of values, which can be infinitely large.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61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ADB8-814C-96B5-1D86-18FCCAE3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Lady Tasting Tea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B097B-07EB-C566-24F2-6102999E3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If we presented the lady with 5 cups, then the values obtained from the 5 cup trials constitutes as a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sample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. One sample will consist of 5 values of which can be coded as either 0 for wrong guess or 1 for correct guess. If we believe that the lady has no magical ability and just makes a random guess, then her chance of making a correct answer in a cup is half.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792493-01D3-1BBD-7580-6D745947E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6" y="4402334"/>
            <a:ext cx="5235146" cy="231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18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A59CCF-CF93-91EC-4F8D-EF8E52FDE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796925"/>
            <a:ext cx="10515600" cy="4351338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Now, let us image that we could repeat the experiment again and again by presenting her with 1000 sets of 5 cups (i.e., 1000 samples) (see </a:t>
            </a:r>
            <a:r>
              <a:rPr lang="en-GB" b="0" i="0" u="sng" dirty="0">
                <a:solidFill>
                  <a:srgbClr val="75AADB"/>
                </a:solidFill>
                <a:effectLst/>
                <a:latin typeface="Source Sans Pro" panose="020B0503030403020204" pitchFamily="34" charset="0"/>
                <a:hlinkClick r:id="rId2"/>
              </a:rPr>
              <a:t>Figure 2.2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). In each sample, we calculate the number of correct guesses. Therefore, when the whole experiments are finished, we would obtain 1000 values of correct guesses.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D3CC9B-F683-195F-40F4-985A70E39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7" y="3300909"/>
            <a:ext cx="5473700" cy="342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80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E538C-C1B7-1C14-FDB2-BD876915AF51}"/>
              </a:ext>
            </a:extLst>
          </p:cNvPr>
          <p:cNvSpPr txBox="1"/>
          <p:nvPr/>
        </p:nvSpPr>
        <p:spPr>
          <a:xfrm>
            <a:off x="2594918" y="2964760"/>
            <a:ext cx="73964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1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“The sampling distribution of the number of correct guess under a random guess is the distribution of the correct guess that would be obtained if the lady is making a random guess over a large number of experiments.”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0A04D-0AE9-7A8F-6834-D96C4AA6FCA2}"/>
              </a:ext>
            </a:extLst>
          </p:cNvPr>
          <p:cNvSpPr txBox="1"/>
          <p:nvPr/>
        </p:nvSpPr>
        <p:spPr>
          <a:xfrm>
            <a:off x="750673" y="943403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0" i="1" u="none" strike="noStrike">
                <a:solidFill>
                  <a:srgbClr val="000000"/>
                </a:solidFill>
                <a:effectLst/>
                <a:latin typeface="Source Sans Pro" panose="020B0503030403020204" pitchFamily="34" charset="0"/>
              </a:defRPr>
            </a:lvl1pPr>
          </a:lstStyle>
          <a:p>
            <a:r>
              <a:rPr lang="en-GB" dirty="0"/>
              <a:t>At this point, the definition of the sampling distribution can be expressed as:</a:t>
            </a:r>
          </a:p>
        </p:txBody>
      </p:sp>
    </p:spTree>
    <p:extLst>
      <p:ext uri="{BB962C8B-B14F-4D97-AF65-F5344CB8AC3E}">
        <p14:creationId xmlns:p14="http://schemas.microsoft.com/office/powerpoint/2010/main" val="177253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11F4-A489-8795-DC28-6F5F7CD5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Central Limit Theorem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FEFD9DC-BA56-1601-F0D7-86C000FE5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103" y="2689762"/>
            <a:ext cx="5631929" cy="402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E094C0-A4B8-1633-F807-B91C24A38D8B}"/>
              </a:ext>
            </a:extLst>
          </p:cNvPr>
          <p:cNvSpPr txBox="1"/>
          <p:nvPr/>
        </p:nvSpPr>
        <p:spPr>
          <a:xfrm>
            <a:off x="935182" y="1690688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If a sample size is equal or greater than 30, the sampling distribution of a value will be normal regardless of the distribution of the value in a population.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53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69E4-2D81-3564-C504-E229A027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Sampling Distribution of Sample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A661-8B45-5F91-56B3-A56A9E91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Sample mean is just the average score of something.</a:t>
            </a:r>
          </a:p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E.g., average spending of a number of customers.</a:t>
            </a:r>
            <a:endParaRPr lang="en-GB" b="0" i="0" u="none" strike="noStrike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Applying CLT,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the distribution of the average spending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will be normal provided that the sample size is larger than 30, even if the distribution of the average spending in the population is not normal.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25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785</Words>
  <Application>Microsoft Macintosh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Source Sans Pro</vt:lpstr>
      <vt:lpstr>Office Theme</vt:lpstr>
      <vt:lpstr>Chapter 8:  Sampling Distribution</vt:lpstr>
      <vt:lpstr>Learning Objectives</vt:lpstr>
      <vt:lpstr>The Lady Tasting Tea</vt:lpstr>
      <vt:lpstr>Sampling distribution</vt:lpstr>
      <vt:lpstr>Lady Tasting Tea Experiment</vt:lpstr>
      <vt:lpstr>PowerPoint Presentation</vt:lpstr>
      <vt:lpstr>PowerPoint Presentation</vt:lpstr>
      <vt:lpstr>Central Limit Theorem</vt:lpstr>
      <vt:lpstr>Sampling Distribution of Sample Means</vt:lpstr>
      <vt:lpstr>R code</vt:lpstr>
      <vt:lpstr>R code</vt:lpstr>
      <vt:lpstr>Standard Error of the Mean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Daryanto, Ahmad</dc:creator>
  <cp:lastModifiedBy>Daryanto, Ahmad</cp:lastModifiedBy>
  <cp:revision>21</cp:revision>
  <dcterms:created xsi:type="dcterms:W3CDTF">2023-09-06T09:26:29Z</dcterms:created>
  <dcterms:modified xsi:type="dcterms:W3CDTF">2023-09-08T10:48:54Z</dcterms:modified>
</cp:coreProperties>
</file>