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75" r:id="rId2"/>
    <p:sldId id="440" r:id="rId3"/>
    <p:sldId id="441" r:id="rId4"/>
    <p:sldId id="454" r:id="rId5"/>
    <p:sldId id="442" r:id="rId6"/>
    <p:sldId id="443" r:id="rId7"/>
    <p:sldId id="455" r:id="rId8"/>
    <p:sldId id="444" r:id="rId9"/>
    <p:sldId id="453" r:id="rId10"/>
    <p:sldId id="445" r:id="rId11"/>
    <p:sldId id="446" r:id="rId12"/>
    <p:sldId id="447" r:id="rId13"/>
    <p:sldId id="448" r:id="rId14"/>
    <p:sldId id="449" r:id="rId15"/>
    <p:sldId id="450" r:id="rId16"/>
    <p:sldId id="451" r:id="rId17"/>
    <p:sldId id="45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4679"/>
  </p:normalViewPr>
  <p:slideViewPr>
    <p:cSldViewPr snapToGrid="0">
      <p:cViewPr varScale="1">
        <p:scale>
          <a:sx n="104" d="100"/>
          <a:sy n="104" d="100"/>
        </p:scale>
        <p:origin x="6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4754F-49C3-9E4C-A10B-1C483A475066}" type="datetimeFigureOut">
              <a:rPr lang="en-GB" smtClean="0"/>
              <a:t>25/10/2023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1C30A3-53B7-7940-B0DD-A121109DCA0C}" type="slidenum">
              <a:rPr lang="en-GB" smtClean="0"/>
              <a:t>‹#›</a:t>
            </a:fld>
            <a:endParaRPr lang="en-GB"/>
          </a:p>
        </p:txBody>
      </p:sp>
    </p:spTree>
    <p:extLst>
      <p:ext uri="{BB962C8B-B14F-4D97-AF65-F5344CB8AC3E}">
        <p14:creationId xmlns:p14="http://schemas.microsoft.com/office/powerpoint/2010/main" val="230351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5F24CAC-BB67-554B-9042-A8ED7BF2CCE5}" type="slidenum">
              <a:rPr lang="en-GB" smtClean="0"/>
              <a:t>1</a:t>
            </a:fld>
            <a:endParaRPr lang="en-GB"/>
          </a:p>
        </p:txBody>
      </p:sp>
    </p:spTree>
    <p:extLst>
      <p:ext uri="{BB962C8B-B14F-4D97-AF65-F5344CB8AC3E}">
        <p14:creationId xmlns:p14="http://schemas.microsoft.com/office/powerpoint/2010/main" val="300329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10064-0F78-ABDD-6C2B-161D86D6E54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D7DC924-0800-7E9C-D214-5A225FD09C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F3F98BE-8E2F-D7DE-DF27-8E41D0B77E24}"/>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5" name="Footer Placeholder 4">
            <a:extLst>
              <a:ext uri="{FF2B5EF4-FFF2-40B4-BE49-F238E27FC236}">
                <a16:creationId xmlns:a16="http://schemas.microsoft.com/office/drawing/2014/main" id="{3C98A89E-6020-0A32-D5AC-221080EC2C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B7D25-F866-4C45-9E36-87212369CED6}"/>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92579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D5A1-1DDB-2F91-06FF-5A1C21BF063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45CB6E-49F9-D4E4-CCB9-C990CECC51C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B79131-01E8-1051-A534-19DBF6A184AD}"/>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5" name="Footer Placeholder 4">
            <a:extLst>
              <a:ext uri="{FF2B5EF4-FFF2-40B4-BE49-F238E27FC236}">
                <a16:creationId xmlns:a16="http://schemas.microsoft.com/office/drawing/2014/main" id="{920E74F9-6EF3-071C-2FA2-C07158792A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CD7EA-1C49-AA85-0A35-AE73E911DFFA}"/>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300361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1A16C7-72C4-A984-A7F4-5F6C6117076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9A6A404-237F-48B2-F708-6B9C8DDA626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0C9FC7-92BC-C3B9-FF23-CC2FB65DF193}"/>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5" name="Footer Placeholder 4">
            <a:extLst>
              <a:ext uri="{FF2B5EF4-FFF2-40B4-BE49-F238E27FC236}">
                <a16:creationId xmlns:a16="http://schemas.microsoft.com/office/drawing/2014/main" id="{F538FBC5-F7C1-71C6-BC8B-CF5B46680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44CA-1B5A-E1DE-8B3B-52AF55DFE68B}"/>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394125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4276-87FA-0487-B4E8-7850226F234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82F48F-498D-C8B5-5153-D03B11DBAA2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0163A8-3E7B-1368-FC0A-1A4258DAFF9C}"/>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5" name="Footer Placeholder 4">
            <a:extLst>
              <a:ext uri="{FF2B5EF4-FFF2-40B4-BE49-F238E27FC236}">
                <a16:creationId xmlns:a16="http://schemas.microsoft.com/office/drawing/2014/main" id="{7D8D8357-CEB4-4898-14F6-D82CF4140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FF7FA-57F1-F0CF-2C83-47F85F0B9E43}"/>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17601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FE9DD-20AF-3731-7C13-0037AF98A84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C38D8F8-004A-BCB4-4953-706DD79FAC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DBE4146-AB3C-07D3-1051-0DA11BCA56AE}"/>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5" name="Footer Placeholder 4">
            <a:extLst>
              <a:ext uri="{FF2B5EF4-FFF2-40B4-BE49-F238E27FC236}">
                <a16:creationId xmlns:a16="http://schemas.microsoft.com/office/drawing/2014/main" id="{434FCB73-2E2A-67A9-989C-7D81A77E4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D2ED4-B4A4-C34A-CA7D-B12BCCA2F785}"/>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418968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15AA-9826-12B9-A001-9876448A168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27B9F7B-A576-41D2-5363-D8CF1E01676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2A8DE66-4D91-0259-F864-C0C12A36181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3A2019D-62D6-6700-1365-AB95EAE501FF}"/>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6" name="Footer Placeholder 5">
            <a:extLst>
              <a:ext uri="{FF2B5EF4-FFF2-40B4-BE49-F238E27FC236}">
                <a16:creationId xmlns:a16="http://schemas.microsoft.com/office/drawing/2014/main" id="{0A6AA5BB-5DD9-BA18-A1E7-03E7EA1CAC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4F36F5-32F3-67AE-1389-0B9EA12CA07F}"/>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1173178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4907-3640-C5A5-C9E1-E55C12E775B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FA1BF83-3452-F6DC-285C-97AC96B8C9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AF02ED0-8F71-E3B4-FB51-1B7F7C445BB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AF01BA4-6DC5-A594-483D-4A92C96D6B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E0AC430-C079-72CC-A087-6E442D92066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584615D-8550-8F71-4561-3BB6814A7252}"/>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8" name="Footer Placeholder 7">
            <a:extLst>
              <a:ext uri="{FF2B5EF4-FFF2-40B4-BE49-F238E27FC236}">
                <a16:creationId xmlns:a16="http://schemas.microsoft.com/office/drawing/2014/main" id="{68C9D5AE-F232-25D3-8B3D-2D99C9C284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7457E8-269E-F063-6692-67B4CAEFBF35}"/>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814234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A42B-2B09-13F5-07C0-37E7EDF6E27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A6DED53-74C4-6FDA-E94E-E133BDBC3064}"/>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4" name="Footer Placeholder 3">
            <a:extLst>
              <a:ext uri="{FF2B5EF4-FFF2-40B4-BE49-F238E27FC236}">
                <a16:creationId xmlns:a16="http://schemas.microsoft.com/office/drawing/2014/main" id="{469B5B99-8EC6-C764-4865-216612CD9D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3B2B2F-2D11-7761-9B0B-D6AB959DC416}"/>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225304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9ADACA-6BEC-FD6B-567B-B7C73BE98650}"/>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3" name="Footer Placeholder 2">
            <a:extLst>
              <a:ext uri="{FF2B5EF4-FFF2-40B4-BE49-F238E27FC236}">
                <a16:creationId xmlns:a16="http://schemas.microsoft.com/office/drawing/2014/main" id="{E4BD60EB-A3F4-FEE7-1B66-9C69A64D66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A4AC8C-3BB1-A791-B8F7-5D0BBAC32D8C}"/>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157973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FD96-EF6A-27F7-311E-DDD8C45093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8104F6E-F669-74CB-FD31-745CB1435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370FF40-D9D8-19AE-5EF7-A4B054C63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160792E-F27C-2364-0784-807B412294CB}"/>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6" name="Footer Placeholder 5">
            <a:extLst>
              <a:ext uri="{FF2B5EF4-FFF2-40B4-BE49-F238E27FC236}">
                <a16:creationId xmlns:a16="http://schemas.microsoft.com/office/drawing/2014/main" id="{EC06940C-BC48-12BD-4AB0-0A8E79982F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CBCA9-24FC-C7DA-3F0E-FAA6D7D81131}"/>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132653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FEA42-4B3B-9FAF-CF94-DF463B48D2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F31F9A2-DC1D-3929-F110-FB852DE486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408961-E412-048A-F33C-1F50BF0178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E5476E1-D051-D8DE-EC32-D56598B83993}"/>
              </a:ext>
            </a:extLst>
          </p:cNvPr>
          <p:cNvSpPr>
            <a:spLocks noGrp="1"/>
          </p:cNvSpPr>
          <p:nvPr>
            <p:ph type="dt" sz="half" idx="10"/>
          </p:nvPr>
        </p:nvSpPr>
        <p:spPr/>
        <p:txBody>
          <a:bodyPr/>
          <a:lstStyle/>
          <a:p>
            <a:fld id="{0AA943E6-AD7E-204A-A55D-4B76344E30EC}" type="datetimeFigureOut">
              <a:rPr lang="en-US" smtClean="0"/>
              <a:t>10/25/23</a:t>
            </a:fld>
            <a:endParaRPr lang="en-US"/>
          </a:p>
        </p:txBody>
      </p:sp>
      <p:sp>
        <p:nvSpPr>
          <p:cNvPr id="6" name="Footer Placeholder 5">
            <a:extLst>
              <a:ext uri="{FF2B5EF4-FFF2-40B4-BE49-F238E27FC236}">
                <a16:creationId xmlns:a16="http://schemas.microsoft.com/office/drawing/2014/main" id="{33F08D62-1970-70D5-BE1E-9A6ADAD75D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D595F-CE0E-A3A9-EFD6-BB590CAB146F}"/>
              </a:ext>
            </a:extLst>
          </p:cNvPr>
          <p:cNvSpPr>
            <a:spLocks noGrp="1"/>
          </p:cNvSpPr>
          <p:nvPr>
            <p:ph type="sldNum" sz="quarter" idx="12"/>
          </p:nvPr>
        </p:nvSpPr>
        <p:spPr/>
        <p:txBody>
          <a:bodyPr/>
          <a:lstStyle/>
          <a:p>
            <a:fld id="{3C57C9BB-0F57-7D4E-9FB9-5BAF5D7F7C40}" type="slidenum">
              <a:rPr lang="en-US" smtClean="0"/>
              <a:t>‹#›</a:t>
            </a:fld>
            <a:endParaRPr lang="en-US"/>
          </a:p>
        </p:txBody>
      </p:sp>
    </p:spTree>
    <p:extLst>
      <p:ext uri="{BB962C8B-B14F-4D97-AF65-F5344CB8AC3E}">
        <p14:creationId xmlns:p14="http://schemas.microsoft.com/office/powerpoint/2010/main" val="361946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F1E95D-A4A9-5B70-AB48-8A3CFD506E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03182D5-BF75-496B-E133-251F23F36C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3275D8-DF50-9BE1-13BC-355D3B361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943E6-AD7E-204A-A55D-4B76344E30EC}" type="datetimeFigureOut">
              <a:rPr lang="en-US" smtClean="0"/>
              <a:t>10/25/23</a:t>
            </a:fld>
            <a:endParaRPr lang="en-US"/>
          </a:p>
        </p:txBody>
      </p:sp>
      <p:sp>
        <p:nvSpPr>
          <p:cNvPr id="5" name="Footer Placeholder 4">
            <a:extLst>
              <a:ext uri="{FF2B5EF4-FFF2-40B4-BE49-F238E27FC236}">
                <a16:creationId xmlns:a16="http://schemas.microsoft.com/office/drawing/2014/main" id="{38C936F6-96EE-9E36-6CF5-51F658A7D3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4BA9FC-6494-6CBF-2A82-E2C5D2BFBE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7C9BB-0F57-7D4E-9FB9-5BAF5D7F7C40}" type="slidenum">
              <a:rPr lang="en-US" smtClean="0"/>
              <a:t>‹#›</a:t>
            </a:fld>
            <a:endParaRPr lang="en-US"/>
          </a:p>
        </p:txBody>
      </p:sp>
    </p:spTree>
    <p:extLst>
      <p:ext uri="{BB962C8B-B14F-4D97-AF65-F5344CB8AC3E}">
        <p14:creationId xmlns:p14="http://schemas.microsoft.com/office/powerpoint/2010/main" val="1852282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3997/mlr.html#eq-mlr1"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3997/mlr.html#fig-hmsum" TargetMode="External"/><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localhost:3997/mlr.html#fig-hmes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localhost:6628/references.html#ref-Carlson2012" TargetMode="External"/><Relationship Id="rId2" Type="http://schemas.openxmlformats.org/officeDocument/2006/relationships/hyperlink" Target="http://localhost:6628/references.html#ref-Becker2016" TargetMode="External"/><Relationship Id="rId1" Type="http://schemas.openxmlformats.org/officeDocument/2006/relationships/slideLayout" Target="../slideLayouts/slideLayout6.xml"/><Relationship Id="rId4" Type="http://schemas.openxmlformats.org/officeDocument/2006/relationships/hyperlink" Target="http://localhost:6628/references.html#ref-Spector2011"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B1F7E-E43C-2278-7983-D22247A2C1B5}"/>
              </a:ext>
            </a:extLst>
          </p:cNvPr>
          <p:cNvSpPr>
            <a:spLocks noGrp="1"/>
          </p:cNvSpPr>
          <p:nvPr>
            <p:ph type="ctrTitle"/>
          </p:nvPr>
        </p:nvSpPr>
        <p:spPr>
          <a:xfrm>
            <a:off x="1831889" y="1134119"/>
            <a:ext cx="8528222" cy="2387600"/>
          </a:xfrm>
        </p:spPr>
        <p:txBody>
          <a:bodyPr>
            <a:normAutofit/>
          </a:bodyPr>
          <a:lstStyle/>
          <a:p>
            <a:r>
              <a:rPr lang="en-GB" sz="5400" dirty="0">
                <a:solidFill>
                  <a:srgbClr val="FF0000"/>
                </a:solidFill>
              </a:rPr>
              <a:t>Chapter 13:</a:t>
            </a:r>
            <a:br>
              <a:rPr lang="en-GB" sz="5400" dirty="0">
                <a:solidFill>
                  <a:srgbClr val="FF0000"/>
                </a:solidFill>
              </a:rPr>
            </a:br>
            <a:r>
              <a:rPr lang="en-GB" sz="5400" dirty="0">
                <a:solidFill>
                  <a:srgbClr val="FF0000"/>
                </a:solidFill>
              </a:rPr>
              <a:t>Multiple Linear Regression</a:t>
            </a:r>
          </a:p>
        </p:txBody>
      </p:sp>
      <p:sp>
        <p:nvSpPr>
          <p:cNvPr id="6" name="Subtitle 5">
            <a:extLst>
              <a:ext uri="{FF2B5EF4-FFF2-40B4-BE49-F238E27FC236}">
                <a16:creationId xmlns:a16="http://schemas.microsoft.com/office/drawing/2014/main" id="{E259DEF7-3367-EA40-3DD4-BE25FE47A982}"/>
              </a:ext>
            </a:extLst>
          </p:cNvPr>
          <p:cNvSpPr>
            <a:spLocks noGrp="1"/>
          </p:cNvSpPr>
          <p:nvPr>
            <p:ph type="subTitle" idx="1"/>
          </p:nvPr>
        </p:nvSpPr>
        <p:spPr/>
        <p:txBody>
          <a:bodyPr>
            <a:normAutofit/>
          </a:bodyPr>
          <a:lstStyle/>
          <a:p>
            <a:r>
              <a:rPr lang="en-GB" sz="2400" dirty="0"/>
              <a:t>Textbook: Ahmad Daryanto, Introduction to Quantitative Research Methods for Marketing With SPSS and R: Tools and Techniques, Routledge. 2024</a:t>
            </a:r>
          </a:p>
        </p:txBody>
      </p:sp>
    </p:spTree>
    <p:extLst>
      <p:ext uri="{BB962C8B-B14F-4D97-AF65-F5344CB8AC3E}">
        <p14:creationId xmlns:p14="http://schemas.microsoft.com/office/powerpoint/2010/main" val="2087706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04AC-7DDE-5A72-F85E-2EFE02B8EA80}"/>
              </a:ext>
            </a:extLst>
          </p:cNvPr>
          <p:cNvSpPr>
            <a:spLocks noGrp="1"/>
          </p:cNvSpPr>
          <p:nvPr>
            <p:ph type="title"/>
          </p:nvPr>
        </p:nvSpPr>
        <p:spPr/>
        <p:txBody>
          <a:bodyPr/>
          <a:lstStyle/>
          <a:p>
            <a:r>
              <a:rPr lang="en-GB" dirty="0">
                <a:solidFill>
                  <a:srgbClr val="FF0000"/>
                </a:solidFill>
              </a:rPr>
              <a:t>Assumptions in Multiple Regression</a:t>
            </a:r>
          </a:p>
        </p:txBody>
      </p:sp>
      <p:sp>
        <p:nvSpPr>
          <p:cNvPr id="4" name="TextBox 3">
            <a:extLst>
              <a:ext uri="{FF2B5EF4-FFF2-40B4-BE49-F238E27FC236}">
                <a16:creationId xmlns:a16="http://schemas.microsoft.com/office/drawing/2014/main" id="{E95F9D5A-C50B-72B8-AB87-2EB0786F1AFC}"/>
              </a:ext>
            </a:extLst>
          </p:cNvPr>
          <p:cNvSpPr txBox="1"/>
          <p:nvPr/>
        </p:nvSpPr>
        <p:spPr>
          <a:xfrm>
            <a:off x="729049" y="2228671"/>
            <a:ext cx="9934832" cy="1200329"/>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The assumption in a simple regression model also applies to a multiple regression model. That is the expected form should be described by </a:t>
            </a:r>
            <a:r>
              <a:rPr lang="en-GB" b="0" i="0" u="sng" dirty="0">
                <a:solidFill>
                  <a:srgbClr val="75AADB"/>
                </a:solidFill>
                <a:effectLst/>
                <a:latin typeface="Source Sans Pro" panose="020B0503030403020204" pitchFamily="34" charset="0"/>
                <a:hlinkClick r:id="rId2"/>
              </a:rPr>
              <a:t>Equation 2.1</a:t>
            </a:r>
            <a:r>
              <a:rPr lang="en-GB" b="0" i="0" u="none" strike="noStrike" dirty="0">
                <a:solidFill>
                  <a:srgbClr val="000000"/>
                </a:solidFill>
                <a:effectLst/>
                <a:latin typeface="Source Sans Pro" panose="020B0503030403020204" pitchFamily="34" charset="0"/>
              </a:rPr>
              <a:t>, homoskedasticity, no autocorrelation, and no endogeneity. In addition to these, there is one more assumption in multiple regression that a simple regression model does not have, which is no </a:t>
            </a:r>
            <a:r>
              <a:rPr lang="en-GB" b="0" i="1" u="none" strike="noStrike" dirty="0">
                <a:solidFill>
                  <a:srgbClr val="000000"/>
                </a:solidFill>
                <a:effectLst/>
                <a:latin typeface="Source Sans Pro" panose="020B0503030403020204" pitchFamily="34" charset="0"/>
              </a:rPr>
              <a:t>multicollinearity</a:t>
            </a:r>
            <a:r>
              <a:rPr lang="en-GB" b="0" i="0" u="none" strike="noStrike" dirty="0">
                <a:solidFill>
                  <a:srgbClr val="000000"/>
                </a:solidFill>
                <a:effectLst/>
                <a:latin typeface="Source Sans Pro" panose="020B0503030403020204" pitchFamily="34" charset="0"/>
              </a:rPr>
              <a:t>.</a:t>
            </a:r>
            <a:endParaRPr lang="en-GB" dirty="0"/>
          </a:p>
        </p:txBody>
      </p:sp>
    </p:spTree>
    <p:extLst>
      <p:ext uri="{BB962C8B-B14F-4D97-AF65-F5344CB8AC3E}">
        <p14:creationId xmlns:p14="http://schemas.microsoft.com/office/powerpoint/2010/main" val="315082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C223-C8D1-6AE1-EDF2-A2E591BA2D1C}"/>
              </a:ext>
            </a:extLst>
          </p:cNvPr>
          <p:cNvSpPr>
            <a:spLocks noGrp="1"/>
          </p:cNvSpPr>
          <p:nvPr>
            <p:ph type="title"/>
          </p:nvPr>
        </p:nvSpPr>
        <p:spPr/>
        <p:txBody>
          <a:bodyPr/>
          <a:lstStyle/>
          <a:p>
            <a:r>
              <a:rPr lang="en-GB" dirty="0">
                <a:solidFill>
                  <a:srgbClr val="FF0000"/>
                </a:solidFill>
              </a:rPr>
              <a:t>Hierarchical Regression</a:t>
            </a:r>
          </a:p>
        </p:txBody>
      </p:sp>
      <p:sp>
        <p:nvSpPr>
          <p:cNvPr id="4" name="TextBox 3">
            <a:extLst>
              <a:ext uri="{FF2B5EF4-FFF2-40B4-BE49-F238E27FC236}">
                <a16:creationId xmlns:a16="http://schemas.microsoft.com/office/drawing/2014/main" id="{15613D72-DC4F-DA47-FDEB-F4BF6FDE88D5}"/>
              </a:ext>
            </a:extLst>
          </p:cNvPr>
          <p:cNvSpPr txBox="1"/>
          <p:nvPr/>
        </p:nvSpPr>
        <p:spPr>
          <a:xfrm>
            <a:off x="838200" y="1690688"/>
            <a:ext cx="10404389" cy="923330"/>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When a regression model contains control variables, the common strategy to </a:t>
            </a:r>
            <a:r>
              <a:rPr lang="en-GB" b="0" i="0" u="none" strike="noStrike" dirty="0" err="1">
                <a:solidFill>
                  <a:srgbClr val="000000"/>
                </a:solidFill>
                <a:effectLst/>
                <a:latin typeface="Source Sans Pro" panose="020B0503030403020204" pitchFamily="34" charset="0"/>
              </a:rPr>
              <a:t>analyze</a:t>
            </a:r>
            <a:r>
              <a:rPr lang="en-GB" b="0" i="0" u="none" strike="noStrike" dirty="0">
                <a:solidFill>
                  <a:srgbClr val="000000"/>
                </a:solidFill>
                <a:effectLst/>
                <a:latin typeface="Source Sans Pro" panose="020B0503030403020204" pitchFamily="34" charset="0"/>
              </a:rPr>
              <a:t> the impact of an independent variable on a dependent variable via multiple regression is by performing a hierarchical regression analysis. </a:t>
            </a:r>
            <a:endParaRPr lang="en-GB" dirty="0"/>
          </a:p>
        </p:txBody>
      </p:sp>
      <p:sp>
        <p:nvSpPr>
          <p:cNvPr id="6" name="TextBox 5">
            <a:extLst>
              <a:ext uri="{FF2B5EF4-FFF2-40B4-BE49-F238E27FC236}">
                <a16:creationId xmlns:a16="http://schemas.microsoft.com/office/drawing/2014/main" id="{0F72CEB4-5B5A-F22B-157C-E3D03E565784}"/>
              </a:ext>
            </a:extLst>
          </p:cNvPr>
          <p:cNvSpPr txBox="1"/>
          <p:nvPr/>
        </p:nvSpPr>
        <p:spPr>
          <a:xfrm>
            <a:off x="1294369" y="4738549"/>
            <a:ext cx="9171803" cy="1200329"/>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Conducting a hierarchical regression of the above model, </a:t>
            </a:r>
            <a:r>
              <a:rPr lang="en-GB" dirty="0">
                <a:solidFill>
                  <a:srgbClr val="000000"/>
                </a:solidFill>
                <a:latin typeface="Source Sans Pro" panose="020B0503030403020204" pitchFamily="34" charset="0"/>
              </a:rPr>
              <a:t> </a:t>
            </a:r>
            <a:r>
              <a:rPr lang="en-GB" b="0" i="0" u="none" strike="noStrike" dirty="0">
                <a:solidFill>
                  <a:srgbClr val="000000"/>
                </a:solidFill>
                <a:effectLst/>
                <a:latin typeface="Source Sans Pro" panose="020B0503030403020204" pitchFamily="34" charset="0"/>
              </a:rPr>
              <a:t>two regression models are required. In the first regression, </a:t>
            </a:r>
            <a:r>
              <a:rPr lang="en-GB" b="0" i="1" u="none" strike="noStrike" dirty="0">
                <a:solidFill>
                  <a:srgbClr val="000000"/>
                </a:solidFill>
                <a:effectLst/>
                <a:latin typeface="Source Sans Pro" panose="020B0503030403020204" pitchFamily="34" charset="0"/>
              </a:rPr>
              <a:t>Store Satisfaction</a:t>
            </a:r>
            <a:r>
              <a:rPr lang="en-GB" b="0" i="0" u="none" strike="noStrike" dirty="0">
                <a:solidFill>
                  <a:srgbClr val="000000"/>
                </a:solidFill>
                <a:effectLst/>
                <a:latin typeface="Source Sans Pro" panose="020B0503030403020204" pitchFamily="34" charset="0"/>
              </a:rPr>
              <a:t> is regression on </a:t>
            </a:r>
            <a:r>
              <a:rPr lang="en-GB" b="0" i="1" u="none" strike="noStrike" dirty="0">
                <a:solidFill>
                  <a:srgbClr val="000000"/>
                </a:solidFill>
                <a:effectLst/>
                <a:latin typeface="Source Sans Pro" panose="020B0503030403020204" pitchFamily="34" charset="0"/>
              </a:rPr>
              <a:t>Age</a:t>
            </a:r>
            <a:r>
              <a:rPr lang="en-GB" b="0" i="0" u="none" strike="noStrike" dirty="0">
                <a:solidFill>
                  <a:srgbClr val="000000"/>
                </a:solidFill>
                <a:effectLst/>
                <a:latin typeface="Source Sans Pro" panose="020B0503030403020204" pitchFamily="34" charset="0"/>
              </a:rPr>
              <a:t>. As there is only one independent variable, this is a simple linear regression model. In the second regression, </a:t>
            </a:r>
            <a:r>
              <a:rPr lang="en-GB" b="0" i="1" u="none" strike="noStrike" dirty="0">
                <a:solidFill>
                  <a:srgbClr val="000000"/>
                </a:solidFill>
                <a:effectLst/>
                <a:latin typeface="Source Sans Pro" panose="020B0503030403020204" pitchFamily="34" charset="0"/>
              </a:rPr>
              <a:t>Store Satisfaction</a:t>
            </a:r>
            <a:r>
              <a:rPr lang="en-GB" b="0" i="0" u="none" strike="noStrike" dirty="0">
                <a:solidFill>
                  <a:srgbClr val="000000"/>
                </a:solidFill>
                <a:effectLst/>
                <a:latin typeface="Source Sans Pro" panose="020B0503030403020204" pitchFamily="34" charset="0"/>
              </a:rPr>
              <a:t> is regressed on </a:t>
            </a:r>
            <a:r>
              <a:rPr lang="en-GB" b="0" i="1" u="none" strike="noStrike" dirty="0">
                <a:solidFill>
                  <a:srgbClr val="000000"/>
                </a:solidFill>
                <a:effectLst/>
                <a:latin typeface="Source Sans Pro" panose="020B0503030403020204" pitchFamily="34" charset="0"/>
              </a:rPr>
              <a:t>Age</a:t>
            </a:r>
            <a:r>
              <a:rPr lang="en-GB" b="0" i="0" u="none" strike="noStrike" dirty="0">
                <a:solidFill>
                  <a:srgbClr val="000000"/>
                </a:solidFill>
                <a:effectLst/>
                <a:latin typeface="Source Sans Pro" panose="020B0503030403020204" pitchFamily="34" charset="0"/>
              </a:rPr>
              <a:t> and </a:t>
            </a:r>
            <a:r>
              <a:rPr lang="en-GB" b="0" i="1" u="none" strike="noStrike" dirty="0">
                <a:solidFill>
                  <a:srgbClr val="000000"/>
                </a:solidFill>
                <a:effectLst/>
                <a:latin typeface="Source Sans Pro" panose="020B0503030403020204" pitchFamily="34" charset="0"/>
              </a:rPr>
              <a:t>Subjective Waiting Time</a:t>
            </a:r>
            <a:r>
              <a:rPr lang="en-GB" b="0" i="0" u="none" strike="noStrike" dirty="0">
                <a:solidFill>
                  <a:srgbClr val="000000"/>
                </a:solidFill>
                <a:effectLst/>
                <a:latin typeface="Source Sans Pro" panose="020B0503030403020204" pitchFamily="34" charset="0"/>
              </a:rPr>
              <a:t>.</a:t>
            </a:r>
            <a:endParaRPr lang="en-GB" dirty="0"/>
          </a:p>
        </p:txBody>
      </p:sp>
      <p:pic>
        <p:nvPicPr>
          <p:cNvPr id="8" name="Picture 7">
            <a:extLst>
              <a:ext uri="{FF2B5EF4-FFF2-40B4-BE49-F238E27FC236}">
                <a16:creationId xmlns:a16="http://schemas.microsoft.com/office/drawing/2014/main" id="{5B8C487B-B555-9C23-F392-0882E94FB05F}"/>
              </a:ext>
            </a:extLst>
          </p:cNvPr>
          <p:cNvPicPr>
            <a:picLocks noChangeAspect="1"/>
          </p:cNvPicPr>
          <p:nvPr/>
        </p:nvPicPr>
        <p:blipFill>
          <a:blip r:embed="rId2"/>
          <a:stretch>
            <a:fillRect/>
          </a:stretch>
        </p:blipFill>
        <p:spPr>
          <a:xfrm>
            <a:off x="2108370" y="3291881"/>
            <a:ext cx="7543800" cy="647700"/>
          </a:xfrm>
          <a:prstGeom prst="rect">
            <a:avLst/>
          </a:prstGeom>
        </p:spPr>
      </p:pic>
    </p:spTree>
    <p:extLst>
      <p:ext uri="{BB962C8B-B14F-4D97-AF65-F5344CB8AC3E}">
        <p14:creationId xmlns:p14="http://schemas.microsoft.com/office/powerpoint/2010/main" val="23664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7900-EF0B-C131-E660-1204E61F55AC}"/>
              </a:ext>
            </a:extLst>
          </p:cNvPr>
          <p:cNvSpPr>
            <a:spLocks noGrp="1"/>
          </p:cNvSpPr>
          <p:nvPr>
            <p:ph type="title"/>
          </p:nvPr>
        </p:nvSpPr>
        <p:spPr/>
        <p:txBody>
          <a:bodyPr/>
          <a:lstStyle/>
          <a:p>
            <a:r>
              <a:rPr lang="en-GB" dirty="0">
                <a:solidFill>
                  <a:srgbClr val="FF0000"/>
                </a:solidFill>
              </a:rPr>
              <a:t>SPSS Action</a:t>
            </a:r>
          </a:p>
        </p:txBody>
      </p:sp>
      <p:sp>
        <p:nvSpPr>
          <p:cNvPr id="4" name="TextBox 3">
            <a:extLst>
              <a:ext uri="{FF2B5EF4-FFF2-40B4-BE49-F238E27FC236}">
                <a16:creationId xmlns:a16="http://schemas.microsoft.com/office/drawing/2014/main" id="{892E5B11-992F-6C19-F555-32EB5DA7ABEB}"/>
              </a:ext>
            </a:extLst>
          </p:cNvPr>
          <p:cNvSpPr txBox="1"/>
          <p:nvPr/>
        </p:nvSpPr>
        <p:spPr>
          <a:xfrm>
            <a:off x="838200" y="1506022"/>
            <a:ext cx="6098058" cy="369332"/>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Data: </a:t>
            </a:r>
            <a:r>
              <a:rPr lang="en-GB" b="0" i="0" u="none" strike="noStrike" dirty="0" err="1">
                <a:solidFill>
                  <a:srgbClr val="000000"/>
                </a:solidFill>
                <a:effectLst/>
                <a:latin typeface="Source Sans Pro" panose="020B0503030403020204" pitchFamily="34" charset="0"/>
              </a:rPr>
              <a:t>store.sav</a:t>
            </a:r>
            <a:endParaRPr lang="en-GB" dirty="0"/>
          </a:p>
        </p:txBody>
      </p:sp>
      <p:sp>
        <p:nvSpPr>
          <p:cNvPr id="6" name="TextBox 5">
            <a:extLst>
              <a:ext uri="{FF2B5EF4-FFF2-40B4-BE49-F238E27FC236}">
                <a16:creationId xmlns:a16="http://schemas.microsoft.com/office/drawing/2014/main" id="{F837DB86-DCCA-2677-D5FD-8845D66AC226}"/>
              </a:ext>
            </a:extLst>
          </p:cNvPr>
          <p:cNvSpPr txBox="1"/>
          <p:nvPr/>
        </p:nvSpPr>
        <p:spPr>
          <a:xfrm>
            <a:off x="838200" y="2138913"/>
            <a:ext cx="6098058" cy="2308324"/>
          </a:xfrm>
          <a:prstGeom prst="rect">
            <a:avLst/>
          </a:prstGeom>
          <a:noFill/>
        </p:spPr>
        <p:txBody>
          <a:bodyPr wrap="square">
            <a:spAutoFit/>
          </a:bodyPr>
          <a:lstStyle/>
          <a:p>
            <a:r>
              <a:rPr lang="en-GB" dirty="0"/>
              <a:t>REGRESSION</a:t>
            </a:r>
          </a:p>
          <a:p>
            <a:r>
              <a:rPr lang="en-GB" dirty="0"/>
              <a:t>  /MISSING LISTWISE</a:t>
            </a:r>
          </a:p>
          <a:p>
            <a:r>
              <a:rPr lang="en-GB" dirty="0"/>
              <a:t>  /STATISTICS COEFF OUTS R ANOVA CHANGE</a:t>
            </a:r>
          </a:p>
          <a:p>
            <a:r>
              <a:rPr lang="en-GB" dirty="0"/>
              <a:t>  /CRITERIA=PIN(.05) POUT(.10)</a:t>
            </a:r>
          </a:p>
          <a:p>
            <a:r>
              <a:rPr lang="en-GB" dirty="0"/>
              <a:t>  /NOORIGIN </a:t>
            </a:r>
          </a:p>
          <a:p>
            <a:r>
              <a:rPr lang="en-GB" dirty="0"/>
              <a:t>  /DEPENDENT </a:t>
            </a:r>
            <a:r>
              <a:rPr lang="en-GB" dirty="0" err="1"/>
              <a:t>satstore</a:t>
            </a:r>
            <a:endParaRPr lang="en-GB" dirty="0"/>
          </a:p>
          <a:p>
            <a:r>
              <a:rPr lang="en-GB" dirty="0"/>
              <a:t>  /METHOD=ENTER age</a:t>
            </a:r>
          </a:p>
          <a:p>
            <a:r>
              <a:rPr lang="en-GB" dirty="0"/>
              <a:t>  /METHOD=ENTER wt.</a:t>
            </a:r>
          </a:p>
        </p:txBody>
      </p:sp>
    </p:spTree>
    <p:extLst>
      <p:ext uri="{BB962C8B-B14F-4D97-AF65-F5344CB8AC3E}">
        <p14:creationId xmlns:p14="http://schemas.microsoft.com/office/powerpoint/2010/main" val="3648883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FBFF315-0905-73C4-13B8-392E76796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750" y="617837"/>
            <a:ext cx="7988180" cy="16954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348FE7D-E958-066E-78BF-717B5AF92AA5}"/>
              </a:ext>
            </a:extLst>
          </p:cNvPr>
          <p:cNvSpPr txBox="1"/>
          <p:nvPr/>
        </p:nvSpPr>
        <p:spPr>
          <a:xfrm>
            <a:off x="469557" y="2430325"/>
            <a:ext cx="11565924" cy="1477328"/>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From the outputs displayed in </a:t>
            </a:r>
            <a:r>
              <a:rPr lang="en-GB" b="0" i="0" u="sng" dirty="0">
                <a:solidFill>
                  <a:srgbClr val="75AADB"/>
                </a:solidFill>
                <a:effectLst/>
                <a:latin typeface="Source Sans Pro" panose="020B0503030403020204" pitchFamily="34" charset="0"/>
                <a:hlinkClick r:id="rId3"/>
              </a:rPr>
              <a:t>Figure 2.2</a:t>
            </a:r>
            <a:r>
              <a:rPr lang="en-GB" b="0" i="0" u="none" strike="noStrike" dirty="0">
                <a:solidFill>
                  <a:srgbClr val="000000"/>
                </a:solidFill>
                <a:effectLst/>
                <a:latin typeface="Source Sans Pro" panose="020B0503030403020204" pitchFamily="34" charset="0"/>
              </a:rPr>
              <a:t>, RModel12=0.003, RModel22=0.824, and R-square change =</a:t>
            </a:r>
            <a:r>
              <a:rPr lang="el-GR" b="0" i="0" u="none" strike="noStrike" dirty="0">
                <a:solidFill>
                  <a:srgbClr val="000000"/>
                </a:solidFill>
                <a:effectLst/>
                <a:latin typeface="Source Sans Pro" panose="020B0503030403020204" pitchFamily="34" charset="0"/>
              </a:rPr>
              <a:t>Δ</a:t>
            </a:r>
            <a:r>
              <a:rPr lang="en-GB" b="0" i="0" u="none" strike="noStrike" dirty="0">
                <a:solidFill>
                  <a:srgbClr val="000000"/>
                </a:solidFill>
                <a:effectLst/>
                <a:latin typeface="Source Sans Pro" panose="020B0503030403020204" pitchFamily="34" charset="0"/>
              </a:rPr>
              <a:t>R</a:t>
            </a:r>
            <a:r>
              <a:rPr lang="en-GB" b="0" i="0" u="none" strike="noStrike" baseline="30000" dirty="0">
                <a:solidFill>
                  <a:srgbClr val="000000"/>
                </a:solidFill>
                <a:effectLst/>
                <a:latin typeface="Source Sans Pro" panose="020B0503030403020204" pitchFamily="34" charset="0"/>
              </a:rPr>
              <a:t>2</a:t>
            </a:r>
            <a:r>
              <a:rPr lang="en-GB" b="0" i="0" u="none" strike="noStrike" dirty="0">
                <a:solidFill>
                  <a:srgbClr val="000000"/>
                </a:solidFill>
                <a:effectLst/>
                <a:latin typeface="Source Sans Pro" panose="020B0503030403020204" pitchFamily="34" charset="0"/>
              </a:rPr>
              <a:t>=0.820. This </a:t>
            </a:r>
            <a:r>
              <a:rPr lang="el-GR" b="0" i="0" u="none" strike="noStrike" dirty="0">
                <a:solidFill>
                  <a:srgbClr val="000000"/>
                </a:solidFill>
                <a:effectLst/>
                <a:latin typeface="Source Sans Pro" panose="020B0503030403020204" pitchFamily="34" charset="0"/>
              </a:rPr>
              <a:t>Δ</a:t>
            </a:r>
            <a:r>
              <a:rPr lang="en-GB" b="0" i="0" u="none" strike="noStrike" dirty="0">
                <a:solidFill>
                  <a:srgbClr val="000000"/>
                </a:solidFill>
                <a:effectLst/>
                <a:latin typeface="Source Sans Pro" panose="020B0503030403020204" pitchFamily="34" charset="0"/>
              </a:rPr>
              <a:t>R2 is associated with </a:t>
            </a:r>
            <a:r>
              <a:rPr lang="el-GR" b="0" i="0" u="none" strike="noStrike" dirty="0">
                <a:solidFill>
                  <a:srgbClr val="000000"/>
                </a:solidFill>
                <a:effectLst/>
                <a:latin typeface="Source Sans Pro" panose="020B0503030403020204" pitchFamily="34" charset="0"/>
              </a:rPr>
              <a:t>Δ</a:t>
            </a:r>
            <a:r>
              <a:rPr lang="en-GB" b="0" i="0" u="none" strike="noStrike" dirty="0">
                <a:solidFill>
                  <a:srgbClr val="000000"/>
                </a:solidFill>
                <a:effectLst/>
                <a:latin typeface="Source Sans Pro" panose="020B0503030403020204" pitchFamily="34" charset="0"/>
              </a:rPr>
              <a:t>F(1,57)=265.382, corresponding to a very small p-value (p &lt; 0.0001), which means that adding </a:t>
            </a:r>
            <a:r>
              <a:rPr lang="en-GB" b="0" i="1" u="none" strike="noStrike" dirty="0" err="1">
                <a:solidFill>
                  <a:srgbClr val="000000"/>
                </a:solidFill>
                <a:effectLst/>
                <a:latin typeface="Source Sans Pro" panose="020B0503030403020204" pitchFamily="34" charset="0"/>
              </a:rPr>
              <a:t>wt</a:t>
            </a:r>
            <a:r>
              <a:rPr lang="en-GB" b="0" i="0" u="none" strike="noStrike" dirty="0">
                <a:solidFill>
                  <a:srgbClr val="000000"/>
                </a:solidFill>
                <a:effectLst/>
                <a:latin typeface="Source Sans Pro" panose="020B0503030403020204" pitchFamily="34" charset="0"/>
              </a:rPr>
              <a:t> in the second model provides a significant improvement over the first model. Looking at results displayed in </a:t>
            </a:r>
            <a:r>
              <a:rPr lang="en-GB" b="0" i="0" u="sng" dirty="0">
                <a:solidFill>
                  <a:srgbClr val="75AADB"/>
                </a:solidFill>
                <a:effectLst/>
                <a:latin typeface="Source Sans Pro" panose="020B0503030403020204" pitchFamily="34" charset="0"/>
                <a:hlinkClick r:id="rId4"/>
              </a:rPr>
              <a:t>Figure 2.3</a:t>
            </a:r>
            <a:r>
              <a:rPr lang="en-GB" b="0" i="0" u="none" strike="noStrike" dirty="0">
                <a:solidFill>
                  <a:srgbClr val="000000"/>
                </a:solidFill>
                <a:effectLst/>
                <a:latin typeface="Source Sans Pro" panose="020B0503030403020204" pitchFamily="34" charset="0"/>
              </a:rPr>
              <a:t>, variable </a:t>
            </a:r>
            <a:r>
              <a:rPr lang="en-GB" b="0" i="1" u="none" strike="noStrike" dirty="0">
                <a:solidFill>
                  <a:srgbClr val="000000"/>
                </a:solidFill>
                <a:effectLst/>
                <a:latin typeface="Source Sans Pro" panose="020B0503030403020204" pitchFamily="34" charset="0"/>
              </a:rPr>
              <a:t>age</a:t>
            </a:r>
            <a:r>
              <a:rPr lang="en-GB" b="0" i="0" u="none" strike="noStrike" dirty="0">
                <a:solidFill>
                  <a:srgbClr val="000000"/>
                </a:solidFill>
                <a:effectLst/>
                <a:latin typeface="Source Sans Pro" panose="020B0503030403020204" pitchFamily="34" charset="0"/>
              </a:rPr>
              <a:t> was not significant in explaining store satisfaction (p = 0.385), whereas </a:t>
            </a:r>
            <a:r>
              <a:rPr lang="en-GB" b="0" i="1" u="none" strike="noStrike" dirty="0" err="1">
                <a:solidFill>
                  <a:srgbClr val="000000"/>
                </a:solidFill>
                <a:effectLst/>
                <a:latin typeface="Source Sans Pro" panose="020B0503030403020204" pitchFamily="34" charset="0"/>
              </a:rPr>
              <a:t>wt</a:t>
            </a:r>
            <a:r>
              <a:rPr lang="en-GB" b="0" i="0" u="none" strike="noStrike" dirty="0">
                <a:solidFill>
                  <a:srgbClr val="000000"/>
                </a:solidFill>
                <a:effectLst/>
                <a:latin typeface="Source Sans Pro" panose="020B0503030403020204" pitchFamily="34" charset="0"/>
              </a:rPr>
              <a:t> has a negative influence on store satisfaction ($b = -0.860).</a:t>
            </a:r>
            <a:endParaRPr lang="en-GB" dirty="0"/>
          </a:p>
        </p:txBody>
      </p:sp>
      <p:pic>
        <p:nvPicPr>
          <p:cNvPr id="3076" name="Picture 4">
            <a:extLst>
              <a:ext uri="{FF2B5EF4-FFF2-40B4-BE49-F238E27FC236}">
                <a16:creationId xmlns:a16="http://schemas.microsoft.com/office/drawing/2014/main" id="{E83DA668-F421-F6D8-514D-EE8A28AFFB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3524" y="4331456"/>
            <a:ext cx="5112608" cy="1908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980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FF15-EEA4-091B-717E-19CABF9A4FF3}"/>
              </a:ext>
            </a:extLst>
          </p:cNvPr>
          <p:cNvSpPr>
            <a:spLocks noGrp="1"/>
          </p:cNvSpPr>
          <p:nvPr>
            <p:ph type="title"/>
          </p:nvPr>
        </p:nvSpPr>
        <p:spPr/>
        <p:txBody>
          <a:bodyPr/>
          <a:lstStyle/>
          <a:p>
            <a:r>
              <a:rPr lang="en-GB" dirty="0">
                <a:solidFill>
                  <a:srgbClr val="FF0000"/>
                </a:solidFill>
              </a:rPr>
              <a:t>R Action</a:t>
            </a:r>
          </a:p>
        </p:txBody>
      </p:sp>
      <p:sp>
        <p:nvSpPr>
          <p:cNvPr id="4" name="TextBox 3">
            <a:extLst>
              <a:ext uri="{FF2B5EF4-FFF2-40B4-BE49-F238E27FC236}">
                <a16:creationId xmlns:a16="http://schemas.microsoft.com/office/drawing/2014/main" id="{4AD2C20D-DB41-2AC0-3394-E495DDDC127C}"/>
              </a:ext>
            </a:extLst>
          </p:cNvPr>
          <p:cNvSpPr txBox="1"/>
          <p:nvPr/>
        </p:nvSpPr>
        <p:spPr>
          <a:xfrm>
            <a:off x="691978" y="1582341"/>
            <a:ext cx="11022227" cy="1754326"/>
          </a:xfrm>
          <a:prstGeom prst="rect">
            <a:avLst/>
          </a:prstGeom>
          <a:noFill/>
        </p:spPr>
        <p:txBody>
          <a:bodyPr wrap="square">
            <a:spAutoFit/>
          </a:bodyPr>
          <a:lstStyle/>
          <a:p>
            <a:r>
              <a:rPr lang="en-GB" dirty="0"/>
              <a:t>library(haven)</a:t>
            </a:r>
          </a:p>
          <a:p>
            <a:r>
              <a:rPr lang="en-GB" dirty="0"/>
              <a:t>library(stargazer)</a:t>
            </a:r>
          </a:p>
          <a:p>
            <a:r>
              <a:rPr lang="en-GB" dirty="0" err="1"/>
              <a:t>dat</a:t>
            </a:r>
            <a:r>
              <a:rPr lang="en-GB" dirty="0"/>
              <a:t> &lt;- </a:t>
            </a:r>
            <a:r>
              <a:rPr lang="en-GB" dirty="0" err="1"/>
              <a:t>read_spss</a:t>
            </a:r>
            <a:r>
              <a:rPr lang="en-GB" dirty="0"/>
              <a:t>("/Users/</a:t>
            </a:r>
            <a:r>
              <a:rPr lang="en-GB" dirty="0" err="1"/>
              <a:t>ahmaddaryanto</a:t>
            </a:r>
            <a:r>
              <a:rPr lang="en-GB" dirty="0"/>
              <a:t>/Documents/Data1/</a:t>
            </a:r>
            <a:r>
              <a:rPr lang="en-GB" dirty="0" err="1"/>
              <a:t>store.sav</a:t>
            </a:r>
            <a:r>
              <a:rPr lang="en-GB" dirty="0"/>
              <a:t>")</a:t>
            </a:r>
          </a:p>
          <a:p>
            <a:r>
              <a:rPr lang="en-GB" dirty="0"/>
              <a:t>lm1 &lt;- </a:t>
            </a:r>
            <a:r>
              <a:rPr lang="en-GB" dirty="0" err="1"/>
              <a:t>lm</a:t>
            </a:r>
            <a:r>
              <a:rPr lang="en-GB" dirty="0"/>
              <a:t>(</a:t>
            </a:r>
            <a:r>
              <a:rPr lang="en-GB" dirty="0" err="1"/>
              <a:t>satstore</a:t>
            </a:r>
            <a:r>
              <a:rPr lang="en-GB" dirty="0"/>
              <a:t> ~ age, data = </a:t>
            </a:r>
            <a:r>
              <a:rPr lang="en-GB" dirty="0" err="1"/>
              <a:t>dat</a:t>
            </a:r>
            <a:r>
              <a:rPr lang="en-GB" dirty="0"/>
              <a:t>)</a:t>
            </a:r>
          </a:p>
          <a:p>
            <a:r>
              <a:rPr lang="en-GB" dirty="0"/>
              <a:t>lm2 &lt;- </a:t>
            </a:r>
            <a:r>
              <a:rPr lang="en-GB" dirty="0" err="1"/>
              <a:t>lm</a:t>
            </a:r>
            <a:r>
              <a:rPr lang="en-GB" dirty="0"/>
              <a:t>(</a:t>
            </a:r>
            <a:r>
              <a:rPr lang="en-GB" dirty="0" err="1"/>
              <a:t>satstore</a:t>
            </a:r>
            <a:r>
              <a:rPr lang="en-GB" dirty="0"/>
              <a:t> ~ age + </a:t>
            </a:r>
            <a:r>
              <a:rPr lang="en-GB" dirty="0" err="1"/>
              <a:t>wt</a:t>
            </a:r>
            <a:r>
              <a:rPr lang="en-GB" dirty="0"/>
              <a:t>, data = </a:t>
            </a:r>
            <a:r>
              <a:rPr lang="en-GB" dirty="0" err="1"/>
              <a:t>dat</a:t>
            </a:r>
            <a:r>
              <a:rPr lang="en-GB" dirty="0"/>
              <a:t>)</a:t>
            </a:r>
          </a:p>
          <a:p>
            <a:r>
              <a:rPr lang="en-GB" dirty="0"/>
              <a:t>stargazer(lm1, lm2, type = "text", </a:t>
            </a:r>
            <a:r>
              <a:rPr lang="en-GB" dirty="0" err="1"/>
              <a:t>single.row</a:t>
            </a:r>
            <a:r>
              <a:rPr lang="en-GB" dirty="0"/>
              <a:t>=TRUE)</a:t>
            </a:r>
          </a:p>
        </p:txBody>
      </p:sp>
      <p:sp>
        <p:nvSpPr>
          <p:cNvPr id="6" name="TextBox 5">
            <a:extLst>
              <a:ext uri="{FF2B5EF4-FFF2-40B4-BE49-F238E27FC236}">
                <a16:creationId xmlns:a16="http://schemas.microsoft.com/office/drawing/2014/main" id="{1A99AFBE-8BEB-C61E-1504-043B4275FDBD}"/>
              </a:ext>
            </a:extLst>
          </p:cNvPr>
          <p:cNvSpPr txBox="1"/>
          <p:nvPr/>
        </p:nvSpPr>
        <p:spPr>
          <a:xfrm>
            <a:off x="691978" y="3429000"/>
            <a:ext cx="6098058" cy="369332"/>
          </a:xfrm>
          <a:prstGeom prst="rect">
            <a:avLst/>
          </a:prstGeom>
          <a:noFill/>
        </p:spPr>
        <p:txBody>
          <a:bodyPr wrap="square">
            <a:spAutoFit/>
          </a:bodyPr>
          <a:lstStyle/>
          <a:p>
            <a:r>
              <a:rPr lang="en-GB" dirty="0" err="1"/>
              <a:t>anova</a:t>
            </a:r>
            <a:r>
              <a:rPr lang="en-GB" dirty="0"/>
              <a:t>(lm1, lm2)</a:t>
            </a:r>
          </a:p>
        </p:txBody>
      </p:sp>
    </p:spTree>
    <p:extLst>
      <p:ext uri="{BB962C8B-B14F-4D97-AF65-F5344CB8AC3E}">
        <p14:creationId xmlns:p14="http://schemas.microsoft.com/office/powerpoint/2010/main" val="231464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7EB3-F422-CBB3-A21B-A4AE376EE901}"/>
              </a:ext>
            </a:extLst>
          </p:cNvPr>
          <p:cNvSpPr>
            <a:spLocks noGrp="1"/>
          </p:cNvSpPr>
          <p:nvPr>
            <p:ph type="title"/>
          </p:nvPr>
        </p:nvSpPr>
        <p:spPr/>
        <p:txBody>
          <a:bodyPr/>
          <a:lstStyle/>
          <a:p>
            <a:r>
              <a:rPr lang="en-GB" dirty="0">
                <a:solidFill>
                  <a:srgbClr val="FF0000"/>
                </a:solidFill>
              </a:rPr>
              <a:t>Path Model</a:t>
            </a:r>
          </a:p>
        </p:txBody>
      </p:sp>
      <p:pic>
        <p:nvPicPr>
          <p:cNvPr id="4098" name="Picture 2">
            <a:extLst>
              <a:ext uri="{FF2B5EF4-FFF2-40B4-BE49-F238E27FC236}">
                <a16:creationId xmlns:a16="http://schemas.microsoft.com/office/drawing/2014/main" id="{2917C0F9-8B01-E149-B26D-32703E910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9425" y="3175686"/>
            <a:ext cx="9413150" cy="21191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F1490C-9011-BC81-AD06-7B9007E62B4F}"/>
              </a:ext>
            </a:extLst>
          </p:cNvPr>
          <p:cNvSpPr txBox="1"/>
          <p:nvPr/>
        </p:nvSpPr>
        <p:spPr>
          <a:xfrm>
            <a:off x="838199" y="2110021"/>
            <a:ext cx="10307595" cy="369332"/>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Multiple regression analysis can be used to test series of hypotheses represented by a path model.</a:t>
            </a:r>
            <a:endParaRPr lang="en-GB" dirty="0"/>
          </a:p>
        </p:txBody>
      </p:sp>
    </p:spTree>
    <p:extLst>
      <p:ext uri="{BB962C8B-B14F-4D97-AF65-F5344CB8AC3E}">
        <p14:creationId xmlns:p14="http://schemas.microsoft.com/office/powerpoint/2010/main" val="122751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ABD5F-8012-2F71-C2BD-80D3956E78A4}"/>
              </a:ext>
            </a:extLst>
          </p:cNvPr>
          <p:cNvSpPr txBox="1"/>
          <p:nvPr/>
        </p:nvSpPr>
        <p:spPr>
          <a:xfrm>
            <a:off x="1973477" y="1252321"/>
            <a:ext cx="8245046" cy="369332"/>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The hypotheses in the path model are tested using two regression models:</a:t>
            </a:r>
            <a:endParaRPr lang="en-GB" dirty="0"/>
          </a:p>
        </p:txBody>
      </p:sp>
      <p:pic>
        <p:nvPicPr>
          <p:cNvPr id="5" name="Picture 4">
            <a:extLst>
              <a:ext uri="{FF2B5EF4-FFF2-40B4-BE49-F238E27FC236}">
                <a16:creationId xmlns:a16="http://schemas.microsoft.com/office/drawing/2014/main" id="{1AEC8EC4-B511-1E50-FAE9-2C3C0DBBFB0D}"/>
              </a:ext>
            </a:extLst>
          </p:cNvPr>
          <p:cNvPicPr>
            <a:picLocks noChangeAspect="1"/>
          </p:cNvPicPr>
          <p:nvPr/>
        </p:nvPicPr>
        <p:blipFill>
          <a:blip r:embed="rId2"/>
          <a:stretch>
            <a:fillRect/>
          </a:stretch>
        </p:blipFill>
        <p:spPr>
          <a:xfrm>
            <a:off x="1807519" y="1850596"/>
            <a:ext cx="7366000" cy="1130300"/>
          </a:xfrm>
          <a:prstGeom prst="rect">
            <a:avLst/>
          </a:prstGeom>
        </p:spPr>
      </p:pic>
      <p:pic>
        <p:nvPicPr>
          <p:cNvPr id="5122" name="Picture 2">
            <a:extLst>
              <a:ext uri="{FF2B5EF4-FFF2-40B4-BE49-F238E27FC236}">
                <a16:creationId xmlns:a16="http://schemas.microsoft.com/office/drawing/2014/main" id="{202E44FB-2734-A1B9-FBF7-11AED74DE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788" y="3429000"/>
            <a:ext cx="7249297" cy="14375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A99E69-2A1E-6883-BCB7-03B2FD78210F}"/>
              </a:ext>
            </a:extLst>
          </p:cNvPr>
          <p:cNvSpPr txBox="1"/>
          <p:nvPr/>
        </p:nvSpPr>
        <p:spPr>
          <a:xfrm>
            <a:off x="1170802" y="5605679"/>
            <a:ext cx="9937921" cy="369332"/>
          </a:xfrm>
          <a:prstGeom prst="rect">
            <a:avLst/>
          </a:prstGeom>
          <a:noFill/>
        </p:spPr>
        <p:txBody>
          <a:bodyPr wrap="square">
            <a:spAutoFit/>
          </a:bodyPr>
          <a:lstStyle/>
          <a:p>
            <a:r>
              <a:rPr lang="en-GB" dirty="0"/>
              <a:t>Path Model With Coefficient Estimates Obtained From Two Regressions.</a:t>
            </a:r>
          </a:p>
        </p:txBody>
      </p:sp>
    </p:spTree>
    <p:extLst>
      <p:ext uri="{BB962C8B-B14F-4D97-AF65-F5344CB8AC3E}">
        <p14:creationId xmlns:p14="http://schemas.microsoft.com/office/powerpoint/2010/main" val="404593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C9F4-C1B1-603C-9132-83F59BEAE5C2}"/>
              </a:ext>
            </a:extLst>
          </p:cNvPr>
          <p:cNvSpPr>
            <a:spLocks noGrp="1"/>
          </p:cNvSpPr>
          <p:nvPr>
            <p:ph type="title"/>
          </p:nvPr>
        </p:nvSpPr>
        <p:spPr/>
        <p:txBody>
          <a:bodyPr/>
          <a:lstStyle/>
          <a:p>
            <a:r>
              <a:rPr lang="en-GB" dirty="0">
                <a:solidFill>
                  <a:srgbClr val="FF0000"/>
                </a:solidFill>
              </a:rPr>
              <a:t>Steps in Building a Model</a:t>
            </a:r>
          </a:p>
        </p:txBody>
      </p:sp>
      <p:sp>
        <p:nvSpPr>
          <p:cNvPr id="3" name="Content Placeholder 2">
            <a:extLst>
              <a:ext uri="{FF2B5EF4-FFF2-40B4-BE49-F238E27FC236}">
                <a16:creationId xmlns:a16="http://schemas.microsoft.com/office/drawing/2014/main" id="{81247475-6ABE-E3A9-8A20-F4DAED6254A2}"/>
              </a:ext>
            </a:extLst>
          </p:cNvPr>
          <p:cNvSpPr>
            <a:spLocks noGrp="1"/>
          </p:cNvSpPr>
          <p:nvPr>
            <p:ph idx="1"/>
          </p:nvPr>
        </p:nvSpPr>
        <p:spPr/>
        <p:txBody>
          <a:bodyPr>
            <a:normAutofit lnSpcReduction="10000"/>
          </a:bodyPr>
          <a:lstStyle/>
          <a:p>
            <a:r>
              <a:rPr lang="en-GB" b="0" i="0" u="none" strike="noStrike" dirty="0">
                <a:solidFill>
                  <a:srgbClr val="000000"/>
                </a:solidFill>
                <a:effectLst/>
                <a:latin typeface="Source Sans Pro" panose="020B0503030403020204" pitchFamily="34" charset="0"/>
              </a:rPr>
              <a:t>Define your research objectives and identify key constructs. </a:t>
            </a:r>
          </a:p>
          <a:p>
            <a:r>
              <a:rPr lang="en-GB" dirty="0"/>
              <a:t>Formulate your hypotheses.</a:t>
            </a:r>
            <a:endParaRPr lang="en-GB" dirty="0">
              <a:solidFill>
                <a:srgbClr val="000000"/>
              </a:solidFill>
              <a:latin typeface="Source Sans Pro" panose="020B0503030403020204" pitchFamily="34" charset="0"/>
            </a:endParaRPr>
          </a:p>
          <a:p>
            <a:r>
              <a:rPr lang="en-GB" b="0" i="0" u="none" strike="noStrike" dirty="0">
                <a:solidFill>
                  <a:srgbClr val="000000"/>
                </a:solidFill>
                <a:effectLst/>
                <a:latin typeface="Source Sans Pro" panose="020B0503030403020204" pitchFamily="34" charset="0"/>
              </a:rPr>
              <a:t>Collect data.</a:t>
            </a:r>
          </a:p>
          <a:p>
            <a:r>
              <a:rPr lang="en-GB" b="0" i="0" u="none" strike="noStrike" dirty="0">
                <a:solidFill>
                  <a:srgbClr val="000000"/>
                </a:solidFill>
                <a:effectLst/>
                <a:latin typeface="Source Sans Pro" panose="020B0503030403020204" pitchFamily="34" charset="0"/>
              </a:rPr>
              <a:t>Prepare your data. </a:t>
            </a:r>
            <a:endParaRPr lang="en-GB" dirty="0">
              <a:solidFill>
                <a:srgbClr val="000000"/>
              </a:solidFill>
              <a:latin typeface="Source Sans Pro" panose="020B0503030403020204" pitchFamily="34" charset="0"/>
            </a:endParaRPr>
          </a:p>
          <a:p>
            <a:r>
              <a:rPr lang="en-GB" b="0" i="0" u="none" strike="noStrike" dirty="0">
                <a:solidFill>
                  <a:srgbClr val="000000"/>
                </a:solidFill>
                <a:effectLst/>
                <a:latin typeface="Source Sans Pro" panose="020B0503030403020204" pitchFamily="34" charset="0"/>
              </a:rPr>
              <a:t>Specify your regression model.</a:t>
            </a:r>
          </a:p>
          <a:p>
            <a:r>
              <a:rPr lang="en-GB" b="0" i="0" u="none" strike="noStrike" dirty="0">
                <a:solidFill>
                  <a:srgbClr val="000000"/>
                </a:solidFill>
                <a:effectLst/>
                <a:latin typeface="Source Sans Pro" panose="020B0503030403020204" pitchFamily="34" charset="0"/>
              </a:rPr>
              <a:t>Check model assumptions.</a:t>
            </a:r>
          </a:p>
          <a:p>
            <a:r>
              <a:rPr lang="en-GB" b="0" i="0" u="none" strike="noStrike" dirty="0">
                <a:solidFill>
                  <a:srgbClr val="000000"/>
                </a:solidFill>
                <a:effectLst/>
                <a:latin typeface="Source Sans Pro" panose="020B0503030403020204" pitchFamily="34" charset="0"/>
              </a:rPr>
              <a:t>Conduct hypothesis tests.</a:t>
            </a:r>
          </a:p>
          <a:p>
            <a:r>
              <a:rPr lang="en-GB" b="0" i="0" u="none" strike="noStrike" dirty="0">
                <a:solidFill>
                  <a:srgbClr val="000000"/>
                </a:solidFill>
                <a:effectLst/>
                <a:latin typeface="Source Sans Pro" panose="020B0503030403020204" pitchFamily="34" charset="0"/>
              </a:rPr>
              <a:t>Communicate your findings. </a:t>
            </a:r>
            <a:endParaRPr lang="en-GB" dirty="0">
              <a:solidFill>
                <a:srgbClr val="000000"/>
              </a:solidFill>
              <a:latin typeface="Source Sans Pro" panose="020B0503030403020204" pitchFamily="34" charset="0"/>
            </a:endParaRPr>
          </a:p>
          <a:p>
            <a:r>
              <a:rPr lang="en-GB" b="0" i="0" u="none" strike="noStrike" dirty="0">
                <a:solidFill>
                  <a:srgbClr val="000000"/>
                </a:solidFill>
                <a:effectLst/>
                <a:latin typeface="Source Sans Pro" panose="020B0503030403020204" pitchFamily="34" charset="0"/>
              </a:rPr>
              <a:t>Draw conclusions.</a:t>
            </a:r>
            <a:endParaRPr lang="en-GB" dirty="0">
              <a:solidFill>
                <a:srgbClr val="000000"/>
              </a:solidFill>
              <a:latin typeface="Source Sans Pro" panose="020B0503030403020204" pitchFamily="34" charset="0"/>
            </a:endParaRPr>
          </a:p>
          <a:p>
            <a:endParaRPr lang="en-GB" dirty="0"/>
          </a:p>
        </p:txBody>
      </p:sp>
    </p:spTree>
    <p:extLst>
      <p:ext uri="{BB962C8B-B14F-4D97-AF65-F5344CB8AC3E}">
        <p14:creationId xmlns:p14="http://schemas.microsoft.com/office/powerpoint/2010/main" val="191879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0531-D4A9-FCA2-D246-CB090A6E5D02}"/>
              </a:ext>
            </a:extLst>
          </p:cNvPr>
          <p:cNvSpPr>
            <a:spLocks noGrp="1"/>
          </p:cNvSpPr>
          <p:nvPr>
            <p:ph type="title"/>
          </p:nvPr>
        </p:nvSpPr>
        <p:spPr/>
        <p:txBody>
          <a:bodyPr/>
          <a:lstStyle/>
          <a:p>
            <a:r>
              <a:rPr lang="en-GB" dirty="0">
                <a:solidFill>
                  <a:srgbClr val="FF0000"/>
                </a:solidFill>
              </a:rPr>
              <a:t>Learning Objectives</a:t>
            </a:r>
          </a:p>
        </p:txBody>
      </p:sp>
      <p:sp>
        <p:nvSpPr>
          <p:cNvPr id="3" name="Content Placeholder 2">
            <a:extLst>
              <a:ext uri="{FF2B5EF4-FFF2-40B4-BE49-F238E27FC236}">
                <a16:creationId xmlns:a16="http://schemas.microsoft.com/office/drawing/2014/main" id="{DE896EA1-E9E2-3BA9-0750-B21DE6E542A9}"/>
              </a:ext>
            </a:extLst>
          </p:cNvPr>
          <p:cNvSpPr>
            <a:spLocks noGrp="1"/>
          </p:cNvSpPr>
          <p:nvPr>
            <p:ph idx="1"/>
          </p:nvPr>
        </p:nvSpPr>
        <p:spPr/>
        <p:txBody>
          <a:bodyPr/>
          <a:lstStyle/>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Understand that a multiple regression model is an extension of a simple linear regression model.</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Understand the role of control variables.</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Understand the meaning of regression coefficients in a multiple regression model.</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Know how to conduct an hierarchical regression.</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Know how to build a path model from series of hypotheses.</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Know steps in building a multiple regression model</a:t>
            </a:r>
          </a:p>
          <a:p>
            <a:pPr marL="0" indent="0">
              <a:buNone/>
            </a:pPr>
            <a:endParaRPr lang="en-GB" dirty="0"/>
          </a:p>
        </p:txBody>
      </p:sp>
    </p:spTree>
    <p:extLst>
      <p:ext uri="{BB962C8B-B14F-4D97-AF65-F5344CB8AC3E}">
        <p14:creationId xmlns:p14="http://schemas.microsoft.com/office/powerpoint/2010/main" val="377725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00D0-DB87-7927-7E9D-71519F98437F}"/>
              </a:ext>
            </a:extLst>
          </p:cNvPr>
          <p:cNvSpPr>
            <a:spLocks noGrp="1"/>
          </p:cNvSpPr>
          <p:nvPr>
            <p:ph type="title"/>
          </p:nvPr>
        </p:nvSpPr>
        <p:spPr/>
        <p:txBody>
          <a:bodyPr/>
          <a:lstStyle/>
          <a:p>
            <a:r>
              <a:rPr lang="en-GB" dirty="0">
                <a:solidFill>
                  <a:srgbClr val="FF0000"/>
                </a:solidFill>
              </a:rPr>
              <a:t>What Is a Multiple Regression?</a:t>
            </a:r>
          </a:p>
        </p:txBody>
      </p:sp>
      <p:sp>
        <p:nvSpPr>
          <p:cNvPr id="3" name="Content Placeholder 2">
            <a:extLst>
              <a:ext uri="{FF2B5EF4-FFF2-40B4-BE49-F238E27FC236}">
                <a16:creationId xmlns:a16="http://schemas.microsoft.com/office/drawing/2014/main" id="{3772A515-E825-0602-F2EA-DC8EB5C5473E}"/>
              </a:ext>
            </a:extLst>
          </p:cNvPr>
          <p:cNvSpPr>
            <a:spLocks noGrp="1"/>
          </p:cNvSpPr>
          <p:nvPr>
            <p:ph idx="1"/>
          </p:nvPr>
        </p:nvSpPr>
        <p:spPr/>
        <p:txBody>
          <a:bodyPr/>
          <a:lstStyle/>
          <a:p>
            <a:r>
              <a:rPr lang="en-GB" b="0" i="0" u="none" strike="noStrike" dirty="0">
                <a:solidFill>
                  <a:srgbClr val="000000"/>
                </a:solidFill>
                <a:effectLst/>
                <a:latin typeface="Source Sans Pro" panose="020B0503030403020204" pitchFamily="34" charset="0"/>
              </a:rPr>
              <a:t>Multiple regression model is a generalization of a simple linear regression model by having multiple independent variables to explain a dependent variable. </a:t>
            </a:r>
            <a:endParaRPr lang="en-GB" dirty="0"/>
          </a:p>
        </p:txBody>
      </p:sp>
      <p:pic>
        <p:nvPicPr>
          <p:cNvPr id="4" name="Picture 3">
            <a:extLst>
              <a:ext uri="{FF2B5EF4-FFF2-40B4-BE49-F238E27FC236}">
                <a16:creationId xmlns:a16="http://schemas.microsoft.com/office/drawing/2014/main" id="{6AA9B218-4793-0BB2-B8FB-56351948AAA1}"/>
              </a:ext>
            </a:extLst>
          </p:cNvPr>
          <p:cNvPicPr>
            <a:picLocks noChangeAspect="1"/>
          </p:cNvPicPr>
          <p:nvPr/>
        </p:nvPicPr>
        <p:blipFill>
          <a:blip r:embed="rId2"/>
          <a:stretch>
            <a:fillRect/>
          </a:stretch>
        </p:blipFill>
        <p:spPr>
          <a:xfrm>
            <a:off x="3522663" y="3404394"/>
            <a:ext cx="4318000" cy="596900"/>
          </a:xfrm>
          <a:prstGeom prst="rect">
            <a:avLst/>
          </a:prstGeom>
        </p:spPr>
      </p:pic>
    </p:spTree>
    <p:extLst>
      <p:ext uri="{BB962C8B-B14F-4D97-AF65-F5344CB8AC3E}">
        <p14:creationId xmlns:p14="http://schemas.microsoft.com/office/powerpoint/2010/main" val="367155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8DB1-A771-0EA1-A19C-5A452085F89F}"/>
              </a:ext>
            </a:extLst>
          </p:cNvPr>
          <p:cNvSpPr>
            <a:spLocks noGrp="1"/>
          </p:cNvSpPr>
          <p:nvPr>
            <p:ph type="title"/>
          </p:nvPr>
        </p:nvSpPr>
        <p:spPr/>
        <p:txBody>
          <a:bodyPr/>
          <a:lstStyle/>
          <a:p>
            <a:r>
              <a:rPr lang="en-GB" dirty="0">
                <a:solidFill>
                  <a:srgbClr val="FF0000"/>
                </a:solidFill>
              </a:rPr>
              <a:t>Roles of Variables</a:t>
            </a:r>
          </a:p>
        </p:txBody>
      </p:sp>
      <p:sp>
        <p:nvSpPr>
          <p:cNvPr id="3" name="Content Placeholder 2">
            <a:extLst>
              <a:ext uri="{FF2B5EF4-FFF2-40B4-BE49-F238E27FC236}">
                <a16:creationId xmlns:a16="http://schemas.microsoft.com/office/drawing/2014/main" id="{7C45E140-C707-1AFB-2733-8A1D82A498F5}"/>
              </a:ext>
            </a:extLst>
          </p:cNvPr>
          <p:cNvSpPr>
            <a:spLocks noGrp="1"/>
          </p:cNvSpPr>
          <p:nvPr>
            <p:ph idx="1"/>
          </p:nvPr>
        </p:nvSpPr>
        <p:spPr/>
        <p:txBody>
          <a:bodyPr/>
          <a:lstStyle/>
          <a:p>
            <a:r>
              <a:rPr lang="en-GB" dirty="0"/>
              <a:t>Predictor</a:t>
            </a:r>
          </a:p>
          <a:p>
            <a:r>
              <a:rPr lang="en-GB" dirty="0"/>
              <a:t>Mediator</a:t>
            </a:r>
          </a:p>
          <a:p>
            <a:r>
              <a:rPr lang="en-GB" dirty="0"/>
              <a:t>Moderator</a:t>
            </a:r>
          </a:p>
          <a:p>
            <a:r>
              <a:rPr lang="en-GB" dirty="0"/>
              <a:t>Control </a:t>
            </a:r>
          </a:p>
        </p:txBody>
      </p:sp>
    </p:spTree>
    <p:extLst>
      <p:ext uri="{BB962C8B-B14F-4D97-AF65-F5344CB8AC3E}">
        <p14:creationId xmlns:p14="http://schemas.microsoft.com/office/powerpoint/2010/main" val="132113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AAAA-EF21-745A-4028-D07273B30B2F}"/>
              </a:ext>
            </a:extLst>
          </p:cNvPr>
          <p:cNvSpPr>
            <a:spLocks noGrp="1"/>
          </p:cNvSpPr>
          <p:nvPr>
            <p:ph type="title"/>
          </p:nvPr>
        </p:nvSpPr>
        <p:spPr/>
        <p:txBody>
          <a:bodyPr/>
          <a:lstStyle/>
          <a:p>
            <a:r>
              <a:rPr lang="en-GB" dirty="0">
                <a:solidFill>
                  <a:srgbClr val="FF0000"/>
                </a:solidFill>
              </a:rPr>
              <a:t>Control Variables</a:t>
            </a:r>
          </a:p>
        </p:txBody>
      </p:sp>
      <p:sp>
        <p:nvSpPr>
          <p:cNvPr id="3" name="Content Placeholder 2">
            <a:extLst>
              <a:ext uri="{FF2B5EF4-FFF2-40B4-BE49-F238E27FC236}">
                <a16:creationId xmlns:a16="http://schemas.microsoft.com/office/drawing/2014/main" id="{29058B49-9820-1102-2C1E-3B43DEF117E0}"/>
              </a:ext>
            </a:extLst>
          </p:cNvPr>
          <p:cNvSpPr>
            <a:spLocks noGrp="1"/>
          </p:cNvSpPr>
          <p:nvPr>
            <p:ph idx="1"/>
          </p:nvPr>
        </p:nvSpPr>
        <p:spPr/>
        <p:txBody>
          <a:bodyPr/>
          <a:lstStyle/>
          <a:p>
            <a:pPr marL="0" indent="0">
              <a:buNone/>
            </a:pPr>
            <a:endParaRPr lang="en-GB" b="0" i="0" u="none" strike="noStrike" dirty="0">
              <a:solidFill>
                <a:srgbClr val="000000"/>
              </a:solidFill>
              <a:effectLst/>
              <a:latin typeface="Source Sans Pro" panose="020B0503030403020204" pitchFamily="34" charset="0"/>
            </a:endParaRPr>
          </a:p>
          <a:p>
            <a:r>
              <a:rPr lang="en-GB" b="0" i="0" u="none" strike="noStrike" dirty="0">
                <a:solidFill>
                  <a:srgbClr val="000000"/>
                </a:solidFill>
                <a:effectLst/>
                <a:latin typeface="Source Sans Pro" panose="020B0503030403020204" pitchFamily="34" charset="0"/>
              </a:rPr>
              <a:t>In a multiple regression model, researchers frequently refer to a control variable also known as a covariate. A control variable is an independent variable that influences a dependent variable but is not of a particular interest to the researchers. From a statistical perspective, the inclusion of a control variable in a multiple regression model helps eliminate the variation in the dependent variable associated with it. This, in turn, allows us to attribute the remaining variation in the dependent </a:t>
            </a:r>
            <a:r>
              <a:rPr lang="en-GB" b="0" i="0" u="none" strike="noStrike" dirty="0" err="1">
                <a:solidFill>
                  <a:srgbClr val="000000"/>
                </a:solidFill>
                <a:effectLst/>
                <a:latin typeface="Source Sans Pro" panose="020B0503030403020204" pitchFamily="34" charset="0"/>
              </a:rPr>
              <a:t>vairable</a:t>
            </a:r>
            <a:r>
              <a:rPr lang="en-GB" b="0" i="0" u="none" strike="noStrike" dirty="0">
                <a:solidFill>
                  <a:srgbClr val="000000"/>
                </a:solidFill>
                <a:effectLst/>
                <a:latin typeface="Source Sans Pro" panose="020B0503030403020204" pitchFamily="34" charset="0"/>
              </a:rPr>
              <a:t> to the independent variables that are the primary focus of the research..</a:t>
            </a:r>
            <a:endParaRPr lang="en-GB" dirty="0"/>
          </a:p>
        </p:txBody>
      </p:sp>
    </p:spTree>
    <p:extLst>
      <p:ext uri="{BB962C8B-B14F-4D97-AF65-F5344CB8AC3E}">
        <p14:creationId xmlns:p14="http://schemas.microsoft.com/office/powerpoint/2010/main" val="186817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E2338B-2A3E-1B43-53A9-04ACC72909C4}"/>
              </a:ext>
            </a:extLst>
          </p:cNvPr>
          <p:cNvSpPr>
            <a:spLocks noGrp="1"/>
          </p:cNvSpPr>
          <p:nvPr>
            <p:ph type="title"/>
          </p:nvPr>
        </p:nvSpPr>
        <p:spPr/>
        <p:txBody>
          <a:bodyPr>
            <a:normAutofit/>
          </a:bodyPr>
          <a:lstStyle/>
          <a:p>
            <a:r>
              <a:rPr lang="en-GB" dirty="0">
                <a:solidFill>
                  <a:srgbClr val="FF0000"/>
                </a:solidFill>
              </a:rPr>
              <a:t>Control Variable</a:t>
            </a:r>
          </a:p>
        </p:txBody>
      </p:sp>
      <p:pic>
        <p:nvPicPr>
          <p:cNvPr id="5" name="Picture 4">
            <a:extLst>
              <a:ext uri="{FF2B5EF4-FFF2-40B4-BE49-F238E27FC236}">
                <a16:creationId xmlns:a16="http://schemas.microsoft.com/office/drawing/2014/main" id="{2EA61AD8-8CAD-2032-DE31-F5D78B69B8DE}"/>
              </a:ext>
            </a:extLst>
          </p:cNvPr>
          <p:cNvPicPr>
            <a:picLocks noChangeAspect="1"/>
          </p:cNvPicPr>
          <p:nvPr/>
        </p:nvPicPr>
        <p:blipFill>
          <a:blip r:embed="rId2"/>
          <a:stretch>
            <a:fillRect/>
          </a:stretch>
        </p:blipFill>
        <p:spPr>
          <a:xfrm>
            <a:off x="1552575" y="2105025"/>
            <a:ext cx="7543800" cy="647700"/>
          </a:xfrm>
          <a:prstGeom prst="rect">
            <a:avLst/>
          </a:prstGeom>
        </p:spPr>
      </p:pic>
      <p:sp>
        <p:nvSpPr>
          <p:cNvPr id="6" name="TextBox 5">
            <a:extLst>
              <a:ext uri="{FF2B5EF4-FFF2-40B4-BE49-F238E27FC236}">
                <a16:creationId xmlns:a16="http://schemas.microsoft.com/office/drawing/2014/main" id="{C93F4229-A204-3C23-6D1A-83B01B6AAA50}"/>
              </a:ext>
            </a:extLst>
          </p:cNvPr>
          <p:cNvSpPr txBox="1"/>
          <p:nvPr/>
        </p:nvSpPr>
        <p:spPr>
          <a:xfrm>
            <a:off x="1328738" y="2957513"/>
            <a:ext cx="2584105" cy="369332"/>
          </a:xfrm>
          <a:prstGeom prst="rect">
            <a:avLst/>
          </a:prstGeom>
          <a:noFill/>
        </p:spPr>
        <p:txBody>
          <a:bodyPr wrap="none" rtlCol="0">
            <a:spAutoFit/>
          </a:bodyPr>
          <a:lstStyle/>
          <a:p>
            <a:r>
              <a:rPr lang="en-GB" dirty="0"/>
              <a:t>Age as a control variable. </a:t>
            </a:r>
          </a:p>
        </p:txBody>
      </p:sp>
      <p:pic>
        <p:nvPicPr>
          <p:cNvPr id="2" name="Picture 1">
            <a:extLst>
              <a:ext uri="{FF2B5EF4-FFF2-40B4-BE49-F238E27FC236}">
                <a16:creationId xmlns:a16="http://schemas.microsoft.com/office/drawing/2014/main" id="{4EF465DD-4CB2-D889-D87B-3898810EA7BC}"/>
              </a:ext>
            </a:extLst>
          </p:cNvPr>
          <p:cNvPicPr>
            <a:picLocks noChangeAspect="1"/>
          </p:cNvPicPr>
          <p:nvPr/>
        </p:nvPicPr>
        <p:blipFill>
          <a:blip r:embed="rId3"/>
          <a:stretch>
            <a:fillRect/>
          </a:stretch>
        </p:blipFill>
        <p:spPr>
          <a:xfrm>
            <a:off x="2370438" y="3531156"/>
            <a:ext cx="7772400" cy="2670067"/>
          </a:xfrm>
          <a:prstGeom prst="rect">
            <a:avLst/>
          </a:prstGeom>
        </p:spPr>
      </p:pic>
    </p:spTree>
    <p:extLst>
      <p:ext uri="{BB962C8B-B14F-4D97-AF65-F5344CB8AC3E}">
        <p14:creationId xmlns:p14="http://schemas.microsoft.com/office/powerpoint/2010/main" val="2665221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A71DA-7811-835E-47EE-FB7252D8CA61}"/>
              </a:ext>
            </a:extLst>
          </p:cNvPr>
          <p:cNvSpPr>
            <a:spLocks noGrp="1"/>
          </p:cNvSpPr>
          <p:nvPr>
            <p:ph type="title"/>
          </p:nvPr>
        </p:nvSpPr>
        <p:spPr/>
        <p:txBody>
          <a:bodyPr/>
          <a:lstStyle/>
          <a:p>
            <a:r>
              <a:rPr lang="en-GB" dirty="0">
                <a:solidFill>
                  <a:srgbClr val="FF0000"/>
                </a:solidFill>
              </a:rPr>
              <a:t>To Include or Not To Include</a:t>
            </a:r>
          </a:p>
        </p:txBody>
      </p:sp>
      <p:sp>
        <p:nvSpPr>
          <p:cNvPr id="4" name="TextBox 3">
            <a:extLst>
              <a:ext uri="{FF2B5EF4-FFF2-40B4-BE49-F238E27FC236}">
                <a16:creationId xmlns:a16="http://schemas.microsoft.com/office/drawing/2014/main" id="{1DEA34B7-9E47-20B1-1D2F-5BC48AF5DE9D}"/>
              </a:ext>
            </a:extLst>
          </p:cNvPr>
          <p:cNvSpPr txBox="1"/>
          <p:nvPr/>
        </p:nvSpPr>
        <p:spPr>
          <a:xfrm>
            <a:off x="642551" y="2731520"/>
            <a:ext cx="11145795" cy="2031325"/>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The methodological challenge that researchers often face when dealing with control variables is whether it is really necessary to include them. The recommendation is that the inclusion of control variables into a multiple regression model should be justified by a theory or thoughtful consideration. In fact, when in doubt, it is advisable to leave the control variables out (</a:t>
            </a:r>
            <a:r>
              <a:rPr lang="en-GB" b="0" i="0" u="none" strike="noStrike" dirty="0">
                <a:solidFill>
                  <a:srgbClr val="75AADB"/>
                </a:solidFill>
                <a:effectLst/>
                <a:latin typeface="Source Sans Pro" panose="020B0503030403020204" pitchFamily="34" charset="0"/>
                <a:hlinkClick r:id="rId2"/>
              </a:rPr>
              <a:t>Becker et al., 2016</a:t>
            </a:r>
            <a:r>
              <a:rPr lang="en-GB" b="0" i="0" u="none" strike="noStrike" dirty="0">
                <a:solidFill>
                  <a:srgbClr val="000000"/>
                </a:solidFill>
                <a:effectLst/>
                <a:latin typeface="Source Sans Pro" panose="020B0503030403020204" pitchFamily="34" charset="0"/>
              </a:rPr>
              <a:t>; </a:t>
            </a:r>
            <a:r>
              <a:rPr lang="en-GB" b="0" i="0" u="none" strike="noStrike" dirty="0">
                <a:solidFill>
                  <a:srgbClr val="75AADB"/>
                </a:solidFill>
                <a:effectLst/>
                <a:latin typeface="Source Sans Pro" panose="020B0503030403020204" pitchFamily="34" charset="0"/>
                <a:hlinkClick r:id="rId3"/>
              </a:rPr>
              <a:t>Carlson &amp; Wu, 2012</a:t>
            </a:r>
            <a:r>
              <a:rPr lang="en-GB" b="0" i="0" u="none" strike="noStrike" dirty="0">
                <a:solidFill>
                  <a:srgbClr val="000000"/>
                </a:solidFill>
                <a:effectLst/>
                <a:latin typeface="Source Sans Pro" panose="020B0503030403020204" pitchFamily="34" charset="0"/>
              </a:rPr>
              <a:t>; </a:t>
            </a:r>
            <a:r>
              <a:rPr lang="en-GB" b="0" i="0" u="none" strike="noStrike" dirty="0">
                <a:solidFill>
                  <a:srgbClr val="75AADB"/>
                </a:solidFill>
                <a:effectLst/>
                <a:latin typeface="Source Sans Pro" panose="020B0503030403020204" pitchFamily="34" charset="0"/>
                <a:hlinkClick r:id="rId4"/>
              </a:rPr>
              <a:t>Spector &amp; Brannick, 2011</a:t>
            </a:r>
            <a:r>
              <a:rPr lang="en-GB" b="0" i="0" u="none" strike="noStrike" dirty="0">
                <a:solidFill>
                  <a:srgbClr val="000000"/>
                </a:solidFill>
                <a:effectLst/>
                <a:latin typeface="Source Sans Pro" panose="020B0503030403020204" pitchFamily="34" charset="0"/>
              </a:rPr>
              <a:t>). It is also advisable to run analyses with and without the control variables and compare the results (</a:t>
            </a:r>
            <a:r>
              <a:rPr lang="en-GB" b="0" i="0" u="none" strike="noStrike" dirty="0">
                <a:solidFill>
                  <a:srgbClr val="75AADB"/>
                </a:solidFill>
                <a:effectLst/>
                <a:latin typeface="Source Sans Pro" panose="020B0503030403020204" pitchFamily="34" charset="0"/>
                <a:hlinkClick r:id="rId2"/>
              </a:rPr>
              <a:t>Becker et al., 2016</a:t>
            </a:r>
            <a:r>
              <a:rPr lang="en-GB" b="0" i="0" u="none" strike="noStrike" dirty="0">
                <a:solidFill>
                  <a:srgbClr val="000000"/>
                </a:solidFill>
                <a:effectLst/>
                <a:latin typeface="Source Sans Pro" panose="020B0503030403020204" pitchFamily="34" charset="0"/>
              </a:rPr>
              <a:t>). If the results are essentially the same, we can report the analysis without the control variables and include a statement indicating that their inclusion did not affect the initial results.</a:t>
            </a:r>
            <a:endParaRPr lang="en-GB" dirty="0"/>
          </a:p>
        </p:txBody>
      </p:sp>
    </p:spTree>
    <p:extLst>
      <p:ext uri="{BB962C8B-B14F-4D97-AF65-F5344CB8AC3E}">
        <p14:creationId xmlns:p14="http://schemas.microsoft.com/office/powerpoint/2010/main" val="169683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9F68-9A22-93AA-03FE-15C7F8F94A92}"/>
              </a:ext>
            </a:extLst>
          </p:cNvPr>
          <p:cNvSpPr>
            <a:spLocks noGrp="1"/>
          </p:cNvSpPr>
          <p:nvPr>
            <p:ph type="title"/>
          </p:nvPr>
        </p:nvSpPr>
        <p:spPr/>
        <p:txBody>
          <a:bodyPr>
            <a:normAutofit/>
          </a:bodyPr>
          <a:lstStyle/>
          <a:p>
            <a:r>
              <a:rPr lang="en-GB" dirty="0">
                <a:solidFill>
                  <a:srgbClr val="FF0000"/>
                </a:solidFill>
              </a:rPr>
              <a:t>The Meaning of the Regression Coefficients</a:t>
            </a:r>
          </a:p>
        </p:txBody>
      </p:sp>
      <p:sp>
        <p:nvSpPr>
          <p:cNvPr id="4" name="TextBox 3">
            <a:extLst>
              <a:ext uri="{FF2B5EF4-FFF2-40B4-BE49-F238E27FC236}">
                <a16:creationId xmlns:a16="http://schemas.microsoft.com/office/drawing/2014/main" id="{E3040428-6E1B-02AA-4B01-405E169EC1DB}"/>
              </a:ext>
            </a:extLst>
          </p:cNvPr>
          <p:cNvSpPr txBox="1"/>
          <p:nvPr/>
        </p:nvSpPr>
        <p:spPr>
          <a:xfrm>
            <a:off x="963827" y="1590584"/>
            <a:ext cx="10515600" cy="923330"/>
          </a:xfrm>
          <a:prstGeom prst="rect">
            <a:avLst/>
          </a:prstGeom>
          <a:noFill/>
        </p:spPr>
        <p:txBody>
          <a:bodyPr wrap="square">
            <a:spAutoFit/>
          </a:bodyPr>
          <a:lstStyle/>
          <a:p>
            <a:r>
              <a:rPr lang="en-GB" dirty="0"/>
              <a:t>As there are more than one variable in the model, a regression coefficient associated with an independent variable in a multiple regression model is an estimate of the effect of the independent variable on the dependent variable when *ceteris paribus* holding other variables in the model constant.</a:t>
            </a:r>
          </a:p>
        </p:txBody>
      </p:sp>
      <p:pic>
        <p:nvPicPr>
          <p:cNvPr id="3" name="Picture 2">
            <a:extLst>
              <a:ext uri="{FF2B5EF4-FFF2-40B4-BE49-F238E27FC236}">
                <a16:creationId xmlns:a16="http://schemas.microsoft.com/office/drawing/2014/main" id="{3B5DCDA6-1D83-AF79-4442-7991611998A4}"/>
              </a:ext>
            </a:extLst>
          </p:cNvPr>
          <p:cNvPicPr>
            <a:picLocks noChangeAspect="1"/>
          </p:cNvPicPr>
          <p:nvPr/>
        </p:nvPicPr>
        <p:blipFill>
          <a:blip r:embed="rId2"/>
          <a:stretch>
            <a:fillRect/>
          </a:stretch>
        </p:blipFill>
        <p:spPr>
          <a:xfrm>
            <a:off x="3854450" y="3175000"/>
            <a:ext cx="4483100" cy="508000"/>
          </a:xfrm>
          <a:prstGeom prst="rect">
            <a:avLst/>
          </a:prstGeom>
        </p:spPr>
      </p:pic>
      <p:sp>
        <p:nvSpPr>
          <p:cNvPr id="8" name="TextBox 7">
            <a:extLst>
              <a:ext uri="{FF2B5EF4-FFF2-40B4-BE49-F238E27FC236}">
                <a16:creationId xmlns:a16="http://schemas.microsoft.com/office/drawing/2014/main" id="{F0BD2195-34C6-44AF-313D-1A1E150B0C36}"/>
              </a:ext>
            </a:extLst>
          </p:cNvPr>
          <p:cNvSpPr txBox="1"/>
          <p:nvPr/>
        </p:nvSpPr>
        <p:spPr>
          <a:xfrm>
            <a:off x="528251" y="4133335"/>
            <a:ext cx="10515599" cy="2031325"/>
          </a:xfrm>
          <a:prstGeom prst="rect">
            <a:avLst/>
          </a:prstGeom>
          <a:noFill/>
        </p:spPr>
        <p:txBody>
          <a:bodyPr wrap="square">
            <a:spAutoFit/>
          </a:bodyPr>
          <a:lstStyle/>
          <a:p>
            <a:pPr algn="l"/>
            <a:r>
              <a:rPr lang="en-GB" b="0" i="0" u="none" strike="noStrike" dirty="0">
                <a:solidFill>
                  <a:srgbClr val="000000"/>
                </a:solidFill>
                <a:effectLst/>
                <a:latin typeface="Source Sans Pro" panose="020B0503030403020204" pitchFamily="34" charset="0"/>
              </a:rPr>
              <a:t>The coefficient estimate associated with WT or the partial regression coefficient is -0.86, which means that the effect of one point increase in the subjective waiting time will decrease the satisfaction score by 0.86 point, while holding Age constant. Similarly, if Age is increased by one point, score on </a:t>
            </a:r>
            <a:r>
              <a:rPr lang="en-GB" b="0" i="0" u="none" strike="noStrike" dirty="0" err="1">
                <a:solidFill>
                  <a:srgbClr val="000000"/>
                </a:solidFill>
                <a:effectLst/>
                <a:latin typeface="Source Sans Pro" panose="020B0503030403020204" pitchFamily="34" charset="0"/>
              </a:rPr>
              <a:t>SatStore</a:t>
            </a:r>
            <a:r>
              <a:rPr lang="en-GB" b="0" i="0" u="none" strike="noStrike" dirty="0">
                <a:solidFill>
                  <a:srgbClr val="000000"/>
                </a:solidFill>
                <a:effectLst/>
                <a:latin typeface="Source Sans Pro" panose="020B0503030403020204" pitchFamily="34" charset="0"/>
              </a:rPr>
              <a:t> would go down by 0.01 point, while holding other WT in the model constant.</a:t>
            </a:r>
          </a:p>
          <a:p>
            <a:pPr algn="l"/>
            <a:endParaRPr lang="en-GB" b="0" i="0" u="none" strike="noStrike" dirty="0">
              <a:solidFill>
                <a:srgbClr val="000000"/>
              </a:solidFill>
              <a:effectLst/>
              <a:latin typeface="Source Sans Pro" panose="020B0503030403020204" pitchFamily="34" charset="0"/>
            </a:endParaRPr>
          </a:p>
          <a:p>
            <a:pPr algn="l"/>
            <a:r>
              <a:rPr lang="en-GB" b="0" i="0" u="none" strike="noStrike" dirty="0">
                <a:solidFill>
                  <a:srgbClr val="000000"/>
                </a:solidFill>
                <a:effectLst/>
                <a:latin typeface="Source Sans Pro" panose="020B0503030403020204" pitchFamily="34" charset="0"/>
              </a:rPr>
              <a:t>The partial regression coefficient for WT is -0.86. The coefficient can be found by partialing out the influence of Age on WT and use the remaining part as the predictor of satisfaction.</a:t>
            </a:r>
          </a:p>
        </p:txBody>
      </p:sp>
    </p:spTree>
    <p:extLst>
      <p:ext uri="{BB962C8B-B14F-4D97-AF65-F5344CB8AC3E}">
        <p14:creationId xmlns:p14="http://schemas.microsoft.com/office/powerpoint/2010/main" val="3581631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06CF-816D-220F-3B90-175971758A40}"/>
              </a:ext>
            </a:extLst>
          </p:cNvPr>
          <p:cNvSpPr>
            <a:spLocks noGrp="1"/>
          </p:cNvSpPr>
          <p:nvPr>
            <p:ph type="title"/>
          </p:nvPr>
        </p:nvSpPr>
        <p:spPr/>
        <p:txBody>
          <a:bodyPr/>
          <a:lstStyle/>
          <a:p>
            <a:r>
              <a:rPr lang="en-GB" dirty="0"/>
              <a:t>Partial Regression Coefficient</a:t>
            </a:r>
          </a:p>
        </p:txBody>
      </p:sp>
      <p:pic>
        <p:nvPicPr>
          <p:cNvPr id="5" name="Picture 4">
            <a:extLst>
              <a:ext uri="{FF2B5EF4-FFF2-40B4-BE49-F238E27FC236}">
                <a16:creationId xmlns:a16="http://schemas.microsoft.com/office/drawing/2014/main" id="{5ADB5A4E-88D1-3193-CA86-B65B8B240DD5}"/>
              </a:ext>
            </a:extLst>
          </p:cNvPr>
          <p:cNvPicPr>
            <a:picLocks noChangeAspect="1"/>
          </p:cNvPicPr>
          <p:nvPr/>
        </p:nvPicPr>
        <p:blipFill>
          <a:blip r:embed="rId2"/>
          <a:stretch>
            <a:fillRect/>
          </a:stretch>
        </p:blipFill>
        <p:spPr>
          <a:xfrm>
            <a:off x="3715265" y="2770753"/>
            <a:ext cx="7772400" cy="1786050"/>
          </a:xfrm>
          <a:prstGeom prst="rect">
            <a:avLst/>
          </a:prstGeom>
        </p:spPr>
      </p:pic>
      <p:sp>
        <p:nvSpPr>
          <p:cNvPr id="7" name="TextBox 6">
            <a:extLst>
              <a:ext uri="{FF2B5EF4-FFF2-40B4-BE49-F238E27FC236}">
                <a16:creationId xmlns:a16="http://schemas.microsoft.com/office/drawing/2014/main" id="{87876B9F-1A09-966E-3EBA-F5A0CA040897}"/>
              </a:ext>
            </a:extLst>
          </p:cNvPr>
          <p:cNvSpPr txBox="1"/>
          <p:nvPr/>
        </p:nvSpPr>
        <p:spPr>
          <a:xfrm>
            <a:off x="466468" y="1584397"/>
            <a:ext cx="6098058" cy="4801314"/>
          </a:xfrm>
          <a:prstGeom prst="rect">
            <a:avLst/>
          </a:prstGeom>
          <a:noFill/>
        </p:spPr>
        <p:txBody>
          <a:bodyPr wrap="square">
            <a:spAutoFit/>
          </a:bodyPr>
          <a:lstStyle/>
          <a:p>
            <a:r>
              <a:rPr lang="en-GB" dirty="0"/>
              <a:t>REGRESSION</a:t>
            </a:r>
          </a:p>
          <a:p>
            <a:r>
              <a:rPr lang="en-GB" dirty="0"/>
              <a:t>  /MISSING LISTWISE</a:t>
            </a:r>
          </a:p>
          <a:p>
            <a:r>
              <a:rPr lang="en-GB" dirty="0"/>
              <a:t>  /STATISTICS COEFF OUTS R ANOVA</a:t>
            </a:r>
          </a:p>
          <a:p>
            <a:r>
              <a:rPr lang="en-GB" dirty="0"/>
              <a:t>  /CRITERIA=PIN(.05) POUT(.10)</a:t>
            </a:r>
          </a:p>
          <a:p>
            <a:r>
              <a:rPr lang="en-GB" dirty="0"/>
              <a:t>  /NOORIGIN </a:t>
            </a:r>
          </a:p>
          <a:p>
            <a:r>
              <a:rPr lang="en-GB" dirty="0"/>
              <a:t>  /DEPENDENT </a:t>
            </a:r>
            <a:r>
              <a:rPr lang="en-GB" dirty="0" err="1"/>
              <a:t>wt</a:t>
            </a:r>
            <a:endParaRPr lang="en-GB" dirty="0"/>
          </a:p>
          <a:p>
            <a:r>
              <a:rPr lang="en-GB" dirty="0"/>
              <a:t>  /METHOD=ENTER age</a:t>
            </a:r>
          </a:p>
          <a:p>
            <a:r>
              <a:rPr lang="en-GB" dirty="0"/>
              <a:t>  /SAVE RESID.</a:t>
            </a:r>
          </a:p>
          <a:p>
            <a:r>
              <a:rPr lang="en-GB" dirty="0"/>
              <a:t>Execute.</a:t>
            </a:r>
          </a:p>
          <a:p>
            <a:endParaRPr lang="en-GB" dirty="0"/>
          </a:p>
          <a:p>
            <a:r>
              <a:rPr lang="en-GB" dirty="0"/>
              <a:t>REGRESSION</a:t>
            </a:r>
          </a:p>
          <a:p>
            <a:r>
              <a:rPr lang="en-GB" dirty="0"/>
              <a:t>  /MISSING LISTWISE</a:t>
            </a:r>
          </a:p>
          <a:p>
            <a:r>
              <a:rPr lang="en-GB" dirty="0"/>
              <a:t>  /STATISTICS COEFF OUTS R ANOVA</a:t>
            </a:r>
          </a:p>
          <a:p>
            <a:r>
              <a:rPr lang="en-GB" dirty="0"/>
              <a:t>  /CRITERIA=PIN(.05) POUT(.10)</a:t>
            </a:r>
          </a:p>
          <a:p>
            <a:r>
              <a:rPr lang="en-GB" dirty="0"/>
              <a:t>  /NOORIGIN </a:t>
            </a:r>
          </a:p>
          <a:p>
            <a:r>
              <a:rPr lang="en-GB" dirty="0"/>
              <a:t>  /DEPENDENT </a:t>
            </a:r>
            <a:r>
              <a:rPr lang="en-GB" dirty="0" err="1"/>
              <a:t>satstore</a:t>
            </a:r>
            <a:endParaRPr lang="en-GB" dirty="0"/>
          </a:p>
          <a:p>
            <a:r>
              <a:rPr lang="en-GB" dirty="0"/>
              <a:t>  /METHOD=ENTER RES_1.</a:t>
            </a:r>
          </a:p>
        </p:txBody>
      </p:sp>
    </p:spTree>
    <p:extLst>
      <p:ext uri="{BB962C8B-B14F-4D97-AF65-F5344CB8AC3E}">
        <p14:creationId xmlns:p14="http://schemas.microsoft.com/office/powerpoint/2010/main" val="561041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1698</TotalTime>
  <Words>1112</Words>
  <Application>Microsoft Macintosh PowerPoint</Application>
  <PresentationFormat>Widescreen</PresentationFormat>
  <Paragraphs>85</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Source Sans Pro</vt:lpstr>
      <vt:lpstr>Office Theme</vt:lpstr>
      <vt:lpstr>Chapter 13: Multiple Linear Regression</vt:lpstr>
      <vt:lpstr>Learning Objectives</vt:lpstr>
      <vt:lpstr>What Is a Multiple Regression?</vt:lpstr>
      <vt:lpstr>Roles of Variables</vt:lpstr>
      <vt:lpstr>Control Variables</vt:lpstr>
      <vt:lpstr>Control Variable</vt:lpstr>
      <vt:lpstr>To Include or Not To Include</vt:lpstr>
      <vt:lpstr>The Meaning of the Regression Coefficients</vt:lpstr>
      <vt:lpstr>Partial Regression Coefficient</vt:lpstr>
      <vt:lpstr>Assumptions in Multiple Regression</vt:lpstr>
      <vt:lpstr>Hierarchical Regression</vt:lpstr>
      <vt:lpstr>SPSS Action</vt:lpstr>
      <vt:lpstr>PowerPoint Presentation</vt:lpstr>
      <vt:lpstr>R Action</vt:lpstr>
      <vt:lpstr>Path Model</vt:lpstr>
      <vt:lpstr>PowerPoint Presentation</vt:lpstr>
      <vt:lpstr>Steps in Building a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Daryanto, Ahmad</dc:creator>
  <cp:lastModifiedBy>Daryanto, Ahmad</cp:lastModifiedBy>
  <cp:revision>158</cp:revision>
  <dcterms:created xsi:type="dcterms:W3CDTF">2022-10-04T08:24:38Z</dcterms:created>
  <dcterms:modified xsi:type="dcterms:W3CDTF">2023-10-25T13:48:38Z</dcterms:modified>
</cp:coreProperties>
</file>