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75" r:id="rId2"/>
    <p:sldId id="375" r:id="rId3"/>
    <p:sldId id="328" r:id="rId4"/>
    <p:sldId id="361" r:id="rId5"/>
    <p:sldId id="362" r:id="rId6"/>
    <p:sldId id="348" r:id="rId7"/>
    <p:sldId id="364" r:id="rId8"/>
    <p:sldId id="358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59" r:id="rId17"/>
    <p:sldId id="371" r:id="rId18"/>
    <p:sldId id="352" r:id="rId19"/>
    <p:sldId id="372" r:id="rId20"/>
    <p:sldId id="354" r:id="rId21"/>
    <p:sldId id="373" r:id="rId22"/>
    <p:sldId id="37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707"/>
  </p:normalViewPr>
  <p:slideViewPr>
    <p:cSldViewPr snapToGrid="0">
      <p:cViewPr varScale="1">
        <p:scale>
          <a:sx n="110" d="100"/>
          <a:sy n="110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02E88-3D6C-9E44-9F8C-B3E561C12331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80E7F-6572-4C45-82BA-3491A68749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152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892D2-A8D9-40EC-BAE7-52E546E0B9D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22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892D2-A8D9-40EC-BAE7-52E546E0B9DA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729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the next slides we will learn how to describe experimental design using notation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2892D2-A8D9-40EC-BAE7-52E546E0B9DA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223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75EF0-6794-B594-10A6-57459A46A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DEF51-7FEE-594D-89B3-F8D08D827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60551-8B68-BA2D-66D1-E03356F4F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AB4D-B24D-689E-9E5D-C3A00482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C5767-1641-7FCA-0B92-39464D78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70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2DE4-3D44-FD4A-056B-0C0D0293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F089F-026C-FCE3-2AE4-5BF7FDE26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64D1E-0306-048F-AFFE-C9B270D0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08CA-8464-DE81-FF81-BF442B7BD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B5145-E59B-54F7-6630-99523AAC8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13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4AB3E-15C4-C52B-4B88-922808CF2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6128E-F1F3-1442-913E-AA866FA551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404FD-7FFD-B336-2CDA-4DC86B52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7EBB2-0254-3393-0CD6-915A6217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AE9FA-BF4E-0E7C-FB7B-DE7CEA290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030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657A-A5F9-331D-FA94-A4CAF025E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9266-CD94-189B-D341-15CB889655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D8181-AC61-A07C-C4D6-D5B1CC71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9E60E-D2D0-BAEA-F5AE-249F33710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59AB7-9329-BB13-6918-82CCD7C8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086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FEE58-52B4-B6BE-9D79-9D52D7F7F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D5F1D-63E8-7363-96E0-6BBFB7C15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D56B-C9DB-7891-30D0-3D2F927F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E5946-011E-F2CE-8510-FF702A64F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8F213-E646-3F16-EED0-8C162A7A7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607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953DF-76FD-362A-0BA1-E1A809F61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E0C3F-3B10-3F15-47CD-B9F179702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EC1C5-697E-5A8C-D962-8EED7379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D842F-E65D-699B-E73C-DD25F4FE9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22532-79A7-ED64-17E0-E2D86A65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4E84F-7C6F-6619-CBE9-12E9A153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7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4572-0840-12B8-5C2C-C30A8E5DB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79D1-8D98-C1BF-77F5-6145013C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15DFB-DEF4-491E-B49F-0A7034B2A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9FF222-84E0-8AD0-58DB-C7AE915BB2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64E9BC-0F70-E0A0-D3BE-175ACA040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B1C3C-2F50-F451-CA40-D2586E92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B4390-5EF8-38C7-1485-637250D1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25F2E4-D65B-CC98-9863-43775B9A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91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A784-E15F-7B2F-A0FA-48C36E7C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B86F3-C30F-0C34-EECF-3FAF6F837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A60977-8297-4859-1DD9-0B806AEF0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EB5E3-C31C-2568-3B46-5ECD63F13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133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8E438-CE25-9339-BFA0-3E6D15952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60B7A-B1BC-CFAE-C69D-A8FE1DCE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AFA6-AFD9-EC30-D147-E16CB49C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18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59014-4216-3547-0CD3-9053A953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242A-5EB0-B9FD-FAF3-85F79705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D885A1-70C3-B812-5739-97F96BAE5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0D83B-2B4C-D881-89D5-8697D0158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BC2BF-A56A-62A6-9BF1-FBA18C66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F7844-2B64-238A-989E-F99E677A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63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80FFB-802A-FDAC-D84A-1EF616DB1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57637B-1DEA-516B-CB91-C9C9B9A5D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12973-2A95-3DEE-7A1D-4946CF6D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710DF1-4A5B-19AE-8B97-8B75E7FE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6FB0-8354-9059-8FC6-D8A192CD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D2DC25-884B-62CB-17B2-71AE2129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380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1E2D61-F075-81AD-F8F7-E2A84406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4DDC0-4E2B-4592-FE4C-6124A427F9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9B71B-9909-A1F8-F85C-6E1D60F8A4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483C-EC77-8C4C-8006-2AC2DD65DF6A}" type="datetimeFigureOut">
              <a:rPr lang="en-GB" smtClean="0"/>
              <a:t>08/09/2023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22E47-B5FB-9F01-6F82-689D8A5B9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BF8E4-5A64-0B89-6F4A-B2C2E8F6F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A611B-E5C6-A94A-9F61-CA5B05D394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63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FB1F7E-E43C-2278-7983-D22247A2C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1122363"/>
            <a:ext cx="7317432" cy="2387600"/>
          </a:xfrm>
        </p:spPr>
        <p:txBody>
          <a:bodyPr>
            <a:normAutofit/>
          </a:bodyPr>
          <a:lstStyle/>
          <a:p>
            <a:r>
              <a:rPr lang="en-GB" sz="5400">
                <a:solidFill>
                  <a:srgbClr val="FF0000"/>
                </a:solidFill>
              </a:rPr>
              <a:t>Chapter 19:</a:t>
            </a:r>
            <a:br>
              <a:rPr lang="en-GB" sz="5400" dirty="0">
                <a:solidFill>
                  <a:srgbClr val="FF0000"/>
                </a:solidFill>
              </a:rPr>
            </a:br>
            <a:r>
              <a:rPr lang="en-GB" sz="5400" dirty="0">
                <a:solidFill>
                  <a:srgbClr val="FF0000"/>
                </a:solidFill>
              </a:rPr>
              <a:t> Experiment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259DEF7-3367-EA40-3DD4-BE25FE47A9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Textbook: Ahmad Daryanto, Introduction to Quantitative Research Methods for Marketing With SPSS and R: Tools and Techniques, Routledge. 2024</a:t>
            </a:r>
          </a:p>
        </p:txBody>
      </p:sp>
    </p:spTree>
    <p:extLst>
      <p:ext uri="{BB962C8B-B14F-4D97-AF65-F5344CB8AC3E}">
        <p14:creationId xmlns:p14="http://schemas.microsoft.com/office/powerpoint/2010/main" val="2087706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31DF8-CEBD-4AEF-2FFB-F90DCB37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What Random Assignment Does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A9DD1F-44FE-FFAE-EC07-C0D538A28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634" y="1494441"/>
            <a:ext cx="7772400" cy="3584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422759-DBD1-B373-1946-0ABF59D437FA}"/>
              </a:ext>
            </a:extLst>
          </p:cNvPr>
          <p:cNvSpPr txBox="1"/>
          <p:nvPr/>
        </p:nvSpPr>
        <p:spPr>
          <a:xfrm>
            <a:off x="543295" y="5292546"/>
            <a:ext cx="102583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andom assignment removes selection bias that may arise due to existing differences among participants. In general, this holds: Treatment effect - control = Treatment effect + selection Bias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1877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8B1F-3F44-69A1-13BB-5A7933864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Key Factors in Designing an Experiment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5C9D-5828-E053-57CF-1B93DBEA0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Unit of analysis or test unit. In the price discount illustration above, our test unit is consumer.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What independent variables or treatments are to be manipulated. In the pricing illustration, the independent variable is the pricing discount manipulated into two types: 5% discount (treatment) vs. no discount (control)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What outcome variables (just another name for dependent variables) are to be measured.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22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FBF5-2E7C-0C82-C6FC-5A8BC129F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Broad Types Of Outcome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0112F-48D6-15B2-A5B3-093116929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Self-reported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attitudinal measures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Self-reported behaviours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Real-behaviours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4515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A2B9B-FEFC-46A2-A932-5B721426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0" u="none" strike="noStrike" dirty="0" err="1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Analyzing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 Experimental Data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A5F2C-BA6C-5917-44E5-67281632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Comparing group means with ANOVA</a:t>
            </a:r>
          </a:p>
          <a:p>
            <a:r>
              <a:rPr lang="en-GB" dirty="0"/>
              <a:t>Regression analysis</a:t>
            </a:r>
          </a:p>
        </p:txBody>
      </p:sp>
    </p:spTree>
    <p:extLst>
      <p:ext uri="{BB962C8B-B14F-4D97-AF65-F5344CB8AC3E}">
        <p14:creationId xmlns:p14="http://schemas.microsoft.com/office/powerpoint/2010/main" val="692570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5D4E0-EE73-CB22-F2ED-BF203DFB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Comparing two groups (e.g., Treatment vs. control)</a:t>
            </a:r>
            <a:endParaRPr lang="en-GB" sz="3600" dirty="0">
              <a:solidFill>
                <a:srgbClr val="FF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16E8D7C-C68D-BB4E-385B-BA8DCC6142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0174" y="2347655"/>
            <a:ext cx="3911600" cy="45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8E303-1216-5EE8-299E-A475D81692F9}"/>
              </a:ext>
            </a:extLst>
          </p:cNvPr>
          <p:cNvSpPr txBox="1"/>
          <p:nvPr/>
        </p:nvSpPr>
        <p:spPr>
          <a:xfrm>
            <a:off x="1888177" y="3429000"/>
            <a:ext cx="74250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X is (0,1) variable, 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=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1 if an individual is assigned to a treatment group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or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0 otherwise, and A1 and A2 are covariates.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757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E5CE-3C01-EEA3-EEEE-2DD08FD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Analysing 2 x 2 Experimental Design with Regression</a:t>
            </a:r>
            <a:endParaRPr lang="en-GB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69559-BBDE-359C-1514-AEB898031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Data: mother nature </a:t>
            </a:r>
            <a:r>
              <a:rPr lang="en-GB" dirty="0" err="1"/>
              <a:t>experiment.sav</a:t>
            </a:r>
            <a:endParaRPr lang="en-GB" dirty="0"/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We are interested in the effect of how nature is communicated (i.e., either in terms of mother or father) would influence consumers' pro-environmental behaviours (PEB)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articipants were asked to read an article about nature. In the article, nature was either framed as a mother-nature or a father-nature. Participants were randomly assigned to read one of these two types of article. 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Gender is considered as a covariate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254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61A3-F601-5055-9B90-55B578455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B0AB7-1198-C404-AA18-8AE25A57E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Framing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: 1 = mother-nature, 0 = father-nature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Gender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: 1 = Female, 0 = Male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PEB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: average scores of pro-environmental behaviour items each measured using a 7-point Likert scale (1 = strongly disagree, 7 = strongly agree)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Inter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: is an interaction term created by multiplying Framing with Gender (Framing x Gender).</a:t>
            </a:r>
          </a:p>
          <a:p>
            <a:pPr algn="l"/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Age (in years) is treated as a covariate (control variable).</a:t>
            </a: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F22AF-EB3E-622B-2AAE-8CCD13FD9220}"/>
              </a:ext>
            </a:extLst>
          </p:cNvPr>
          <p:cNvSpPr txBox="1"/>
          <p:nvPr/>
        </p:nvSpPr>
        <p:spPr>
          <a:xfrm>
            <a:off x="2286000" y="5913120"/>
            <a:ext cx="5467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PEB = F(Age, Framing, Gender, Inter)</a:t>
            </a:r>
          </a:p>
        </p:txBody>
      </p:sp>
    </p:spTree>
    <p:extLst>
      <p:ext uri="{BB962C8B-B14F-4D97-AF65-F5344CB8AC3E}">
        <p14:creationId xmlns:p14="http://schemas.microsoft.com/office/powerpoint/2010/main" val="2904965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8B04-EFA8-4B44-FF30-B8023D1B2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GLM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DC88-1CF7-942E-AFCF-65BC3EBA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The 2 x 2 between-subject design can be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analyzed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 by using the GLM procedure in SPSS.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953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EE00E2-D2DC-1597-2CED-5C31027F2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890" y="965200"/>
            <a:ext cx="6311900" cy="4927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5D0AD0D-BBAD-A9D0-8C37-541810E8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GLM</a:t>
            </a:r>
          </a:p>
        </p:txBody>
      </p:sp>
    </p:spTree>
    <p:extLst>
      <p:ext uri="{BB962C8B-B14F-4D97-AF65-F5344CB8AC3E}">
        <p14:creationId xmlns:p14="http://schemas.microsoft.com/office/powerpoint/2010/main" val="1811339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C401-1063-492E-A64B-94E895547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GLM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4CFC-03BA-1F2C-7457-4CF373347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UNIANOVA PEB BY Framing Gender WITH Age</a:t>
            </a:r>
          </a:p>
          <a:p>
            <a:pPr marL="0" indent="0">
              <a:buNone/>
            </a:pPr>
            <a:r>
              <a:rPr lang="en-GB" dirty="0"/>
              <a:t>  /METHOD=SSTYPE(3)</a:t>
            </a:r>
          </a:p>
          <a:p>
            <a:pPr marL="0" indent="0">
              <a:buNone/>
            </a:pPr>
            <a:r>
              <a:rPr lang="en-GB" dirty="0"/>
              <a:t>  /INTERCEPT=INCLUDE</a:t>
            </a:r>
          </a:p>
          <a:p>
            <a:pPr marL="0" indent="0">
              <a:buNone/>
            </a:pPr>
            <a:r>
              <a:rPr lang="en-GB" dirty="0"/>
              <a:t>  /PLOT=PROFILE(Framing*Gender) TYPE=BAR</a:t>
            </a:r>
          </a:p>
          <a:p>
            <a:pPr marL="0" indent="0">
              <a:buNone/>
            </a:pPr>
            <a:r>
              <a:rPr lang="en-GB" dirty="0"/>
              <a:t>   ERRORBAR=CI MEANREFERENCE=NO</a:t>
            </a:r>
          </a:p>
          <a:p>
            <a:pPr marL="0" indent="0">
              <a:buNone/>
            </a:pPr>
            <a:r>
              <a:rPr lang="en-GB" dirty="0"/>
              <a:t>  /PRINT ETASQ DESCRIPTIVE</a:t>
            </a:r>
          </a:p>
          <a:p>
            <a:pPr marL="0" indent="0">
              <a:buNone/>
            </a:pPr>
            <a:r>
              <a:rPr lang="en-GB" dirty="0"/>
              <a:t>  /CRITERIA=ALPHA(.05)</a:t>
            </a:r>
          </a:p>
          <a:p>
            <a:pPr marL="0" indent="0">
              <a:buNone/>
            </a:pPr>
            <a:r>
              <a:rPr lang="en-GB" dirty="0"/>
              <a:t>  /DESIGN=Age Framing Gender Framing*Gender.</a:t>
            </a:r>
          </a:p>
        </p:txBody>
      </p:sp>
    </p:spTree>
    <p:extLst>
      <p:ext uri="{BB962C8B-B14F-4D97-AF65-F5344CB8AC3E}">
        <p14:creationId xmlns:p14="http://schemas.microsoft.com/office/powerpoint/2010/main" val="324286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B8D4-917E-88A9-6B01-D4502533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22A21-62A9-F815-F939-37652B0B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what an experiment 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Understand the concept of confounding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Be able to recognize threats to internal and external validity.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Familiar with the term of a main effect and an interaction effect.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886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3AAD05F-251B-3F4E-BF8F-6EC275520547}"/>
              </a:ext>
            </a:extLst>
          </p:cNvPr>
          <p:cNvGrpSpPr/>
          <p:nvPr/>
        </p:nvGrpSpPr>
        <p:grpSpPr>
          <a:xfrm>
            <a:off x="1648794" y="714236"/>
            <a:ext cx="6818359" cy="1498361"/>
            <a:chOff x="1648794" y="714236"/>
            <a:chExt cx="6818359" cy="149836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4C446B-585D-7A5D-FDFF-CCBF13818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8794" y="714236"/>
              <a:ext cx="3319446" cy="1498361"/>
            </a:xfrm>
            <a:prstGeom prst="rect">
              <a:avLst/>
            </a:prstGeom>
          </p:spPr>
        </p:pic>
        <p:sp>
          <p:nvSpPr>
            <p:cNvPr id="6" name="Line Callout 1 (Border and Accent Bar) 5">
              <a:extLst>
                <a:ext uri="{FF2B5EF4-FFF2-40B4-BE49-F238E27FC236}">
                  <a16:creationId xmlns:a16="http://schemas.microsoft.com/office/drawing/2014/main" id="{79395806-4EBD-82B0-9E36-E6F052870662}"/>
                </a:ext>
              </a:extLst>
            </p:cNvPr>
            <p:cNvSpPr/>
            <p:nvPr/>
          </p:nvSpPr>
          <p:spPr>
            <a:xfrm>
              <a:off x="6096000" y="741645"/>
              <a:ext cx="2371153" cy="1323439"/>
            </a:xfrm>
            <a:prstGeom prst="accentBorderCallout1">
              <a:avLst>
                <a:gd name="adj1" fmla="val 41765"/>
                <a:gd name="adj2" fmla="val -4751"/>
                <a:gd name="adj3" fmla="val 73848"/>
                <a:gd name="adj4" fmla="val -41319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Allocation of participants. There are 70 participant in each condition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C62AF9-4157-8899-6CB5-F154A714BAFA}"/>
              </a:ext>
            </a:extLst>
          </p:cNvPr>
          <p:cNvGrpSpPr/>
          <p:nvPr/>
        </p:nvGrpSpPr>
        <p:grpSpPr>
          <a:xfrm>
            <a:off x="1409699" y="2654300"/>
            <a:ext cx="9372602" cy="3462055"/>
            <a:chOff x="1409699" y="2654300"/>
            <a:chExt cx="9372602" cy="34620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0DB412C-75D0-55FD-CCD9-53C00EB2F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09699" y="2654300"/>
              <a:ext cx="5618745" cy="3462055"/>
            </a:xfrm>
            <a:prstGeom prst="rect">
              <a:avLst/>
            </a:prstGeom>
          </p:spPr>
        </p:pic>
        <p:sp>
          <p:nvSpPr>
            <p:cNvPr id="14" name="Line Callout 1 (Border and Accent Bar) 13">
              <a:extLst>
                <a:ext uri="{FF2B5EF4-FFF2-40B4-BE49-F238E27FC236}">
                  <a16:creationId xmlns:a16="http://schemas.microsoft.com/office/drawing/2014/main" id="{59F5AF4F-8E7F-BB02-9F80-C7E9A35005C1}"/>
                </a:ext>
              </a:extLst>
            </p:cNvPr>
            <p:cNvSpPr/>
            <p:nvPr/>
          </p:nvSpPr>
          <p:spPr>
            <a:xfrm>
              <a:off x="7985760" y="3061888"/>
              <a:ext cx="2796541" cy="1323439"/>
            </a:xfrm>
            <a:prstGeom prst="accentBorderCallout1">
              <a:avLst>
                <a:gd name="adj1" fmla="val 41765"/>
                <a:gd name="adj2" fmla="val -4751"/>
                <a:gd name="adj3" fmla="val 48514"/>
                <a:gd name="adj4" fmla="val -39684"/>
              </a:avLst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35 males assigning to the Father-nature condition. Mean score of PEB = 4.039, SD = 0.208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089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B3D95B2F-77B8-89AB-91BD-1C522F1FA306}"/>
              </a:ext>
            </a:extLst>
          </p:cNvPr>
          <p:cNvGrpSpPr/>
          <p:nvPr/>
        </p:nvGrpSpPr>
        <p:grpSpPr>
          <a:xfrm>
            <a:off x="1063803" y="1569721"/>
            <a:ext cx="10064394" cy="3358980"/>
            <a:chOff x="2362200" y="2331721"/>
            <a:chExt cx="10064394" cy="335898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8383934-2BD9-6CDB-9C8B-A3F6818F0446}"/>
                </a:ext>
              </a:extLst>
            </p:cNvPr>
            <p:cNvGrpSpPr/>
            <p:nvPr/>
          </p:nvGrpSpPr>
          <p:grpSpPr>
            <a:xfrm>
              <a:off x="2362200" y="2482742"/>
              <a:ext cx="2035304" cy="3207959"/>
              <a:chOff x="2362200" y="2482742"/>
              <a:chExt cx="2035304" cy="3207959"/>
            </a:xfrm>
          </p:grpSpPr>
          <p:sp>
            <p:nvSpPr>
              <p:cNvPr id="12" name="Line Callout 1 (Border and Accent Bar) 11">
                <a:extLst>
                  <a:ext uri="{FF2B5EF4-FFF2-40B4-BE49-F238E27FC236}">
                    <a16:creationId xmlns:a16="http://schemas.microsoft.com/office/drawing/2014/main" id="{D8D4DE96-56DE-C1CE-929E-F678C6407D9C}"/>
                  </a:ext>
                </a:extLst>
              </p:cNvPr>
              <p:cNvSpPr/>
              <p:nvPr/>
            </p:nvSpPr>
            <p:spPr>
              <a:xfrm>
                <a:off x="2362200" y="2482742"/>
                <a:ext cx="2035304" cy="1015663"/>
              </a:xfrm>
              <a:prstGeom prst="accentBorderCallout1">
                <a:avLst>
                  <a:gd name="adj1" fmla="val 46790"/>
                  <a:gd name="adj2" fmla="val 103134"/>
                  <a:gd name="adj3" fmla="val 131770"/>
                  <a:gd name="adj4" fmla="val 141161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Framing is significant, </a:t>
                </a:r>
              </a:p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p &lt; 0.05</a:t>
                </a:r>
              </a:p>
            </p:txBody>
          </p:sp>
          <p:sp>
            <p:nvSpPr>
              <p:cNvPr id="13" name="Line Callout 1 (Border and Accent Bar) 12">
                <a:extLst>
                  <a:ext uri="{FF2B5EF4-FFF2-40B4-BE49-F238E27FC236}">
                    <a16:creationId xmlns:a16="http://schemas.microsoft.com/office/drawing/2014/main" id="{535ACE80-D8FB-6DA6-126A-19A879D1303B}"/>
                  </a:ext>
                </a:extLst>
              </p:cNvPr>
              <p:cNvSpPr/>
              <p:nvPr/>
            </p:nvSpPr>
            <p:spPr>
              <a:xfrm>
                <a:off x="2362200" y="4675038"/>
                <a:ext cx="2035304" cy="1015663"/>
              </a:xfrm>
              <a:prstGeom prst="accentBorderCallout1">
                <a:avLst>
                  <a:gd name="adj1" fmla="val 46790"/>
                  <a:gd name="adj2" fmla="val 103134"/>
                  <a:gd name="adj3" fmla="val -37525"/>
                  <a:gd name="adj4" fmla="val 138165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Framing x Gender is significant, </a:t>
                </a:r>
              </a:p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p &lt; 0.001</a:t>
                </a:r>
              </a:p>
            </p:txBody>
          </p:sp>
          <p:sp>
            <p:nvSpPr>
              <p:cNvPr id="15" name="Line Callout 1 (Border and Accent Bar) 14">
                <a:extLst>
                  <a:ext uri="{FF2B5EF4-FFF2-40B4-BE49-F238E27FC236}">
                    <a16:creationId xmlns:a16="http://schemas.microsoft.com/office/drawing/2014/main" id="{A7D279E8-35C9-B4CC-723E-78619C9C63E0}"/>
                  </a:ext>
                </a:extLst>
              </p:cNvPr>
              <p:cNvSpPr/>
              <p:nvPr/>
            </p:nvSpPr>
            <p:spPr>
              <a:xfrm>
                <a:off x="2362200" y="3605465"/>
                <a:ext cx="2035304" cy="1015663"/>
              </a:xfrm>
              <a:prstGeom prst="accentBorderCallout1">
                <a:avLst>
                  <a:gd name="adj1" fmla="val 46790"/>
                  <a:gd name="adj2" fmla="val 103134"/>
                  <a:gd name="adj3" fmla="val 42239"/>
                  <a:gd name="adj4" fmla="val 138166"/>
                </a:avLst>
              </a:prstGeom>
              <a:noFill/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chemeClr val="tx1"/>
                    </a:solidFill>
                  </a:rPr>
                  <a:t>Gender is significant, p &lt; 0.001</a:t>
                </a:r>
              </a:p>
            </p:txBody>
          </p:sp>
        </p:grp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641760F-FCE6-40A9-0D9E-2A683E21F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80792" y="2331721"/>
              <a:ext cx="7245802" cy="2957938"/>
            </a:xfrm>
            <a:prstGeom prst="rect">
              <a:avLst/>
            </a:prstGeom>
          </p:spPr>
        </p:pic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26C25F46-55AA-D6B3-0694-B281200CA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Main Result</a:t>
            </a:r>
          </a:p>
        </p:txBody>
      </p:sp>
    </p:spTree>
    <p:extLst>
      <p:ext uri="{BB962C8B-B14F-4D97-AF65-F5344CB8AC3E}">
        <p14:creationId xmlns:p14="http://schemas.microsoft.com/office/powerpoint/2010/main" val="4268464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B07A32-322E-69B9-B8C9-89B4BD46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Plotting Means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5AB1BA-31C4-4B62-0E7D-66E7CCDE6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690688"/>
            <a:ext cx="8037248" cy="473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8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Why Experiment?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Designing a procedure or task by manipulating a variable in order to test a theory or prediction.</a:t>
            </a:r>
          </a:p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It is the most appropriate research method to test a hypothesis about cause-and-effect relationship.</a:t>
            </a:r>
            <a:endParaRPr lang="en-GB" dirty="0"/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816-49B5-46BD-B548-AFED8A3D2FCB}" type="slidenum">
              <a:rPr lang="en-GB" smtClean="0"/>
              <a:pPr/>
              <a:t>3</a:t>
            </a:fld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CB49951-C70D-C056-F869-889ADEE46505}"/>
              </a:ext>
            </a:extLst>
          </p:cNvPr>
          <p:cNvGrpSpPr/>
          <p:nvPr/>
        </p:nvGrpSpPr>
        <p:grpSpPr>
          <a:xfrm>
            <a:off x="2555733" y="4325475"/>
            <a:ext cx="6768752" cy="1152128"/>
            <a:chOff x="2567608" y="4681735"/>
            <a:chExt cx="6768752" cy="11521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7424D8-1905-4B43-68AB-4782EC947C1F}"/>
                </a:ext>
              </a:extLst>
            </p:cNvPr>
            <p:cNvSpPr/>
            <p:nvPr/>
          </p:nvSpPr>
          <p:spPr>
            <a:xfrm>
              <a:off x="2567608" y="4681735"/>
              <a:ext cx="1728192" cy="1152128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Cause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C13C9B-A668-F015-D334-D4F1C129A64F}"/>
                </a:ext>
              </a:extLst>
            </p:cNvPr>
            <p:cNvSpPr/>
            <p:nvPr/>
          </p:nvSpPr>
          <p:spPr>
            <a:xfrm>
              <a:off x="7608168" y="4681735"/>
              <a:ext cx="172819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Effect</a:t>
              </a:r>
            </a:p>
          </p:txBody>
        </p:sp>
        <p:sp>
          <p:nvSpPr>
            <p:cNvPr id="9" name="Right Arrow 8">
              <a:extLst>
                <a:ext uri="{FF2B5EF4-FFF2-40B4-BE49-F238E27FC236}">
                  <a16:creationId xmlns:a16="http://schemas.microsoft.com/office/drawing/2014/main" id="{F951C897-3C8E-E8D2-DE4E-AEAE3E74C12A}"/>
                </a:ext>
              </a:extLst>
            </p:cNvPr>
            <p:cNvSpPr/>
            <p:nvPr/>
          </p:nvSpPr>
          <p:spPr>
            <a:xfrm>
              <a:off x="4507438" y="4960113"/>
              <a:ext cx="2740690" cy="595373"/>
            </a:xfrm>
            <a:prstGeom prst="rightArrow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4080A26-B902-26F6-3D54-7F4CF564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Key Feature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46C71-9C49-F742-A594-DE58AF51F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The key feature of an experiment is that it involves manipulating a variable of interest (e.g., price discount: 50% discount vs. </a:t>
            </a:r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no discount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) that may affect the outcomes of the experiment.</a:t>
            </a:r>
          </a:p>
          <a:p>
            <a:pPr marL="0" indent="0">
              <a:buNone/>
            </a:pPr>
            <a:endParaRPr lang="en-GB" b="0" i="0" u="none" strike="noStrike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Random Assignment: P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articipants are randomly assigned to different experimental conditions.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2BD92C9-C134-3DCA-A530-7DAC33063134}"/>
              </a:ext>
            </a:extLst>
          </p:cNvPr>
          <p:cNvGrpSpPr/>
          <p:nvPr/>
        </p:nvGrpSpPr>
        <p:grpSpPr>
          <a:xfrm>
            <a:off x="2626985" y="3429000"/>
            <a:ext cx="6768752" cy="1152128"/>
            <a:chOff x="2567608" y="4681735"/>
            <a:chExt cx="6768752" cy="115212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9CA3213-23C5-C667-D4B7-2C739C4B5848}"/>
                </a:ext>
              </a:extLst>
            </p:cNvPr>
            <p:cNvSpPr/>
            <p:nvPr/>
          </p:nvSpPr>
          <p:spPr>
            <a:xfrm>
              <a:off x="2567608" y="4681735"/>
              <a:ext cx="1728192" cy="1152128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Price discount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4D31B5-7D65-3A40-3C7E-3F19BCEE3C06}"/>
                </a:ext>
              </a:extLst>
            </p:cNvPr>
            <p:cNvSpPr/>
            <p:nvPr/>
          </p:nvSpPr>
          <p:spPr>
            <a:xfrm>
              <a:off x="7608168" y="4681735"/>
              <a:ext cx="1728192" cy="11521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bg2">
                      <a:lumMod val="10000"/>
                    </a:schemeClr>
                  </a:solidFill>
                </a:rPr>
                <a:t>Purchase intention</a:t>
              </a:r>
            </a:p>
          </p:txBody>
        </p:sp>
        <p:sp>
          <p:nvSpPr>
            <p:cNvPr id="7" name="Right Arrow 6">
              <a:extLst>
                <a:ext uri="{FF2B5EF4-FFF2-40B4-BE49-F238E27FC236}">
                  <a16:creationId xmlns:a16="http://schemas.microsoft.com/office/drawing/2014/main" id="{B23397A6-8CFF-7BB2-255B-7E9DC2167FFF}"/>
                </a:ext>
              </a:extLst>
            </p:cNvPr>
            <p:cNvSpPr/>
            <p:nvPr/>
          </p:nvSpPr>
          <p:spPr>
            <a:xfrm>
              <a:off x="4507438" y="4960113"/>
              <a:ext cx="2740690" cy="595373"/>
            </a:xfrm>
            <a:prstGeom prst="rightArrow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07804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4370-F814-C49E-C1E7-51DB1F12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A5CC-3BAF-ECDE-F7C5-9CAF3163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Randomized Two-Group Design: participants are randomly assigned two experimental conditions e.g., treatment vs. control</a:t>
            </a:r>
            <a:endParaRPr lang="en-GB" b="1" dirty="0">
              <a:solidFill>
                <a:srgbClr val="000000"/>
              </a:solidFill>
              <a:latin typeface="Source Sans Pro" panose="020B0503030403020204" pitchFamily="34" charset="0"/>
            </a:endParaRP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T</a:t>
            </a:r>
            <a:r>
              <a:rPr lang="en-GB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reatment 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condition: A group of participants to whom an experimental treatment is administered (e.g., receiving 5% price discount).</a:t>
            </a:r>
          </a:p>
          <a:p>
            <a:r>
              <a:rPr lang="en-GB" dirty="0">
                <a:solidFill>
                  <a:srgbClr val="000000"/>
                </a:solidFill>
                <a:latin typeface="Source Sans Pro" panose="020B0503030403020204" pitchFamily="34" charset="0"/>
              </a:rPr>
              <a:t>Control condition: 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 group of participants to whom no experimental treatment is administered.</a:t>
            </a:r>
            <a:endParaRPr lang="en-GB" dirty="0">
              <a:solidFill>
                <a:srgbClr val="0000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66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CC5F-5C5B-924F-80D5-76A561FC2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Randomized Two-Group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A74BD-0DF5-9546-9122-5C3C4A0D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4816-49B5-46BD-B548-AFED8A3D2FCB}" type="slidenum">
              <a:rPr lang="en-GB" smtClean="0"/>
              <a:pPr/>
              <a:t>6</a:t>
            </a:fld>
            <a:endParaRPr lang="en-GB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4E2ECE0-39D2-7847-8F68-48390108D10F}"/>
              </a:ext>
            </a:extLst>
          </p:cNvPr>
          <p:cNvGrpSpPr/>
          <p:nvPr/>
        </p:nvGrpSpPr>
        <p:grpSpPr>
          <a:xfrm>
            <a:off x="838200" y="2056549"/>
            <a:ext cx="8545175" cy="1433717"/>
            <a:chOff x="323528" y="2072681"/>
            <a:chExt cx="8545175" cy="143371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1723FA-369E-8344-A13F-34C6E50D4776}"/>
                </a:ext>
              </a:extLst>
            </p:cNvPr>
            <p:cNvGrpSpPr/>
            <p:nvPr/>
          </p:nvGrpSpPr>
          <p:grpSpPr>
            <a:xfrm>
              <a:off x="323528" y="2088029"/>
              <a:ext cx="6803330" cy="1379184"/>
              <a:chOff x="899592" y="2085384"/>
              <a:chExt cx="6803330" cy="1379184"/>
            </a:xfrm>
            <a:solidFill>
              <a:schemeClr val="bg1"/>
            </a:solidFill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EF7F91-C752-634E-ADA6-BB2C6E23C444}"/>
                  </a:ext>
                </a:extLst>
              </p:cNvPr>
              <p:cNvSpPr txBox="1"/>
              <p:nvPr/>
            </p:nvSpPr>
            <p:spPr>
              <a:xfrm>
                <a:off x="899592" y="2564904"/>
                <a:ext cx="13681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Population</a:t>
                </a:r>
              </a:p>
            </p:txBody>
          </p:sp>
          <p:sp>
            <p:nvSpPr>
              <p:cNvPr id="10" name="Right Arrow 9">
                <a:extLst>
                  <a:ext uri="{FF2B5EF4-FFF2-40B4-BE49-F238E27FC236}">
                    <a16:creationId xmlns:a16="http://schemas.microsoft.com/office/drawing/2014/main" id="{DD51E8FC-EC8D-F842-BF53-6CF5C4E32EBF}"/>
                  </a:ext>
                </a:extLst>
              </p:cNvPr>
              <p:cNvSpPr/>
              <p:nvPr/>
            </p:nvSpPr>
            <p:spPr>
              <a:xfrm>
                <a:off x="2211388" y="2600908"/>
                <a:ext cx="432048" cy="297324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FDB54A4-5CE1-F245-B7A2-4265A4EC4B57}"/>
                  </a:ext>
                </a:extLst>
              </p:cNvPr>
              <p:cNvSpPr txBox="1"/>
              <p:nvPr/>
            </p:nvSpPr>
            <p:spPr>
              <a:xfrm>
                <a:off x="2815878" y="2426404"/>
                <a:ext cx="1368152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Random sample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4254-D242-5041-8509-33DBCB01627A}"/>
                  </a:ext>
                </a:extLst>
              </p:cNvPr>
              <p:cNvSpPr txBox="1"/>
              <p:nvPr/>
            </p:nvSpPr>
            <p:spPr>
              <a:xfrm>
                <a:off x="4493594" y="2462408"/>
                <a:ext cx="1799704" cy="64633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Randomly assigned</a:t>
                </a:r>
              </a:p>
            </p:txBody>
          </p:sp>
          <p:sp>
            <p:nvSpPr>
              <p:cNvPr id="13" name="Right Arrow 12">
                <a:extLst>
                  <a:ext uri="{FF2B5EF4-FFF2-40B4-BE49-F238E27FC236}">
                    <a16:creationId xmlns:a16="http://schemas.microsoft.com/office/drawing/2014/main" id="{125664A2-2642-0C47-933A-C8DD80496B6C}"/>
                  </a:ext>
                </a:extLst>
              </p:cNvPr>
              <p:cNvSpPr/>
              <p:nvPr/>
            </p:nvSpPr>
            <p:spPr>
              <a:xfrm>
                <a:off x="3931668" y="2636912"/>
                <a:ext cx="432048" cy="297324"/>
              </a:xfrm>
              <a:prstGeom prst="rightArrow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Elbow Connector 15">
                <a:extLst>
                  <a:ext uri="{FF2B5EF4-FFF2-40B4-BE49-F238E27FC236}">
                    <a16:creationId xmlns:a16="http://schemas.microsoft.com/office/drawing/2014/main" id="{0A70B4E6-C42C-D24C-8E4A-B5E83400DCB5}"/>
                  </a:ext>
                </a:extLst>
              </p:cNvPr>
              <p:cNvCxnSpPr/>
              <p:nvPr/>
            </p:nvCxnSpPr>
            <p:spPr>
              <a:xfrm flipV="1">
                <a:off x="5652120" y="2276872"/>
                <a:ext cx="648072" cy="472697"/>
              </a:xfrm>
              <a:prstGeom prst="bentConnector3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Elbow Connector 16">
                <a:extLst>
                  <a:ext uri="{FF2B5EF4-FFF2-40B4-BE49-F238E27FC236}">
                    <a16:creationId xmlns:a16="http://schemas.microsoft.com/office/drawing/2014/main" id="{3CAD87E7-1A25-7847-9104-49A0538A9B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6828" y="2749569"/>
                <a:ext cx="618656" cy="578712"/>
              </a:xfrm>
              <a:prstGeom prst="bentConnector3">
                <a:avLst/>
              </a:prstGeom>
              <a:grpFill/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D45FE7-D4B1-FD49-9AC1-B33E91C4923D}"/>
                  </a:ext>
                </a:extLst>
              </p:cNvPr>
              <p:cNvSpPr txBox="1"/>
              <p:nvPr/>
            </p:nvSpPr>
            <p:spPr>
              <a:xfrm>
                <a:off x="6317493" y="2085384"/>
                <a:ext cx="13681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Treatment 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001BD8-0B29-E64B-B388-FCCE5D586955}"/>
                  </a:ext>
                </a:extLst>
              </p:cNvPr>
              <p:cNvSpPr txBox="1"/>
              <p:nvPr/>
            </p:nvSpPr>
            <p:spPr>
              <a:xfrm>
                <a:off x="6334770" y="3095236"/>
                <a:ext cx="1368152" cy="369332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Control</a:t>
                </a:r>
              </a:p>
            </p:txBody>
          </p:sp>
        </p:grp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078A5DE0-4914-CA45-B656-679250B6219A}"/>
                </a:ext>
              </a:extLst>
            </p:cNvPr>
            <p:cNvSpPr/>
            <p:nvPr/>
          </p:nvSpPr>
          <p:spPr>
            <a:xfrm>
              <a:off x="7203058" y="2109097"/>
              <a:ext cx="432048" cy="297324"/>
            </a:xfrm>
            <a:prstGeom prst="rightArrow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33BF82E4-768D-FC42-8DB9-47AC39236A72}"/>
                </a:ext>
              </a:extLst>
            </p:cNvPr>
            <p:cNvSpPr/>
            <p:nvPr/>
          </p:nvSpPr>
          <p:spPr>
            <a:xfrm>
              <a:off x="7187952" y="3173070"/>
              <a:ext cx="432048" cy="297324"/>
            </a:xfrm>
            <a:prstGeom prst="rightArrow">
              <a:avLst/>
            </a:prstGeom>
            <a:grp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F95757-4548-0B4C-A95B-DD1BC2F8C3CF}"/>
                </a:ext>
              </a:extLst>
            </p:cNvPr>
            <p:cNvSpPr/>
            <p:nvPr/>
          </p:nvSpPr>
          <p:spPr>
            <a:xfrm>
              <a:off x="7728583" y="2072681"/>
              <a:ext cx="1140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Outcomes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544072B-BB29-DC48-8B87-E85CDDD003A1}"/>
                </a:ext>
              </a:extLst>
            </p:cNvPr>
            <p:cNvSpPr/>
            <p:nvPr/>
          </p:nvSpPr>
          <p:spPr>
            <a:xfrm>
              <a:off x="7678886" y="3137066"/>
              <a:ext cx="114012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Outcomes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0093F96-3B71-5747-A416-5DF26CF5BD4A}"/>
              </a:ext>
            </a:extLst>
          </p:cNvPr>
          <p:cNvSpPr/>
          <p:nvPr/>
        </p:nvSpPr>
        <p:spPr>
          <a:xfrm>
            <a:off x="1043369" y="3920588"/>
            <a:ext cx="1074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Notation: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2ABF18E-8671-384F-9AAE-7AF6B9CB446B}"/>
              </a:ext>
            </a:extLst>
          </p:cNvPr>
          <p:cNvGrpSpPr/>
          <p:nvPr/>
        </p:nvGrpSpPr>
        <p:grpSpPr>
          <a:xfrm>
            <a:off x="2582044" y="4307047"/>
            <a:ext cx="3548744" cy="899820"/>
            <a:chOff x="1750384" y="5347270"/>
            <a:chExt cx="3548744" cy="89982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1E9B0D-C48B-624D-9928-12B825443D22}"/>
                </a:ext>
              </a:extLst>
            </p:cNvPr>
            <p:cNvSpPr txBox="1"/>
            <p:nvPr/>
          </p:nvSpPr>
          <p:spPr>
            <a:xfrm>
              <a:off x="1750384" y="5517232"/>
              <a:ext cx="5173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DA1C75E0-59A9-1B42-9BD6-1DA7488F9D18}"/>
                </a:ext>
              </a:extLst>
            </p:cNvPr>
            <p:cNvGrpSpPr/>
            <p:nvPr/>
          </p:nvGrpSpPr>
          <p:grpSpPr>
            <a:xfrm>
              <a:off x="2267744" y="5347270"/>
              <a:ext cx="3031384" cy="899820"/>
              <a:chOff x="2267744" y="5312598"/>
              <a:chExt cx="3031384" cy="89982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1D5B710-5BE1-AE42-A333-3C5B182A572D}"/>
                  </a:ext>
                </a:extLst>
              </p:cNvPr>
              <p:cNvCxnSpPr>
                <a:stCxn id="33" idx="3"/>
              </p:cNvCxnSpPr>
              <p:nvPr/>
            </p:nvCxnSpPr>
            <p:spPr>
              <a:xfrm flipV="1">
                <a:off x="2267744" y="5517232"/>
                <a:ext cx="864096" cy="1846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8A96C6C-102C-5048-9392-6477A19DB7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67744" y="5727871"/>
                <a:ext cx="864096" cy="2934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FB686E-41D5-0044-8A09-5D0D78046EEB}"/>
                  </a:ext>
                </a:extLst>
              </p:cNvPr>
              <p:cNvSpPr txBox="1"/>
              <p:nvPr/>
            </p:nvSpPr>
            <p:spPr>
              <a:xfrm>
                <a:off x="3248322" y="5312598"/>
                <a:ext cx="51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1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A2947D-7E77-A44D-8DE9-4F0A2A653B3C}"/>
                  </a:ext>
                </a:extLst>
              </p:cNvPr>
              <p:cNvSpPr txBox="1"/>
              <p:nvPr/>
            </p:nvSpPr>
            <p:spPr>
              <a:xfrm>
                <a:off x="3242104" y="5836622"/>
                <a:ext cx="51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2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538EA2A-31C9-2740-A138-DDA90CDE57F8}"/>
                  </a:ext>
                </a:extLst>
              </p:cNvPr>
              <p:cNvSpPr txBox="1"/>
              <p:nvPr/>
            </p:nvSpPr>
            <p:spPr>
              <a:xfrm>
                <a:off x="4781768" y="5332737"/>
                <a:ext cx="51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-25000" dirty="0"/>
                  <a:t>1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728992C-0508-8046-9AB9-73C9C165C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6688" y="5497264"/>
                <a:ext cx="8853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7C59A04-BF36-C046-AF9D-2B222767DA94}"/>
                  </a:ext>
                </a:extLst>
              </p:cNvPr>
              <p:cNvSpPr txBox="1"/>
              <p:nvPr/>
            </p:nvSpPr>
            <p:spPr>
              <a:xfrm>
                <a:off x="4781768" y="5843086"/>
                <a:ext cx="517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-25000" dirty="0"/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42F7D50-4878-B843-AD0D-9C042F04B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86688" y="6027752"/>
                <a:ext cx="88531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67607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5246-6CCD-F70E-5FB9-4C151D297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Creating Experimental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A168C-8057-A6EB-AA25-06264DB60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Manipulating one variable with several levels</a:t>
            </a:r>
          </a:p>
          <a:p>
            <a:r>
              <a:rPr lang="en-GB" dirty="0"/>
              <a:t>Manipulating more than one variable</a:t>
            </a:r>
          </a:p>
        </p:txBody>
      </p:sp>
    </p:spTree>
    <p:extLst>
      <p:ext uri="{BB962C8B-B14F-4D97-AF65-F5344CB8AC3E}">
        <p14:creationId xmlns:p14="http://schemas.microsoft.com/office/powerpoint/2010/main" val="211261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8FF31C8-BA09-07C5-2E51-B61A9AEF861E}"/>
              </a:ext>
            </a:extLst>
          </p:cNvPr>
          <p:cNvGrpSpPr/>
          <p:nvPr/>
        </p:nvGrpSpPr>
        <p:grpSpPr>
          <a:xfrm>
            <a:off x="2753977" y="3237462"/>
            <a:ext cx="5188780" cy="2781890"/>
            <a:chOff x="2020120" y="773388"/>
            <a:chExt cx="5188780" cy="278189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5BB72AD-5A76-84CE-3CAF-DE00E8136A22}"/>
                </a:ext>
              </a:extLst>
            </p:cNvPr>
            <p:cNvGrpSpPr/>
            <p:nvPr/>
          </p:nvGrpSpPr>
          <p:grpSpPr>
            <a:xfrm>
              <a:off x="2020120" y="773388"/>
              <a:ext cx="5188780" cy="2781890"/>
              <a:chOff x="2020120" y="773388"/>
              <a:chExt cx="5188780" cy="278189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BE9D188-4442-43FC-584B-F79EC7A02FEA}"/>
                  </a:ext>
                </a:extLst>
              </p:cNvPr>
              <p:cNvGrpSpPr/>
              <p:nvPr/>
            </p:nvGrpSpPr>
            <p:grpSpPr>
              <a:xfrm>
                <a:off x="2020120" y="773388"/>
                <a:ext cx="5188780" cy="2781890"/>
                <a:chOff x="1991545" y="1268760"/>
                <a:chExt cx="5188780" cy="2781890"/>
              </a:xfrm>
            </p:grpSpPr>
            <p:sp>
              <p:nvSpPr>
                <p:cNvPr id="4" name="TextBox 3"/>
                <p:cNvSpPr txBox="1"/>
                <p:nvPr/>
              </p:nvSpPr>
              <p:spPr>
                <a:xfrm>
                  <a:off x="1991545" y="1268760"/>
                  <a:ext cx="1099981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u="sng" dirty="0">
                      <a:solidFill>
                        <a:schemeClr val="tx1"/>
                      </a:solidFill>
                    </a:rPr>
                    <a:t>Condition</a:t>
                  </a:r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5766348" y="1268760"/>
                  <a:ext cx="1062150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1">
                      <a:solidFill>
                        <a:schemeClr val="tx1"/>
                      </a:solidFill>
                    </a:defRPr>
                  </a:lvl1pPr>
                </a:lstStyle>
                <a:p>
                  <a:r>
                    <a:rPr lang="en-GB" b="0" u="sng" dirty="0"/>
                    <a:t>Outcome</a:t>
                  </a:r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2063553" y="2132856"/>
                  <a:ext cx="576953" cy="369332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/>
                <a:p>
                  <a:r>
                    <a:rPr lang="en-GB" dirty="0"/>
                    <a:t>Low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063552" y="2920155"/>
                  <a:ext cx="992579" cy="369332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1">
                      <a:solidFill>
                        <a:schemeClr val="tx1"/>
                      </a:solidFill>
                    </a:defRPr>
                  </a:lvl1pPr>
                </a:lstStyle>
                <a:p>
                  <a:r>
                    <a:rPr lang="en-GB" b="0" dirty="0"/>
                    <a:t>Medium</a:t>
                  </a: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2063552" y="3681318"/>
                  <a:ext cx="619080" cy="369332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1">
                      <a:solidFill>
                        <a:schemeClr val="tx1"/>
                      </a:solidFill>
                    </a:defRPr>
                  </a:lvl1pPr>
                </a:lstStyle>
                <a:p>
                  <a:r>
                    <a:rPr lang="en-GB" b="0" dirty="0"/>
                    <a:t>High</a:t>
                  </a:r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5766348" y="2132856"/>
                  <a:ext cx="1413977" cy="369332"/>
                </a:xfrm>
                <a:prstGeom prst="rect">
                  <a:avLst/>
                </a:prstGeom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rtlCol="0">
                  <a:spAutoFit/>
                </a:bodyPr>
                <a:lstStyle>
                  <a:defPPr>
                    <a:defRPr lang="en-US"/>
                  </a:defPPr>
                  <a:lvl1pPr>
                    <a:defRPr b="1"/>
                  </a:lvl1pPr>
                  <a:lvl2pPr>
                    <a:defRPr>
                      <a:solidFill>
                        <a:schemeClr val="dk1"/>
                      </a:solidFill>
                    </a:defRPr>
                  </a:lvl2pPr>
                  <a:lvl3pPr>
                    <a:defRPr>
                      <a:solidFill>
                        <a:schemeClr val="dk1"/>
                      </a:solidFill>
                    </a:defRPr>
                  </a:lvl3pPr>
                  <a:lvl4pPr>
                    <a:defRPr>
                      <a:solidFill>
                        <a:schemeClr val="dk1"/>
                      </a:solidFill>
                    </a:defRPr>
                  </a:lvl4pPr>
                  <a:lvl5pPr>
                    <a:defRPr>
                      <a:solidFill>
                        <a:schemeClr val="dk1"/>
                      </a:solidFill>
                    </a:defRPr>
                  </a:lvl5pPr>
                  <a:lvl6pPr>
                    <a:defRPr>
                      <a:solidFill>
                        <a:schemeClr val="dk1"/>
                      </a:solidFill>
                    </a:defRPr>
                  </a:lvl6pPr>
                  <a:lvl7pPr>
                    <a:defRPr>
                      <a:solidFill>
                        <a:schemeClr val="dk1"/>
                      </a:solidFill>
                    </a:defRPr>
                  </a:lvl7pPr>
                  <a:lvl8pPr>
                    <a:defRPr>
                      <a:solidFill>
                        <a:schemeClr val="dk1"/>
                      </a:solidFill>
                    </a:defRPr>
                  </a:lvl8pPr>
                  <a:lvl9pPr>
                    <a:defRPr>
                      <a:solidFill>
                        <a:schemeClr val="dk1"/>
                      </a:solidFill>
                    </a:defRPr>
                  </a:lvl9pPr>
                </a:lstStyle>
                <a:p>
                  <a:r>
                    <a:rPr lang="en-GB" b="0" dirty="0"/>
                    <a:t>Weekly sales</a:t>
                  </a: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80C16D-E6E3-E869-6375-5B87F0EBEB24}"/>
                  </a:ext>
                </a:extLst>
              </p:cNvPr>
              <p:cNvSpPr txBox="1"/>
              <p:nvPr/>
            </p:nvSpPr>
            <p:spPr>
              <a:xfrm>
                <a:off x="3476086" y="1637484"/>
                <a:ext cx="1004314" cy="369332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GB" b="0" dirty="0"/>
                  <a:t>1 display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4AD3C9-EC5E-841E-771F-11B95BC23EBD}"/>
                  </a:ext>
                </a:extLst>
              </p:cNvPr>
              <p:cNvSpPr txBox="1"/>
              <p:nvPr/>
            </p:nvSpPr>
            <p:spPr>
              <a:xfrm>
                <a:off x="3476086" y="2421871"/>
                <a:ext cx="1091966" cy="369332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GB" b="0" dirty="0"/>
                  <a:t>3 displays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BFA8BB6-50AF-C311-68CD-8BDBCB338E15}"/>
                  </a:ext>
                </a:extLst>
              </p:cNvPr>
              <p:cNvSpPr txBox="1"/>
              <p:nvPr/>
            </p:nvSpPr>
            <p:spPr>
              <a:xfrm>
                <a:off x="3476086" y="3168199"/>
                <a:ext cx="1091966" cy="369332"/>
              </a:xfrm>
              <a:prstGeom prst="rect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chemeClr val="tx1"/>
                    </a:solidFill>
                  </a:defRPr>
                </a:lvl1pPr>
              </a:lstStyle>
              <a:p>
                <a:r>
                  <a:rPr lang="en-GB" b="0" dirty="0"/>
                  <a:t>6 displays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729D29-7BBC-4DEF-E066-442925E0EE4C}"/>
                </a:ext>
              </a:extLst>
            </p:cNvPr>
            <p:cNvSpPr txBox="1"/>
            <p:nvPr/>
          </p:nvSpPr>
          <p:spPr>
            <a:xfrm>
              <a:off x="3417416" y="773388"/>
              <a:ext cx="1917513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u="sng" dirty="0">
                  <a:solidFill>
                    <a:schemeClr val="tx1"/>
                  </a:solidFill>
                </a:rPr>
                <a:t>Operationalization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39C8A8F-D3E5-2970-4E06-DF167836ECB4}"/>
                </a:ext>
              </a:extLst>
            </p:cNvPr>
            <p:cNvSpPr txBox="1"/>
            <p:nvPr/>
          </p:nvSpPr>
          <p:spPr>
            <a:xfrm>
              <a:off x="5791558" y="2421871"/>
              <a:ext cx="1413977" cy="36933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GB" b="0" dirty="0"/>
                <a:t>Weekly sales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923A0C-E930-5914-12A7-D59AB4882782}"/>
                </a:ext>
              </a:extLst>
            </p:cNvPr>
            <p:cNvSpPr txBox="1"/>
            <p:nvPr/>
          </p:nvSpPr>
          <p:spPr>
            <a:xfrm>
              <a:off x="5791557" y="3149652"/>
              <a:ext cx="1413977" cy="369332"/>
            </a:xfrm>
            <a:prstGeom prst="rect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b="1"/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GB" b="0" dirty="0"/>
                <a:t>Weekly sales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5B71CF-3FEE-79F5-8C0E-38C8C7D6C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Several Experimental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95791-FC64-1D48-1267-A9288F1DA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Another way of manipulating an experimental variable is by creating several treatment levels (e.g., low vs. medium vs. high treatment).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568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4316-A532-86B3-4086-AEFBA4A05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Manipulating </a:t>
            </a:r>
            <a:r>
              <a:rPr lang="en-GB" dirty="0">
                <a:solidFill>
                  <a:srgbClr val="FF0000"/>
                </a:solidFill>
                <a:latin typeface="Source Sans Pro" panose="020B0503030403020204" pitchFamily="34" charset="0"/>
              </a:rPr>
              <a:t>M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ore </a:t>
            </a:r>
            <a:r>
              <a:rPr lang="en-GB" dirty="0">
                <a:solidFill>
                  <a:srgbClr val="FF0000"/>
                </a:solidFill>
                <a:latin typeface="Source Sans Pro" panose="020B0503030403020204" pitchFamily="34" charset="0"/>
              </a:rPr>
              <a:t>T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han </a:t>
            </a:r>
            <a:r>
              <a:rPr lang="en-GB" dirty="0">
                <a:solidFill>
                  <a:srgbClr val="FF0000"/>
                </a:solidFill>
                <a:latin typeface="Source Sans Pro" panose="020B0503030403020204" pitchFamily="34" charset="0"/>
              </a:rPr>
              <a:t>O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ne </a:t>
            </a:r>
            <a:r>
              <a:rPr lang="en-GB" dirty="0">
                <a:solidFill>
                  <a:srgbClr val="FF0000"/>
                </a:solidFill>
                <a:latin typeface="Source Sans Pro" panose="020B0503030403020204" pitchFamily="34" charset="0"/>
              </a:rPr>
              <a:t>V</a:t>
            </a:r>
            <a:r>
              <a:rPr lang="en-GB" i="0" u="none" strike="noStrike" dirty="0">
                <a:solidFill>
                  <a:srgbClr val="FF0000"/>
                </a:solidFill>
                <a:effectLst/>
                <a:latin typeface="Source Sans Pro" panose="020B0503030403020204" pitchFamily="34" charset="0"/>
              </a:rPr>
              <a:t>ariable</a:t>
            </a:r>
            <a:endParaRPr lang="en-GB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2FF43F7-6612-65C2-9786-C5308AB41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662822"/>
              </p:ext>
            </p:extLst>
          </p:nvPr>
        </p:nvGraphicFramePr>
        <p:xfrm>
          <a:off x="1953676" y="2342399"/>
          <a:ext cx="8715377" cy="2418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7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3027">
                <a:tc>
                  <a:txBody>
                    <a:bodyPr/>
                    <a:lstStyle/>
                    <a:p>
                      <a:r>
                        <a:rPr lang="en-GB" sz="2400" b="0" dirty="0"/>
                        <a:t>Experiment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Technical training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Non-technical training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b="0" dirty="0"/>
                        <a:t>Morning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/>
                        <a:t>Randomly-allocated Participants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/>
                        <a:t>Randomly-allocated Participants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3027">
                <a:tc>
                  <a:txBody>
                    <a:bodyPr/>
                    <a:lstStyle/>
                    <a:p>
                      <a:r>
                        <a:rPr lang="en-GB" sz="2400" b="0" dirty="0"/>
                        <a:t>Evening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/>
                        <a:t>Randomly-allocated Participants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400" b="0" dirty="0"/>
                        <a:t>Randomly-allocated Participants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419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6079</TotalTime>
  <Words>852</Words>
  <Application>Microsoft Macintosh PowerPoint</Application>
  <PresentationFormat>Widescreen</PresentationFormat>
  <Paragraphs>123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Source Sans Pro</vt:lpstr>
      <vt:lpstr>Office Theme</vt:lpstr>
      <vt:lpstr>Chapter 19:  Experiment</vt:lpstr>
      <vt:lpstr>Learning Objectives</vt:lpstr>
      <vt:lpstr>Why Experiment?</vt:lpstr>
      <vt:lpstr>Key Feature</vt:lpstr>
      <vt:lpstr>Terminology</vt:lpstr>
      <vt:lpstr>Randomized Two-Group Design</vt:lpstr>
      <vt:lpstr>Creating Experimental Condition</vt:lpstr>
      <vt:lpstr>Several Experimental Levels</vt:lpstr>
      <vt:lpstr>Manipulating More Than One Variable</vt:lpstr>
      <vt:lpstr>What Random Assignment Does</vt:lpstr>
      <vt:lpstr>Key Factors in Designing an Experiment</vt:lpstr>
      <vt:lpstr>Broad Types Of Outcome Measures</vt:lpstr>
      <vt:lpstr>Analyzing Experimental Data</vt:lpstr>
      <vt:lpstr>Comparing two groups (e.g., Treatment vs. control)</vt:lpstr>
      <vt:lpstr>Analysing 2 x 2 Experimental Design with Regression</vt:lpstr>
      <vt:lpstr>Model</vt:lpstr>
      <vt:lpstr>GLM Procedure</vt:lpstr>
      <vt:lpstr>GLM</vt:lpstr>
      <vt:lpstr>GLM syntax</vt:lpstr>
      <vt:lpstr>PowerPoint Presentation</vt:lpstr>
      <vt:lpstr>Main Result</vt:lpstr>
      <vt:lpstr>Plotting Means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</dc:title>
  <dc:creator>Daryanto, Ahmad</dc:creator>
  <cp:lastModifiedBy>Daryanto, Ahmad</cp:lastModifiedBy>
  <cp:revision>76</cp:revision>
  <dcterms:created xsi:type="dcterms:W3CDTF">2022-07-15T08:26:13Z</dcterms:created>
  <dcterms:modified xsi:type="dcterms:W3CDTF">2023-09-08T09:59:12Z</dcterms:modified>
</cp:coreProperties>
</file>