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5" r:id="rId2"/>
    <p:sldId id="278" r:id="rId3"/>
    <p:sldId id="279" r:id="rId4"/>
    <p:sldId id="280" r:id="rId5"/>
    <p:sldId id="281" r:id="rId6"/>
    <p:sldId id="276" r:id="rId7"/>
    <p:sldId id="277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08" d="100"/>
          <a:sy n="108" d="100"/>
        </p:scale>
        <p:origin x="12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9EF7-72A8-4D47-81AC-0AE1B76664F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324BE-C728-BA47-A430-950CEBDB7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4CAC-BB67-554B-9042-A8ED7BF2CC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9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BFF4-150A-2A4E-36C0-6F7ACA3B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DF2FE-A11C-7DEA-A14F-9C8F9252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3224-269C-57C9-B101-8E15153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244B-1B01-8004-FA9D-E36D7A7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2150-987A-40ED-F487-F870999F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121C-2846-6FE3-0D50-FF83E4B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5DE0-E6E3-E1B7-65F3-DF9CDD17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14B3-7EB3-4C8E-CA49-1D131395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4C90-0707-C23A-2A5E-FFB50C8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85A3-90DC-7C6B-6B2B-E7DF2478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F8275-352A-432F-7843-AEFB0910F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E357-041A-3643-DA7C-788C58BCB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659F-3E57-9E60-A902-29DEB34B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8210-F52E-AC17-5902-CDB7F63F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7384-DF88-6126-8150-B04AA446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6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09EE-C0D2-07F4-32A6-5A798BD2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BF45-D661-776A-C2EE-B5A2A937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5572-809F-ABB7-1074-521FD593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56A2-DC85-5975-17EA-A765D2BC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477D-3134-BB71-5BD0-C96B7AA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5270-CA8C-DE35-92A4-7D8980B3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F9D5-1A99-993F-30E7-A9D33B24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50EB-AA1B-F923-229C-18CFD1E1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7BE7-09F9-13A1-C20B-BEEF982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57BB-B4FC-5A51-C927-6D04AF4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51A0-5697-E1D8-7C72-4E52832B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1251-F315-120C-5D28-97DEEB285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EB750-F6A4-FAA8-DBEF-8B4C8378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56E3-7AFD-3D2B-78AC-446B5BCD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856AA-1BD9-F1D6-C8E2-1B5D354F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C69E9-BB5B-7353-1DFF-8C9B88D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7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B7FA-4018-B172-18A8-3EEF0290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1C8C-1AF7-E81A-9FC4-BBC88F40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F9FB5-5492-8957-9B28-0F67BC9FD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25476-1CD5-35E0-D3C8-4F71720EA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ACC0B-A287-0035-7C24-450930E1F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5125B-3511-E3A7-0C6F-6B42AD9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24473-F4D0-45EC-93E2-2F5EE36E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0559E-EC7A-2E80-DC8E-D9EED84D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5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C070-588A-2D18-09DF-361FC50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EFD69-53E1-AAF7-21CB-4AE7ADFB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B035C-EB11-FB79-B585-6D4AE190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29544-9C2E-5749-5CB6-72A5A6F0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D9C46-0F31-8BB6-3448-A1132324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48ED1-EC40-1108-9FD9-3B4560B1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8ADD-630D-E8B6-2EE7-3B0D78FA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8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C076-E9D6-1909-B07B-053375D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4F5-3085-2A4F-EBFD-EDA652BD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B9A6-3520-B417-508A-20E468C8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B161-0D8F-6CB8-FEC3-52F213C3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2888-74B5-E461-55C7-1447E9C1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6715-1CC5-6195-852E-F43A9A68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6EA-6D7A-1A46-A476-522D2D34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28492-8F2A-EA59-D6E5-2203D4F06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0EA2-122A-07F0-EED8-41582683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0799-2090-C7F1-D03C-C30BC85B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11AF-AC6E-C747-B115-00FAA013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CB1F0-D5C6-276E-C9EA-1FCBE7BF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5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171E5-76CC-C23C-97B8-D1843620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0B80-FC3D-3C27-7EFA-59C8DDBD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8B3B-9B01-2164-8377-31CD4AC5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8A0E-3DE3-B54A-AA39-C5B7D82F9795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F458-BD95-9C5F-ED87-3465A2D93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4E42-BA64-3BB9-4F38-405691954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6B8A-33AB-7D4E-99D0-45AB964BA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2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1F7E-E43C-2278-7983-D22247A2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7317432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Chapter 2:</a:t>
            </a:r>
            <a:br>
              <a:rPr lang="en-GB" sz="5400" dirty="0">
                <a:solidFill>
                  <a:srgbClr val="FF0000"/>
                </a:solidFill>
              </a:rPr>
            </a:br>
            <a:r>
              <a:rPr lang="en-GB" sz="5400" dirty="0">
                <a:solidFill>
                  <a:srgbClr val="FF0000"/>
                </a:solidFill>
              </a:rPr>
              <a:t> Getting Started With SPSS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59DEF7-3367-EA40-3DD4-BE25FE47A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Textbook: Ahmad Daryanto, Introduction to Quantitative Research Methods for Marketing With SPSS and R: Tools and Techniques, Routledge. 2024</a:t>
            </a:r>
          </a:p>
        </p:txBody>
      </p:sp>
    </p:spTree>
    <p:extLst>
      <p:ext uri="{BB962C8B-B14F-4D97-AF65-F5344CB8AC3E}">
        <p14:creationId xmlns:p14="http://schemas.microsoft.com/office/powerpoint/2010/main" val="20877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78F-6C52-9AF0-5A01-8F4B867B85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0389" y="1034792"/>
            <a:ext cx="10515600" cy="4351338"/>
          </a:xfrm>
        </p:spPr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For a demonstration, let us run a frequency analysis for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ncalls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variable. From the SPSS pull down menu, click: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Analyze→Descriptive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Statistics→Frequencies</a:t>
            </a: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Insert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ncalls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to Variable(s) box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Click Paste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SPSS produces a syntax as you can see below:</a:t>
            </a: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FE4C9-717B-634C-A523-AF16E3977B7F}"/>
              </a:ext>
            </a:extLst>
          </p:cNvPr>
          <p:cNvSpPr txBox="1"/>
          <p:nvPr/>
        </p:nvSpPr>
        <p:spPr>
          <a:xfrm>
            <a:off x="3046971" y="4288361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DATASET ACTIVATE DataSet1. </a:t>
            </a:r>
          </a:p>
          <a:p>
            <a:r>
              <a:rPr lang="en-GB" dirty="0"/>
              <a:t>FREQUENCIES VARIABLES=</a:t>
            </a:r>
            <a:r>
              <a:rPr lang="en-GB" dirty="0" err="1"/>
              <a:t>ncalls</a:t>
            </a:r>
            <a:endParaRPr lang="en-GB" dirty="0"/>
          </a:p>
          <a:p>
            <a:r>
              <a:rPr lang="en-GB" dirty="0"/>
              <a:t>  /ORDER=ANALYSIS.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A5374-9FFC-89CF-48D5-68409E72F16E}"/>
              </a:ext>
            </a:extLst>
          </p:cNvPr>
          <p:cNvSpPr txBox="1"/>
          <p:nvPr/>
        </p:nvSpPr>
        <p:spPr>
          <a:xfrm>
            <a:off x="759515" y="5501240"/>
            <a:ext cx="114324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first command tells you the data file that is active: </a:t>
            </a:r>
            <a:r>
              <a:rPr lang="en-GB" dirty="0"/>
              <a:t>DataSet1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SPSS assigns a different name for a data set. You can see data set name inside a bracket term next to filename . The same data file can be assigned a different dataset name depending on the order the data is opened.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92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501A3D-EBC7-798E-B6B6-98FA068D4A41}"/>
              </a:ext>
            </a:extLst>
          </p:cNvPr>
          <p:cNvGrpSpPr/>
          <p:nvPr/>
        </p:nvGrpSpPr>
        <p:grpSpPr>
          <a:xfrm>
            <a:off x="2156679" y="1492600"/>
            <a:ext cx="9022634" cy="3493838"/>
            <a:chOff x="1113070" y="2387121"/>
            <a:chExt cx="9022634" cy="3493838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5F5A295B-A12A-BD2F-8391-45B1C7F01B80}"/>
                </a:ext>
              </a:extLst>
            </p:cNvPr>
            <p:cNvSpPr/>
            <p:nvPr/>
          </p:nvSpPr>
          <p:spPr>
            <a:xfrm>
              <a:off x="8527773" y="2437933"/>
              <a:ext cx="1607931" cy="338554"/>
            </a:xfrm>
            <a:prstGeom prst="accentBorderCallout1">
              <a:avLst>
                <a:gd name="adj1" fmla="val 64796"/>
                <a:gd name="adj2" fmla="val -4108"/>
                <a:gd name="adj3" fmla="val 205302"/>
                <a:gd name="adj4" fmla="val -1265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Dataset’s name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C6C5C5-050B-D99D-6163-4BB8D95DF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3070" y="3166093"/>
              <a:ext cx="7772400" cy="2714866"/>
            </a:xfrm>
            <a:prstGeom prst="rect">
              <a:avLst/>
            </a:prstGeom>
          </p:spPr>
        </p:pic>
        <p:sp>
          <p:nvSpPr>
            <p:cNvPr id="7" name="Line Callout 1 (Border and Accent Bar) 6">
              <a:extLst>
                <a:ext uri="{FF2B5EF4-FFF2-40B4-BE49-F238E27FC236}">
                  <a16:creationId xmlns:a16="http://schemas.microsoft.com/office/drawing/2014/main" id="{AFD09CE3-41CC-23C4-FA4A-48BC9B45922E}"/>
                </a:ext>
              </a:extLst>
            </p:cNvPr>
            <p:cNvSpPr/>
            <p:nvPr/>
          </p:nvSpPr>
          <p:spPr>
            <a:xfrm>
              <a:off x="5635487" y="2387121"/>
              <a:ext cx="1313069" cy="338554"/>
            </a:xfrm>
            <a:prstGeom prst="accentBorderCallout1">
              <a:avLst>
                <a:gd name="adj1" fmla="val 50117"/>
                <a:gd name="adj2" fmla="val 104065"/>
                <a:gd name="adj3" fmla="val 234660"/>
                <a:gd name="adj4" fmla="val 14007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Filename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7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8BD-606F-1789-C2C6-18609AC3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SPSS Macros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6FEF-511F-2086-298D-C85FA6B6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SPSS macro is a special SPSS scripts that contains commands to perform a specific statistical procedure that can be installed on SPSS/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 is not necessarily available under the SPSS menu when you install SPSS for the first time.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 can be developed by end users. 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 For example, I developed </a:t>
            </a:r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EndoS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 macro that will be discussed in the endogeneity chapter. </a:t>
            </a: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use SPSS macros, they needs to be installed on SPSS.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51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94F-A8E6-461A-FCB4-E616F706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Installing an SPSS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F41C-467E-E59B-3BD1-41E54386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install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spd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file onto SPSS, you can double click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spd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file provided that you have an admin right on your machine. If do not have an admin right, you will be prompted by an error message - that’s how you find out that you do not have an admin right. Alternatively, you can install the macro by clicking: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Extensions→Utilities→Install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Custom Dialog.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D8BB-7C08-E761-A4B1-04875D0A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94189-5D93-2549-F473-1E4E9346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39151"/>
            <a:ext cx="7772400" cy="23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0FE-85F7-73E8-2B82-CE2DF177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An Empty SPSS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BCB73C-255C-6E51-6456-4F9AC889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489" y="2323101"/>
            <a:ext cx="6417021" cy="37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F407-B2C2-06B2-CB80-B8CA54AD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Variable View Window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81BF0E-68BC-C8B5-9B22-F7B50C6D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21" y="2587605"/>
            <a:ext cx="9717157" cy="16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5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8AA7-7F30-F222-BFE4-443DD4C9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Data View Window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619A9D-2F9B-9E20-3712-8D44229D9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5" y="2505426"/>
            <a:ext cx="7967870" cy="27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2192F-9ADD-584D-48DC-A1516D5B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Data View Window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1927F-8C78-23D3-F7DC-B24E3E17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70" y="2063173"/>
            <a:ext cx="8917459" cy="44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7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77EB-4EDC-C82C-772B-AAA701B5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Variable View Window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E8E0E-6AC2-7580-472D-F0F23BEB4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52" y="2008804"/>
            <a:ext cx="9269896" cy="44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3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78ED-1020-B82F-8DBC-962F39D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Opening a Data File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68FD-4AEF-3F88-B117-1CA13171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Data file in SPSS has an extension </a:t>
            </a:r>
            <a:r>
              <a:rPr lang="en-GB" dirty="0"/>
              <a:t>.sav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Exercise data: </a:t>
            </a:r>
            <a:r>
              <a:rPr lang="en-GB" b="0" i="1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empathyinit.sav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Open data</a:t>
            </a: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File→Open→Data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On the </a:t>
            </a:r>
            <a:r>
              <a:rPr lang="en-GB" dirty="0"/>
              <a:t>Variable View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on the second row, you can see variable </a:t>
            </a:r>
            <a:r>
              <a:rPr lang="en-GB" dirty="0"/>
              <a:t>MI1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On the </a:t>
            </a:r>
            <a:r>
              <a:rPr lang="en-GB" dirty="0"/>
              <a:t>Label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column, you can see the full details of what has been measured: “It would make me feel good to be a person who has these characteristics”, and the </a:t>
            </a:r>
            <a:r>
              <a:rPr lang="en-GB" dirty="0"/>
              <a:t>Values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represent what the imputed numbers represented in the questionnaire, e.g., 1 = strongly disagree, 7 = strongly agree.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97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2E3-F976-AEA8-8CD2-1A9F4515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SPSS Syntax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36D7-1EF0-B36D-4A48-4F2FAD67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allow SPSS to execute a procedure given in the pull-down menu, SPSS provides two options: clicking </a:t>
            </a:r>
            <a:r>
              <a:rPr lang="en-GB" dirty="0"/>
              <a:t>OK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or </a:t>
            </a:r>
            <a:r>
              <a:rPr lang="en-GB" dirty="0"/>
              <a:t>Paste.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If you click </a:t>
            </a:r>
            <a:r>
              <a:rPr lang="en-GB" dirty="0"/>
              <a:t>OK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SPSS executes the procedure and produce outputs in an output window. If you click </a:t>
            </a:r>
            <a:r>
              <a:rPr lang="en-GB" dirty="0"/>
              <a:t>Paste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SPSS open a syntax editor, which contains scripts or commands to run the SPSS procedure.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505</Words>
  <Application>Microsoft Macintosh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Office Theme</vt:lpstr>
      <vt:lpstr>Chapter 2:  Getting Started With SPSS</vt:lpstr>
      <vt:lpstr>A Simple Data</vt:lpstr>
      <vt:lpstr>An Empty SPSS Data</vt:lpstr>
      <vt:lpstr>Variable View Window</vt:lpstr>
      <vt:lpstr>Data View Window</vt:lpstr>
      <vt:lpstr>Data View Window</vt:lpstr>
      <vt:lpstr>Variable View Window</vt:lpstr>
      <vt:lpstr>Opening a Data File</vt:lpstr>
      <vt:lpstr>SPSS Syntax</vt:lpstr>
      <vt:lpstr>PowerPoint Presentation</vt:lpstr>
      <vt:lpstr>PowerPoint Presentation</vt:lpstr>
      <vt:lpstr>SPSS Macros</vt:lpstr>
      <vt:lpstr>Installing an SPSS Macro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dc:creator>Daryanto, Ahmad</dc:creator>
  <cp:lastModifiedBy>Daryanto, Ahmad</cp:lastModifiedBy>
  <cp:revision>14</cp:revision>
  <dcterms:created xsi:type="dcterms:W3CDTF">2023-08-30T14:08:38Z</dcterms:created>
  <dcterms:modified xsi:type="dcterms:W3CDTF">2023-08-30T14:48:26Z</dcterms:modified>
</cp:coreProperties>
</file>