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5" r:id="rId2"/>
    <p:sldId id="276" r:id="rId3"/>
    <p:sldId id="277" r:id="rId4"/>
    <p:sldId id="278" r:id="rId5"/>
    <p:sldId id="279" r:id="rId6"/>
    <p:sldId id="281" r:id="rId7"/>
    <p:sldId id="282" r:id="rId8"/>
    <p:sldId id="283" r:id="rId9"/>
    <p:sldId id="280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56" r:id="rId22"/>
    <p:sldId id="257" r:id="rId23"/>
    <p:sldId id="258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20"/>
  </p:normalViewPr>
  <p:slideViewPr>
    <p:cSldViewPr snapToGrid="0">
      <p:cViewPr varScale="1">
        <p:scale>
          <a:sx n="103" d="100"/>
          <a:sy n="103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A706B-E0E3-0247-A7EE-9488067125B8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63B25-3AB3-1842-BCBA-25701454F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9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4CAC-BB67-554B-9042-A8ED7BF2CC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9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9715-564A-5198-3C0A-F19745FD9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14939-D4F3-FA09-779C-B55F37C18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BE15-A226-3524-D933-9A30F5DE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6F16-070A-F749-9E6A-9F2569FBB215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166D-EA0F-7720-1174-A418F29A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8B059-AA59-CE34-0295-251A9622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397A-6A28-814E-83C0-7BD04A3BF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05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6A59-8B6B-3A21-E7CB-665F5B54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A7B36-5E25-5CF4-9D9F-6E8FDA21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7726-52B5-9448-4ACB-CBDBC8AA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6F16-070A-F749-9E6A-9F2569FBB215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2C094-0861-5D4D-F33E-DDBD3517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0A22-36BB-2979-D1D5-A2B36605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397A-6A28-814E-83C0-7BD04A3BF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09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1121B-FE67-344B-87B2-865D62B7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B8932-DABA-54DC-CF9A-E6AE423DF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A1299-03E0-4BBA-829F-11C234E7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6F16-070A-F749-9E6A-9F2569FBB215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1C6C6-0101-5B6E-4900-5368C4F6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7163-3C7B-E801-527B-C2D6F8E5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397A-6A28-814E-83C0-7BD04A3BF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A823-51DE-180C-FCA6-25ECADBF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FE9B-F39E-9C9E-DFA6-B0B0072A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3EDA-E277-EF55-83FC-28C27DEE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6F16-070A-F749-9E6A-9F2569FBB215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D9BA-E4CD-1347-89D3-9F89C469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87E6-3487-7F03-A151-09CE0AE2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397A-6A28-814E-83C0-7BD04A3BF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4918-0BE4-0B5D-2E1C-C15CE466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F0BA-0B3D-7AC5-8000-6B086A2F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E99A-467B-CF2A-E8BE-1065C058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6F16-070A-F749-9E6A-9F2569FBB215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2510-2206-E62A-C783-2173FB86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7648-DCB8-FF05-C126-4275F99C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397A-6A28-814E-83C0-7BD04A3BF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7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837C-6178-3650-A33D-85D4EB90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32CD-91AA-4D7B-475A-3553FE19E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B871C-F2B9-63C3-15F2-E79EF0D0A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E2FC3-7409-CB6F-234A-76C27255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6F16-070A-F749-9E6A-9F2569FBB215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B1E6C-3A33-EDF1-8460-68288D36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0E0D9-A43C-E8C2-C3AC-4FCF4A67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397A-6A28-814E-83C0-7BD04A3BF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5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572F-2633-06D4-3A06-2490EFE1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055FF-024A-E19D-5A93-CE0FB33E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FE78A-940A-4EF6-4F67-D87E169C4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8A2D2-AB0A-AF2F-C15E-F3794CB90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06510-7964-F06D-E99C-D086DE317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BDDE2-548A-9C1B-8729-567C958F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6F16-070A-F749-9E6A-9F2569FBB215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5F3E5-D66C-FADF-6E22-88F89E6C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0CB93-5F4C-38F2-1260-1FF20CAE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397A-6A28-814E-83C0-7BD04A3BF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4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6646-A837-EF71-ABE0-922D5128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6728E-4A64-D308-47CC-5F4A9BEC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6F16-070A-F749-9E6A-9F2569FBB215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C0ABE-29A4-957E-E3AE-6AB14365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BEF4-3301-24D0-AFB7-577D3FDF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397A-6A28-814E-83C0-7BD04A3BF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9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62C86-B5B2-761A-7B12-9B0CF385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6F16-070A-F749-9E6A-9F2569FBB215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90E04-7C78-FE4E-B2CF-6061DC21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43B4-A40D-2EEE-7EC5-72B62E06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397A-6A28-814E-83C0-7BD04A3BF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D6CB-8D09-0B86-0A34-56260FC6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ACCE-1EB0-10D2-89AD-F0AB1F58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3228-1CBA-F68C-20A4-E7D5EAF92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B4F2-ABDE-9BD5-81C1-B8EEC568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6F16-070A-F749-9E6A-9F2569FBB215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93316-ECA8-F9D8-A5B3-DEF7DC71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48E74-E8C6-925E-F4E2-F594AEB9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397A-6A28-814E-83C0-7BD04A3BF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45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BE3C-E37F-BA4F-ABD2-DAC7B261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8CF7A-4069-B244-EA36-B0569B33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923A5-516E-B693-B1BD-254156CB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94AA9-1C2C-8E5B-767F-96A071AB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6F16-070A-F749-9E6A-9F2569FBB215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49362-9D4C-7D60-1592-DB414BFC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6FA6C-7568-726A-7308-ACCA6641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397A-6A28-814E-83C0-7BD04A3BF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82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A3FDB-8B36-154B-19BF-CDB20DF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F9DAC-3024-4F6D-386A-7317D0356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F72A-3514-DDAC-51B3-6F0B951DC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6F16-070A-F749-9E6A-9F2569FBB215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3DA7D-175A-E64A-ADAE-FCE516C90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14B8D-5257-721F-F6E0-E95177C44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397A-6A28-814E-83C0-7BD04A3BF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7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B1F7E-E43C-2278-7983-D22247A2C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7317432" cy="238760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0000"/>
                </a:solidFill>
              </a:rPr>
              <a:t>Chapter 3:</a:t>
            </a:r>
            <a:br>
              <a:rPr lang="en-GB" sz="5400" dirty="0">
                <a:solidFill>
                  <a:srgbClr val="FF0000"/>
                </a:solidFill>
              </a:rPr>
            </a:br>
            <a:r>
              <a:rPr lang="en-GB" sz="5400" dirty="0">
                <a:solidFill>
                  <a:srgbClr val="FF0000"/>
                </a:solidFill>
              </a:rPr>
              <a:t> Getting </a:t>
            </a:r>
            <a:r>
              <a:rPr lang="en-GB" sz="5400">
                <a:solidFill>
                  <a:srgbClr val="FF0000"/>
                </a:solidFill>
              </a:rPr>
              <a:t>Started with R</a:t>
            </a:r>
            <a:endParaRPr lang="en-GB" sz="5400" dirty="0">
              <a:solidFill>
                <a:srgbClr val="FF00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59DEF7-3367-EA40-3DD4-BE25FE47A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Textbook: Ahmad Daryanto, Introduction to Quantitative Research Methods for Marketing With SPSS and R: Tools and Techniques, Routledge. 2024</a:t>
            </a:r>
          </a:p>
        </p:txBody>
      </p:sp>
    </p:spTree>
    <p:extLst>
      <p:ext uri="{BB962C8B-B14F-4D97-AF65-F5344CB8AC3E}">
        <p14:creationId xmlns:p14="http://schemas.microsoft.com/office/powerpoint/2010/main" val="208770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9929-7F67-4F46-BD4B-949DD2A8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R Package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F035-8997-57FA-8DF3-14B32A9F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 package is a collection of functions. 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 function is programming code that acts as a tool that you use to make things work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r>
              <a:rPr lang="en-GB" dirty="0"/>
              <a:t>ggplot2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is an R package that contains various functions to create graphs.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see the complete lists of function in the stats package.</a:t>
            </a:r>
          </a:p>
          <a:p>
            <a:pPr lvl="1"/>
            <a:r>
              <a:rPr lang="en-GB" dirty="0"/>
              <a:t>library(help = "stats") </a:t>
            </a:r>
          </a:p>
        </p:txBody>
      </p:sp>
    </p:spTree>
    <p:extLst>
      <p:ext uri="{BB962C8B-B14F-4D97-AF65-F5344CB8AC3E}">
        <p14:creationId xmlns:p14="http://schemas.microsoft.com/office/powerpoint/2010/main" val="65866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F7E2-C36E-5C6B-651D-1BE372BD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Install and Load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E599-9D0A-CA82-778D-2BC53CAE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install.packages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(“package1”) will install a package called package1. Just for your info, there is no package called `package1`, so do not try to install it. You can install multiple packages at once by running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install.packages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("package1", "package2", "package3")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library(package1) which loads package1. To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load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a package means making it available during your R session, so that it can be searched by R. R is automatically loaded with R standard packages that comes with it when you start R. This means, you can use any functions in that belong to R standard packages straightaway.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67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FFBB-33B4-D1C0-FDAB-CF6E282D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0140-9D4E-1BED-79CC-B11287B0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An R package typically comes with data sets. Run the following to see list of data in your R.</a:t>
            </a:r>
          </a:p>
          <a:p>
            <a:r>
              <a:rPr lang="en-GB" dirty="0"/>
              <a:t>data()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 # list of all data</a:t>
            </a:r>
          </a:p>
          <a:p>
            <a:r>
              <a:rPr lang="en-GB" dirty="0"/>
              <a:t>data(package="MASS") # load data in MASS package</a:t>
            </a:r>
          </a:p>
          <a:p>
            <a:r>
              <a:rPr lang="en-GB" dirty="0"/>
              <a:t>data(Boston) #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reload the data </a:t>
            </a:r>
            <a:r>
              <a:rPr lang="en-GB" dirty="0"/>
              <a:t>Boston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that belongs to the </a:t>
            </a:r>
            <a:r>
              <a:rPr lang="en-GB" dirty="0"/>
              <a:t>MASS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package.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head(Boston) # view the first few rows of Boston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9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F761-35A5-B3FC-A1B9-0D536F60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Read an SPSS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99FF-ED85-C842-4F44-6004C4EE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Use haven package and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read_sav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("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file.sav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") function to read data from SPSS.</a:t>
            </a:r>
          </a:p>
          <a:p>
            <a:r>
              <a:rPr lang="en-GB" dirty="0"/>
              <a:t>library(haven) # load the package</a:t>
            </a:r>
          </a:p>
          <a:p>
            <a:endParaRPr lang="en-GB" dirty="0"/>
          </a:p>
          <a:p>
            <a:r>
              <a:rPr lang="en-GB" dirty="0"/>
              <a:t> Reading an SPSS data from my Mac</a:t>
            </a:r>
          </a:p>
          <a:p>
            <a:endParaRPr lang="en-GB" dirty="0"/>
          </a:p>
          <a:p>
            <a:r>
              <a:rPr lang="en-GB" dirty="0" err="1"/>
              <a:t>dat_empathy</a:t>
            </a:r>
            <a:r>
              <a:rPr lang="en-GB" dirty="0"/>
              <a:t> &lt;- </a:t>
            </a:r>
            <a:r>
              <a:rPr lang="en-GB" dirty="0" err="1"/>
              <a:t>read_sav</a:t>
            </a:r>
            <a:r>
              <a:rPr lang="en-GB" dirty="0"/>
              <a:t>("/Users/</a:t>
            </a:r>
            <a:r>
              <a:rPr lang="en-GB" dirty="0" err="1"/>
              <a:t>ahmaddaryanto</a:t>
            </a:r>
            <a:r>
              <a:rPr lang="en-GB" dirty="0"/>
              <a:t>/Documents/Data1/</a:t>
            </a:r>
            <a:r>
              <a:rPr lang="en-GB" dirty="0" err="1"/>
              <a:t>empathy.sav</a:t>
            </a:r>
            <a:r>
              <a:rPr lang="en-GB" dirty="0"/>
              <a:t>")</a:t>
            </a:r>
          </a:p>
          <a:p>
            <a:endParaRPr lang="en-GB" dirty="0"/>
          </a:p>
          <a:p>
            <a:r>
              <a:rPr lang="en-GB" dirty="0"/>
              <a:t>check Global Environment pane, </a:t>
            </a:r>
            <a:r>
              <a:rPr lang="en-GB" dirty="0" err="1"/>
              <a:t>dat_empathy</a:t>
            </a:r>
            <a:r>
              <a:rPr lang="en-GB" dirty="0"/>
              <a:t> appears as an R object.</a:t>
            </a:r>
          </a:p>
        </p:txBody>
      </p:sp>
    </p:spTree>
    <p:extLst>
      <p:ext uri="{BB962C8B-B14F-4D97-AF65-F5344CB8AC3E}">
        <p14:creationId xmlns:p14="http://schemas.microsoft.com/office/powerpoint/2010/main" val="324082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1A8A-FC41-468C-9F42-564CC0C5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Exporting Data To An SPSS Format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E523-1572-55B1-6BEB-400A532D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library(haven)</a:t>
            </a:r>
          </a:p>
          <a:p>
            <a:r>
              <a:rPr lang="en-GB" dirty="0" err="1"/>
              <a:t>write_sav</a:t>
            </a:r>
            <a:r>
              <a:rPr lang="en-GB" dirty="0"/>
              <a:t>(</a:t>
            </a:r>
            <a:r>
              <a:rPr lang="en-GB" dirty="0" err="1"/>
              <a:t>dat_sales</a:t>
            </a:r>
            <a:r>
              <a:rPr lang="en-GB" dirty="0"/>
              <a:t>,"/Users/</a:t>
            </a:r>
            <a:r>
              <a:rPr lang="en-GB" dirty="0" err="1"/>
              <a:t>ahmaddaryanto</a:t>
            </a:r>
            <a:r>
              <a:rPr lang="en-GB" dirty="0"/>
              <a:t>/Documents/Temp/</a:t>
            </a:r>
            <a:r>
              <a:rPr lang="en-GB" dirty="0" err="1"/>
              <a:t>dat_sales_temp.sav</a:t>
            </a:r>
            <a:r>
              <a:rPr lang="en-GB" dirty="0"/>
              <a:t>")</a:t>
            </a:r>
          </a:p>
          <a:p>
            <a:r>
              <a:rPr lang="en-GB" dirty="0"/>
              <a:t># </a:t>
            </a:r>
            <a:r>
              <a:rPr lang="en-GB" dirty="0" err="1"/>
              <a:t>dat_sales</a:t>
            </a:r>
            <a:r>
              <a:rPr lang="en-GB" dirty="0"/>
              <a:t> was exported to Temp directory of my computer with a new name: </a:t>
            </a:r>
            <a:r>
              <a:rPr lang="en-GB" dirty="0" err="1"/>
              <a:t>dat_sales_temp.sav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83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AF4D-8A11-0CD8-D83A-DD879519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Viewing Data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618E-2D79-6127-B54F-BB86231A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library(haven) # to read SPSS data </a:t>
            </a:r>
          </a:p>
          <a:p>
            <a:r>
              <a:rPr lang="en-GB" dirty="0"/>
              <a:t>library(</a:t>
            </a:r>
            <a:r>
              <a:rPr lang="en-GB" dirty="0" err="1"/>
              <a:t>tibble</a:t>
            </a:r>
            <a:r>
              <a:rPr lang="en-GB" dirty="0"/>
              <a:t>) # to use view(</a:t>
            </a:r>
            <a:r>
              <a:rPr lang="en-GB" dirty="0" err="1"/>
              <a:t>dat</a:t>
            </a:r>
            <a:r>
              <a:rPr lang="en-GB" dirty="0"/>
              <a:t>)</a:t>
            </a:r>
          </a:p>
          <a:p>
            <a:r>
              <a:rPr lang="en-GB" dirty="0"/>
              <a:t>view(</a:t>
            </a:r>
            <a:r>
              <a:rPr lang="en-GB" dirty="0" err="1"/>
              <a:t>dat_sales</a:t>
            </a:r>
            <a:r>
              <a:rPr lang="en-GB" dirty="0"/>
              <a:t>) # a new window is created in RStudio showing data contents.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You can check the structure of our data with </a:t>
            </a:r>
            <a:r>
              <a:rPr lang="en-GB" dirty="0"/>
              <a:t>glimpse()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function from the </a:t>
            </a:r>
            <a:r>
              <a:rPr lang="en-GB" dirty="0" err="1"/>
              <a:t>dplyr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package.</a:t>
            </a:r>
          </a:p>
          <a:p>
            <a:pPr lvl="1"/>
            <a:r>
              <a:rPr lang="en-GB" dirty="0"/>
              <a:t>library(</a:t>
            </a:r>
            <a:r>
              <a:rPr lang="en-GB" dirty="0" err="1"/>
              <a:t>dplyr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glimpse(</a:t>
            </a:r>
            <a:r>
              <a:rPr lang="en-GB" dirty="0" err="1"/>
              <a:t>dat_sales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596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8CD0-7B41-1F80-BAB8-52B50F21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Pipe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4C84-080B-F94F-8020-A0A4067B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lang="en-GB" dirty="0"/>
              <a:t>%&gt;%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and </a:t>
            </a:r>
            <a:r>
              <a:rPr lang="en-GB" dirty="0"/>
              <a:t>&gt;|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symbols are called pipe operators, which belongs to the </a:t>
            </a:r>
            <a:r>
              <a:rPr lang="en-GB" dirty="0" err="1"/>
              <a:t>magrittr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package and loaded automatically if you used the </a:t>
            </a:r>
            <a:r>
              <a:rPr lang="en-GB" dirty="0" err="1"/>
              <a:t>dplyr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package.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Both operators are quite identical and for the tasks you are doing in this book, you can use either one of them. The operator </a:t>
            </a:r>
            <a:r>
              <a:rPr lang="en-GB" dirty="0"/>
              <a:t>%&gt;%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is the predecessor of the </a:t>
            </a:r>
            <a:r>
              <a:rPr lang="en-GB" dirty="0"/>
              <a:t>&gt;|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operator where the latter is from R base package (R version 4.1 above)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04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34E5-A4E0-69FB-7620-2EB34192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Some Useful Functions For Data Manipulation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6E9356-D71A-7861-2B0A-DA7D4825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mutate()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relocate()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Select()</a:t>
            </a:r>
          </a:p>
          <a:p>
            <a:r>
              <a:rPr lang="en-GB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add_row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()</a:t>
            </a:r>
          </a:p>
          <a:p>
            <a:r>
              <a:rPr lang="en-GB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rowMeans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()</a:t>
            </a:r>
          </a:p>
          <a:p>
            <a:endParaRPr lang="en-GB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02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443C-1D82-B779-C5CD-49209BCB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All-In-One Package: </a:t>
            </a:r>
            <a:r>
              <a:rPr lang="en-GB" i="0" u="none" strike="noStrike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tidyverse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4EE66-9114-D59F-B9E9-798005A8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tidyverse</a:t>
            </a:r>
            <a:r>
              <a:rPr lang="en-GB" dirty="0"/>
              <a:t>") </a:t>
            </a:r>
          </a:p>
          <a:p>
            <a:r>
              <a:rPr lang="en-GB" dirty="0"/>
              <a:t>library(</a:t>
            </a:r>
            <a:r>
              <a:rPr lang="en-GB" dirty="0" err="1"/>
              <a:t>tidyverse</a:t>
            </a:r>
            <a:r>
              <a:rPr lang="en-GB" dirty="0"/>
              <a:t>) </a:t>
            </a:r>
          </a:p>
          <a:p>
            <a:r>
              <a:rPr lang="en-GB" b="0" i="0" u="sng" dirty="0">
                <a:solidFill>
                  <a:srgbClr val="75AADB"/>
                </a:solidFill>
                <a:effectLst/>
                <a:latin typeface="Source Sans Pro" panose="020B0503030403020204" pitchFamily="34" charset="0"/>
                <a:hlinkClick r:id="rId2"/>
              </a:rPr>
              <a:t>https://www.tidyverse.org</a:t>
            </a:r>
            <a:endParaRPr lang="en-GB" b="0" i="0" u="sng" dirty="0">
              <a:solidFill>
                <a:srgbClr val="75AADB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a collection of packages useful for data science.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03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5853-2A5B-FFFF-0F26-2069C46E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ggplot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0664-E2CB-E487-57E6-6BA9A764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Elegant way of creating graphs</a:t>
            </a:r>
          </a:p>
          <a:p>
            <a:pPr marL="457200" lvl="1" indent="0">
              <a:buNone/>
            </a:pPr>
            <a:r>
              <a:rPr lang="en-GB" dirty="0"/>
              <a:t>library(ggplot2)</a:t>
            </a:r>
          </a:p>
          <a:p>
            <a:pPr marL="457200" lvl="1" indent="0">
              <a:buNone/>
            </a:pPr>
            <a:r>
              <a:rPr lang="en-GB" dirty="0"/>
              <a:t>p &lt;- </a:t>
            </a:r>
            <a:r>
              <a:rPr lang="en-GB" dirty="0" err="1"/>
              <a:t>ggplot</a:t>
            </a:r>
            <a:r>
              <a:rPr lang="en-GB" dirty="0"/>
              <a:t>(data = dat_sales2, </a:t>
            </a:r>
          </a:p>
          <a:p>
            <a:pPr marL="457200" lvl="1" indent="0">
              <a:buNone/>
            </a:pPr>
            <a:r>
              <a:rPr lang="en-GB" dirty="0"/>
              <a:t>            mapping = </a:t>
            </a:r>
            <a:r>
              <a:rPr lang="en-GB" dirty="0" err="1"/>
              <a:t>aes</a:t>
            </a:r>
            <a:r>
              <a:rPr lang="en-GB" dirty="0"/>
              <a:t>(x = </a:t>
            </a:r>
            <a:r>
              <a:rPr lang="en-GB" dirty="0" err="1"/>
              <a:t>ncalls</a:t>
            </a:r>
            <a:r>
              <a:rPr lang="en-GB" dirty="0"/>
              <a:t>, y = </a:t>
            </a:r>
            <a:r>
              <a:rPr lang="en-GB" dirty="0" err="1"/>
              <a:t>norders</a:t>
            </a:r>
            <a:r>
              <a:rPr lang="en-GB" dirty="0"/>
              <a:t>)) +</a:t>
            </a:r>
          </a:p>
          <a:p>
            <a:pPr marL="457200" lvl="1" indent="0">
              <a:buNone/>
            </a:pPr>
            <a:r>
              <a:rPr lang="en-GB" dirty="0"/>
              <a:t>     </a:t>
            </a:r>
            <a:r>
              <a:rPr lang="en-GB" dirty="0" err="1"/>
              <a:t>geom_point</a:t>
            </a:r>
            <a:r>
              <a:rPr lang="en-GB" dirty="0"/>
              <a:t>() +</a:t>
            </a:r>
          </a:p>
          <a:p>
            <a:pPr marL="457200" lvl="1" indent="0">
              <a:buNone/>
            </a:pPr>
            <a:r>
              <a:rPr lang="en-GB" dirty="0"/>
              <a:t>     labs(x = "Number of Calls", </a:t>
            </a:r>
          </a:p>
          <a:p>
            <a:pPr marL="457200" lvl="1" indent="0">
              <a:buNone/>
            </a:pPr>
            <a:r>
              <a:rPr lang="en-GB" dirty="0"/>
              <a:t>          y = "Number of Orders", </a:t>
            </a:r>
          </a:p>
          <a:p>
            <a:pPr marL="457200" lvl="1" indent="0">
              <a:buNone/>
            </a:pPr>
            <a:r>
              <a:rPr lang="en-GB" dirty="0"/>
              <a:t>         title = "My first plot using </a:t>
            </a:r>
            <a:r>
              <a:rPr lang="en-GB" dirty="0" err="1"/>
              <a:t>ggplot</a:t>
            </a:r>
            <a:r>
              <a:rPr lang="en-GB" dirty="0"/>
              <a:t>")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9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3493-F760-E3FE-48D5-4240B858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Learning Objectives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AC32-BC6B-9957-F789-2D598E4F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Know how to install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RStudi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(Posit), R, and R packages.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Understand the notion of R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Know several basic functions in 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Know how to read and export an SPSS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Know how to use the pipe operator.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Able to install and call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tidyverse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packages.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Know how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ggplot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package 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Know how to create graphs with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ggplot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and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ggpubr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24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B4D5-E292-C2D0-DAEE-5464B831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ggpubr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540A-7997-5D52-92D1-D8D8516A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wrapper function of </a:t>
            </a:r>
            <a:r>
              <a:rPr lang="en-GB" dirty="0" err="1"/>
              <a:t>ggplot</a:t>
            </a:r>
            <a:endParaRPr lang="en-GB" dirty="0"/>
          </a:p>
          <a:p>
            <a:endParaRPr lang="en-GB" dirty="0"/>
          </a:p>
          <a:p>
            <a:r>
              <a:rPr lang="en-GB" dirty="0"/>
              <a:t>library(</a:t>
            </a:r>
            <a:r>
              <a:rPr lang="en-GB" dirty="0" err="1"/>
              <a:t>ggpubr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# first part</a:t>
            </a:r>
          </a:p>
          <a:p>
            <a:pPr marL="457200" lvl="1" indent="0">
              <a:buNone/>
            </a:pPr>
            <a:r>
              <a:rPr lang="en-GB" dirty="0"/>
              <a:t>p2 &lt;- </a:t>
            </a:r>
            <a:r>
              <a:rPr lang="en-GB" dirty="0" err="1"/>
              <a:t>ggscatter</a:t>
            </a:r>
            <a:r>
              <a:rPr lang="en-GB" dirty="0"/>
              <a:t>(data = dat_sales2, </a:t>
            </a:r>
          </a:p>
          <a:p>
            <a:pPr marL="457200" lvl="1" indent="0">
              <a:buNone/>
            </a:pPr>
            <a:r>
              <a:rPr lang="en-GB" dirty="0"/>
              <a:t>          x = "</a:t>
            </a:r>
            <a:r>
              <a:rPr lang="en-GB" dirty="0" err="1"/>
              <a:t>ncalls</a:t>
            </a:r>
            <a:r>
              <a:rPr lang="en-GB" dirty="0"/>
              <a:t>", y = "</a:t>
            </a:r>
            <a:r>
              <a:rPr lang="en-GB" dirty="0" err="1"/>
              <a:t>norders</a:t>
            </a:r>
            <a:r>
              <a:rPr lang="en-GB" dirty="0"/>
              <a:t>", </a:t>
            </a:r>
          </a:p>
          <a:p>
            <a:pPr marL="457200" lvl="1" indent="0">
              <a:buNone/>
            </a:pPr>
            <a:r>
              <a:rPr lang="en-GB" dirty="0"/>
              <a:t>          shape = "gender",</a:t>
            </a:r>
          </a:p>
          <a:p>
            <a:pPr marL="457200" lvl="1" indent="0">
              <a:buNone/>
            </a:pPr>
            <a:r>
              <a:rPr lang="en-GB" dirty="0"/>
              <a:t>          size = 5,</a:t>
            </a:r>
          </a:p>
          <a:p>
            <a:pPr marL="457200" lvl="1" indent="0">
              <a:buNone/>
            </a:pPr>
            <a:r>
              <a:rPr lang="en-GB" dirty="0"/>
              <a:t>          </a:t>
            </a:r>
            <a:r>
              <a:rPr lang="en-GB" dirty="0" err="1"/>
              <a:t>xlab</a:t>
            </a:r>
            <a:r>
              <a:rPr lang="en-GB" dirty="0"/>
              <a:t> = "Number of Calls", </a:t>
            </a:r>
          </a:p>
          <a:p>
            <a:pPr marL="457200" lvl="1" indent="0">
              <a:buNone/>
            </a:pPr>
            <a:r>
              <a:rPr lang="en-GB" dirty="0"/>
              <a:t>          </a:t>
            </a:r>
            <a:r>
              <a:rPr lang="en-GB" dirty="0" err="1"/>
              <a:t>ylab</a:t>
            </a:r>
            <a:r>
              <a:rPr lang="en-GB" dirty="0"/>
              <a:t> = "Number of Orders",</a:t>
            </a:r>
          </a:p>
          <a:p>
            <a:pPr marL="457200" lvl="1" indent="0">
              <a:buNone/>
            </a:pPr>
            <a:r>
              <a:rPr lang="en-GB" dirty="0"/>
              <a:t>          title = "My first Plot",</a:t>
            </a:r>
          </a:p>
          <a:p>
            <a:pPr marL="457200" lvl="1" indent="0">
              <a:buNone/>
            </a:pPr>
            <a:r>
              <a:rPr lang="en-GB" dirty="0"/>
              <a:t>          </a:t>
            </a:r>
            <a:r>
              <a:rPr lang="en-GB" dirty="0" err="1"/>
              <a:t>ggtheme</a:t>
            </a:r>
            <a:r>
              <a:rPr lang="en-GB" dirty="0"/>
              <a:t> = </a:t>
            </a:r>
            <a:r>
              <a:rPr lang="en-GB" dirty="0" err="1"/>
              <a:t>theme_gray</a:t>
            </a:r>
            <a:r>
              <a:rPr lang="en-GB" dirty="0"/>
              <a:t>()) </a:t>
            </a:r>
          </a:p>
          <a:p>
            <a:pPr marL="457200" lvl="1" indent="0">
              <a:buNone/>
            </a:pPr>
            <a:r>
              <a:rPr lang="en-GB" dirty="0"/>
              <a:t># second part: modifying legend</a:t>
            </a:r>
          </a:p>
          <a:p>
            <a:pPr marL="457200" lvl="1" indent="0">
              <a:buNone/>
            </a:pPr>
            <a:r>
              <a:rPr lang="en-GB" dirty="0"/>
              <a:t>p2 &lt;- p2 +  </a:t>
            </a:r>
            <a:r>
              <a:rPr lang="en-GB" dirty="0" err="1"/>
              <a:t>scale_shape_discrete</a:t>
            </a:r>
            <a:r>
              <a:rPr lang="en-GB" dirty="0"/>
              <a:t>(name="Gender", labels=c("Female", "Male"))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p2 </a:t>
            </a:r>
          </a:p>
        </p:txBody>
      </p:sp>
    </p:spTree>
    <p:extLst>
      <p:ext uri="{BB962C8B-B14F-4D97-AF65-F5344CB8AC3E}">
        <p14:creationId xmlns:p14="http://schemas.microsoft.com/office/powerpoint/2010/main" val="362636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BD5D07-2205-AE23-3524-5B85D5D7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91592"/>
            <a:ext cx="7772400" cy="4701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AF355-407D-3F89-0A25-B025A254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Working On A Project</a:t>
            </a:r>
          </a:p>
        </p:txBody>
      </p:sp>
    </p:spTree>
    <p:extLst>
      <p:ext uri="{BB962C8B-B14F-4D97-AF65-F5344CB8AC3E}">
        <p14:creationId xmlns:p14="http://schemas.microsoft.com/office/powerpoint/2010/main" val="2322071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8A6D4D-6C6E-8C8D-7483-C070ABC80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68243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45D7AD-D3CF-07D3-2BD6-E749FE8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Choose A New Directory</a:t>
            </a:r>
          </a:p>
        </p:txBody>
      </p:sp>
    </p:spTree>
    <p:extLst>
      <p:ext uri="{BB962C8B-B14F-4D97-AF65-F5344CB8AC3E}">
        <p14:creationId xmlns:p14="http://schemas.microsoft.com/office/powerpoint/2010/main" val="12167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2BAA86-BD2E-EB0D-C8CF-8D73664A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73441"/>
            <a:ext cx="7772400" cy="51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36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A19A9-F8B4-1037-63CC-4D0B7503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2982"/>
            <a:ext cx="7772400" cy="50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F61C-2577-A6B2-A2B7-A0C02FD7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RStudio (Posit)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F68C-CB51-25A6-CF8A-DD414E6B0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 is easily run using RStudio, which is also free – it is now called Posit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RStudio is an IDE, which stands for </a:t>
            </a:r>
            <a:r>
              <a:rPr lang="en-GB" dirty="0"/>
              <a:t>Integrated Development Environment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which is essentially a software applications that can be used to write and execute programming code.</a:t>
            </a:r>
            <a:endParaRPr lang="en-GB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install RStudio by visiting this website </a:t>
            </a:r>
            <a:r>
              <a:rPr lang="en-GB" b="0" i="0" u="sng" dirty="0">
                <a:solidFill>
                  <a:srgbClr val="75AADB"/>
                </a:solidFill>
                <a:effectLst/>
                <a:latin typeface="Source Sans Pro" panose="020B0503030403020204" pitchFamily="34" charset="0"/>
                <a:hlinkClick r:id="rId2"/>
              </a:rPr>
              <a:t>https://posit.co/downloads/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97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93A8AA-1F93-9E18-2184-FCC56BC4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30" y="1437384"/>
            <a:ext cx="10894540" cy="446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9EA8427-95F9-40B5-5090-06CBA939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RStudio (Posit) Screenshot On My Screen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8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8F01CE-15A7-1D1A-9686-06FCF6E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Key Elements In the Previous Screenshot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1F8A6-9F45-29AA-52FB-CBA04F98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 editor pane allows you to write R code usually typically called R script if you saved it in a file. R script will have an extension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file.r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 You can create an R script using RStudio by clicking: </a:t>
            </a:r>
            <a:r>
              <a:rPr lang="en-GB" b="0" i="1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File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→New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File→R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script.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 console pane can also be used to write your code. On the console, you have to press enter to run it. The output is also printed on the pane – the result of running 1+1 is printed as [1] 2. Any code that you write in the R editor will be printed on the console along with the outputs.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45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6C49-8F3D-CAD5-95D5-5E0B782C7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In the Output on the right of the image, you see a graph displayed as a result of running plot(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x,y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).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In the Global Environment pane, RStudio list R objects that are active in your R session. R is a programming language that is object-oriented, which means that everything you created in R is an object.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As you can see on the pane, there are two R objects: x, and y. These two objects were created as a result of running x &lt;- c(1, 2, 3, 4) and y &lt;- c(2, 4, 6, 8).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These two R objects are ‘alive’ in your computer (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i.e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R workspace)) during R session. As they are alive, they consume energy that are taken from your computer RAM. If you close your R session, the objects are killed - and I don’t mean to sound evil.</a:t>
            </a: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50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FB20-3E9F-FAAC-86EB-779EBCCB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ls() # see the results in your R console or global environment pane.</a:t>
            </a:r>
          </a:p>
          <a:p>
            <a:r>
              <a:rPr lang="en-GB" b="0" i="0" u="none" strike="noStrike" dirty="0">
                <a:solidFill>
                  <a:srgbClr val="4758AB"/>
                </a:solidFill>
                <a:effectLst/>
                <a:latin typeface="SFMono-Regular"/>
              </a:rPr>
              <a:t>rm</a:t>
            </a:r>
            <a:r>
              <a:rPr lang="en-GB" b="0" i="0" u="none" strike="noStrike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n-GB" b="0" i="0" u="none" strike="noStrike" dirty="0">
                <a:solidFill>
                  <a:srgbClr val="657422"/>
                </a:solidFill>
                <a:effectLst/>
                <a:latin typeface="SFMono-Regular"/>
              </a:rPr>
              <a:t>list=</a:t>
            </a:r>
            <a:r>
              <a:rPr lang="en-GB" b="0" i="0" u="none" strike="noStrike" dirty="0">
                <a:solidFill>
                  <a:srgbClr val="4758AB"/>
                </a:solidFill>
                <a:effectLst/>
                <a:latin typeface="SFMono-Regular"/>
              </a:rPr>
              <a:t>ls</a:t>
            </a:r>
            <a:r>
              <a:rPr lang="en-GB" b="0" i="0" u="none" strike="noStrike" dirty="0">
                <a:solidFill>
                  <a:srgbClr val="003B4F"/>
                </a:solidFill>
                <a:effectLst/>
                <a:latin typeface="SFMono-Regular"/>
              </a:rPr>
              <a:t>()) # remove all objects, start with the clean slate.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02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17C4-6445-CCDD-11AC-E2803EED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Executing Code in R editor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E9AB-9A5A-67BD-BE36-0FC1EA05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run a particular line, select the line with your cursor and click the Run toolbar button.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run multiple lines, select the entire lines, and click the Run toolbar button.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run the entire code in your script, click the Source toolbar button.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43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2FA185-48F7-9B39-FE50-EA9F60D5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00" y="2041530"/>
            <a:ext cx="9478999" cy="277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3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1330</Words>
  <Application>Microsoft Macintosh PowerPoint</Application>
  <PresentationFormat>Widescreen</PresentationFormat>
  <Paragraphs>110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SFMono-Regular</vt:lpstr>
      <vt:lpstr>Source Sans Pro</vt:lpstr>
      <vt:lpstr>Office Theme 2013 - 2022</vt:lpstr>
      <vt:lpstr>Chapter 3:  Getting Started with R</vt:lpstr>
      <vt:lpstr>Learning Objectives</vt:lpstr>
      <vt:lpstr>RStudio (Posit)</vt:lpstr>
      <vt:lpstr>RStudio (Posit) Screenshot On My Screen</vt:lpstr>
      <vt:lpstr>Key Elements In the Previous Screenshot</vt:lpstr>
      <vt:lpstr>PowerPoint Presentation</vt:lpstr>
      <vt:lpstr>PowerPoint Presentation</vt:lpstr>
      <vt:lpstr>Executing Code in R editor</vt:lpstr>
      <vt:lpstr>PowerPoint Presentation</vt:lpstr>
      <vt:lpstr>R Package</vt:lpstr>
      <vt:lpstr>Install and Load A Package</vt:lpstr>
      <vt:lpstr>Loading Data</vt:lpstr>
      <vt:lpstr>Read an SPSS Data</vt:lpstr>
      <vt:lpstr>Exporting Data To An SPSS Format</vt:lpstr>
      <vt:lpstr>Viewing Data</vt:lpstr>
      <vt:lpstr>Pipe Operator</vt:lpstr>
      <vt:lpstr>Some Useful Functions For Data Manipulation</vt:lpstr>
      <vt:lpstr>All-In-One Package: tidyverse</vt:lpstr>
      <vt:lpstr>ggplot </vt:lpstr>
      <vt:lpstr>ggpubr</vt:lpstr>
      <vt:lpstr>Working On A Project</vt:lpstr>
      <vt:lpstr>Choose A New Directory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Daryanto, Ahmad</dc:creator>
  <cp:lastModifiedBy>Daryanto, Ahmad</cp:lastModifiedBy>
  <cp:revision>28</cp:revision>
  <dcterms:created xsi:type="dcterms:W3CDTF">2022-12-28T11:14:17Z</dcterms:created>
  <dcterms:modified xsi:type="dcterms:W3CDTF">2023-08-31T17:59:01Z</dcterms:modified>
</cp:coreProperties>
</file>