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419" r:id="rId3"/>
    <p:sldId id="420" r:id="rId4"/>
    <p:sldId id="259" r:id="rId5"/>
    <p:sldId id="262" r:id="rId6"/>
    <p:sldId id="261" r:id="rId7"/>
    <p:sldId id="413" r:id="rId8"/>
    <p:sldId id="414" r:id="rId9"/>
    <p:sldId id="421" r:id="rId10"/>
    <p:sldId id="422" r:id="rId11"/>
    <p:sldId id="265" r:id="rId12"/>
    <p:sldId id="266" r:id="rId13"/>
    <p:sldId id="270" r:id="rId14"/>
    <p:sldId id="415" r:id="rId15"/>
    <p:sldId id="423" r:id="rId16"/>
    <p:sldId id="287" r:id="rId17"/>
    <p:sldId id="2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5687"/>
  </p:normalViewPr>
  <p:slideViewPr>
    <p:cSldViewPr snapToGrid="0" snapToObjects="1">
      <p:cViewPr varScale="1">
        <p:scale>
          <a:sx n="107" d="100"/>
          <a:sy n="107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A4DC-695B-F093-DDA4-2E4815A5C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2DB717-025B-E69C-AADB-D743C8B15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D0CE3-7B10-6311-07B1-4C2C8D89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28DE-C900-194B-8196-5BA786E70287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A0779-FBD7-78FF-39EB-0EE3C2BFF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2C833-E66D-17D1-26FE-E11C6FD6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A680-A22A-DF46-82DA-1123BFFEE6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78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4980-D75D-BE4C-26D4-90180F551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5C1BF-E9A0-2BC9-E6C3-87D085C5C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E0FC1-19F4-4CD3-4B7E-6377970F6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28DE-C900-194B-8196-5BA786E70287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1481-9AF7-BD02-C1A6-79BB3229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95FC5-6F98-2FD6-F9F5-C6E2EEA6E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A680-A22A-DF46-82DA-1123BFFEE6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80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EABAF-4D15-550C-D649-F4871FBF3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D0090C-2F13-420C-45EA-B90B550F5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4655A-2D39-629D-5E65-7325E5451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28DE-C900-194B-8196-5BA786E70287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EAFD-B423-7E0F-69CD-57847C69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F6B93-E0CF-42C7-8EA3-A8E4C3AC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A680-A22A-DF46-82DA-1123BFFEE6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33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1D90-E5F4-95B2-FFE8-A93BC01B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DFEC0-DE7B-41D9-B185-F95706647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E44A1-E748-CC12-9FB5-F1CE05B5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28DE-C900-194B-8196-5BA786E70287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23FBB-996E-C481-CA4D-E28235AD8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8ECF7-AABE-7D4C-71E6-5B479035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A680-A22A-DF46-82DA-1123BFFEE6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07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4D948-ADAC-79E0-6D45-5066013A1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B9B2A-0713-B4D1-6CB5-A8D9F02CB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40B5B-7776-449D-2BBA-ABFE1F1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28DE-C900-194B-8196-5BA786E70287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2E5F-D1BE-1E76-9B0E-981E344F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69C69-E76C-463E-3AA5-CC4F1575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A680-A22A-DF46-82DA-1123BFFEE6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4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840D-2702-15DF-5E1A-B8DAFD577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8C422-4168-C48F-0A77-625CDEF06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4CB8C-AC1E-0BB4-0BAE-5BFC7F844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D5D9A-5CE2-0902-BD51-78083277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28DE-C900-194B-8196-5BA786E70287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BE0D6-71A5-BF38-9771-AEA56DF3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C8EE1-F1BE-284D-7DA3-86EEAE20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A680-A22A-DF46-82DA-1123BFFEE6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886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DCCA-6C04-B072-0D78-CB12D1753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55F47-29EB-F97B-321F-78951BEBA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59A09-41D6-86BA-BC1F-99AF09190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E5526-C0DF-6A23-5853-360D239718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A16F11-421C-3211-8E98-59EA5E110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C8BED7-7BF3-0646-551A-3D7C2999E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28DE-C900-194B-8196-5BA786E70287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0AA984-4378-7E65-11E5-FBC70210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E3F267-385A-CFFE-1CDC-4CDC3D9B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A680-A22A-DF46-82DA-1123BFFEE6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70E4-D1B7-6158-9D9C-6DDF51C1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9EA243-DE87-2FE2-B0D5-EC641FF0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28DE-C900-194B-8196-5BA786E70287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EB7EB-E715-48C2-EEC6-E9825F15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5C5D4-4C28-8490-166F-A45A2CB3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A680-A22A-DF46-82DA-1123BFFEE6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3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311D45-23A6-E787-2720-7670E4D5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28DE-C900-194B-8196-5BA786E70287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B288C-EF04-F783-5673-C6DA9B4EA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22397-D954-F343-6042-332ECA3D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A680-A22A-DF46-82DA-1123BFFEE6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02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79722-49A8-3B18-91EB-3EB9A1FA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8F817-3E12-8949-D1DC-CE7EFA2EE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5812A-93CE-2B51-1031-CF0174CC5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3ABF9-FC07-5DA2-5899-268A22522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28DE-C900-194B-8196-5BA786E70287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1945B-D800-6444-1B7B-968C9B824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7B272-5746-DA46-B4DE-B01046FB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A680-A22A-DF46-82DA-1123BFFEE6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73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8190-CF26-472F-848D-2E43BFC31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06318-CAED-E06B-2FB2-7F95F6894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11DF3-6AEB-863B-0B90-FFF17526E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15990-E599-0748-6E6E-AB907B71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128DE-C900-194B-8196-5BA786E70287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3587C-2794-CAB2-760B-1B4B74F8D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05D85-E03F-6E39-0436-F3923222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AA680-A22A-DF46-82DA-1123BFFEE6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03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D7897D-59A3-9407-5829-5E06A533B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D62F8-842C-402E-2329-D9A77B681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64B9E-4177-3313-31C3-927004484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128DE-C900-194B-8196-5BA786E70287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2EC6C-EDE3-6D88-34CE-EB0BB9EE4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3FEBE-BF9F-596A-F94D-069065FDC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AA680-A22A-DF46-82DA-1123BFFEE6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10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152/references.html#ref-Sobel198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quantpsy.org/sobel/sobel.ht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4567/references.html#ref-Pearl201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FB1F7E-E43C-2278-7983-D22247A2C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122363"/>
            <a:ext cx="7317432" cy="2387600"/>
          </a:xfrm>
        </p:spPr>
        <p:txBody>
          <a:bodyPr>
            <a:normAutofit/>
          </a:bodyPr>
          <a:lstStyle/>
          <a:p>
            <a:r>
              <a:rPr lang="en-GB" sz="5400">
                <a:solidFill>
                  <a:srgbClr val="FF0000"/>
                </a:solidFill>
              </a:rPr>
              <a:t>Chapter 15:</a:t>
            </a:r>
            <a:br>
              <a:rPr lang="en-GB" sz="5400" dirty="0">
                <a:solidFill>
                  <a:srgbClr val="FF0000"/>
                </a:solidFill>
              </a:rPr>
            </a:br>
            <a:r>
              <a:rPr lang="en-GB" sz="5400" dirty="0">
                <a:solidFill>
                  <a:srgbClr val="FF0000"/>
                </a:solidFill>
              </a:rPr>
              <a:t> Mediation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59DEF7-3367-EA40-3DD4-BE25FE47A9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Textbook: Ahmad Daryanto, Introduction to Quantitative Research Methods for Marketing With SPSS and R: Tools and Techniques, Routledge. 2024</a:t>
            </a:r>
          </a:p>
        </p:txBody>
      </p:sp>
    </p:spTree>
    <p:extLst>
      <p:ext uri="{BB962C8B-B14F-4D97-AF65-F5344CB8AC3E}">
        <p14:creationId xmlns:p14="http://schemas.microsoft.com/office/powerpoint/2010/main" val="2087706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3E203-8947-EA24-FB32-452CC3B7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Baron and Kenny’s (BK) approach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E28D9-9742-9A05-E250-35B1E5C93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Published in 1986</a:t>
            </a:r>
          </a:p>
          <a:p>
            <a:r>
              <a:rPr lang="en-GB" dirty="0"/>
              <a:t>Obsolete</a:t>
            </a:r>
          </a:p>
          <a:p>
            <a:r>
              <a:rPr lang="en-GB" dirty="0"/>
              <a:t>But a good start to learn mediation</a:t>
            </a:r>
          </a:p>
          <a:p>
            <a:r>
              <a:rPr lang="en-GB" dirty="0"/>
              <a:t>Involves three steps</a:t>
            </a:r>
          </a:p>
          <a:p>
            <a:pPr lvl="1"/>
            <a:r>
              <a:rPr lang="en-GB" b="1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Step 1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: Test path c (i.e., X → Y) by regressing Y on X using a </a:t>
            </a:r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</a:rPr>
              <a:t>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imple linear regression)</a:t>
            </a:r>
          </a:p>
          <a:p>
            <a:pPr lvl="1"/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Step 2: Test path a (X → M) using a simple linear regression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776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set: empathyV2.sav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5438B2-1224-4CD3-36F4-215EEB3A40F0}"/>
              </a:ext>
            </a:extLst>
          </p:cNvPr>
          <p:cNvGrpSpPr/>
          <p:nvPr/>
        </p:nvGrpSpPr>
        <p:grpSpPr>
          <a:xfrm>
            <a:off x="2681620" y="2930887"/>
            <a:ext cx="7035405" cy="2379867"/>
            <a:chOff x="2599311" y="2965611"/>
            <a:chExt cx="7035405" cy="2379867"/>
          </a:xfrm>
        </p:grpSpPr>
        <p:sp>
          <p:nvSpPr>
            <p:cNvPr id="4" name="Rounded Rectangle 3"/>
            <p:cNvSpPr/>
            <p:nvPr/>
          </p:nvSpPr>
          <p:spPr>
            <a:xfrm>
              <a:off x="2599311" y="4562714"/>
              <a:ext cx="2025870" cy="78276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Store employee’s moral identity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901602" y="2965611"/>
              <a:ext cx="2388795" cy="92677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Store employee’s CPT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757957" y="4562715"/>
              <a:ext cx="1876759" cy="78276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Store employee’s empathy</a:t>
              </a:r>
            </a:p>
          </p:txBody>
        </p:sp>
        <p:cxnSp>
          <p:nvCxnSpPr>
            <p:cNvPr id="8" name="Straight Arrow Connector 7"/>
            <p:cNvCxnSpPr>
              <a:cxnSpLocks/>
              <a:stCxn id="4" idx="3"/>
              <a:endCxn id="6" idx="1"/>
            </p:cNvCxnSpPr>
            <p:nvPr/>
          </p:nvCxnSpPr>
          <p:spPr>
            <a:xfrm>
              <a:off x="4625181" y="4954096"/>
              <a:ext cx="3132776" cy="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cxnSpLocks/>
              <a:stCxn id="4" idx="0"/>
              <a:endCxn id="5" idx="1"/>
            </p:cNvCxnSpPr>
            <p:nvPr/>
          </p:nvCxnSpPr>
          <p:spPr>
            <a:xfrm flipV="1">
              <a:off x="3612246" y="3429000"/>
              <a:ext cx="1289356" cy="113371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cxnSpLocks/>
              <a:stCxn id="5" idx="3"/>
              <a:endCxn id="6" idx="0"/>
            </p:cNvCxnSpPr>
            <p:nvPr/>
          </p:nvCxnSpPr>
          <p:spPr>
            <a:xfrm>
              <a:off x="7290397" y="3429000"/>
              <a:ext cx="1405940" cy="113371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B7757-9A21-CF46-B006-D0FC4F95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294-BEAF-471E-A509-ABD4EFD29BE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357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GB" b="1" dirty="0"/>
              <a:t>Responses were measured using a Likert scale (1=strongly disagree, 7=strongly agree)</a:t>
            </a:r>
          </a:p>
          <a:p>
            <a:pPr lvl="0"/>
            <a:r>
              <a:rPr lang="en-GB" b="1" dirty="0"/>
              <a:t>Moral Identity </a:t>
            </a:r>
            <a:r>
              <a:rPr lang="en-GB" sz="2900" dirty="0"/>
              <a:t>(A</a:t>
            </a:r>
            <a:r>
              <a:rPr lang="en-GB" dirty="0"/>
              <a:t>quino and Reed, 2002)</a:t>
            </a:r>
            <a:endParaRPr lang="en-GB" b="1" dirty="0"/>
          </a:p>
          <a:p>
            <a:pPr lvl="1"/>
            <a:r>
              <a:rPr lang="en-GB" dirty="0"/>
              <a:t>It would make me feel good to be a person who has these characteristics. </a:t>
            </a:r>
          </a:p>
          <a:p>
            <a:pPr lvl="1"/>
            <a:r>
              <a:rPr lang="en-GB" dirty="0"/>
              <a:t>Being someone who has these characteristics is an important part of who I am. </a:t>
            </a:r>
          </a:p>
          <a:p>
            <a:pPr lvl="1"/>
            <a:r>
              <a:rPr lang="en-GB" dirty="0"/>
              <a:t>I would be ashamed to be a person who has these characteristics. (R) </a:t>
            </a:r>
          </a:p>
          <a:p>
            <a:pPr lvl="1"/>
            <a:r>
              <a:rPr lang="en-GB" dirty="0"/>
              <a:t>Having these characteristics is not really important to me. (R) </a:t>
            </a:r>
          </a:p>
          <a:p>
            <a:pPr lvl="1"/>
            <a:r>
              <a:rPr lang="en-GB" dirty="0"/>
              <a:t>I strongly desire to have these characteristics. </a:t>
            </a:r>
          </a:p>
          <a:p>
            <a:r>
              <a:rPr lang="en-GB" b="1" dirty="0"/>
              <a:t>Customer-oriented perspective taking (</a:t>
            </a:r>
            <a:r>
              <a:rPr lang="en-GB" dirty="0"/>
              <a:t>Axtell et al. (2007)</a:t>
            </a:r>
            <a:endParaRPr lang="en-GB" b="1" dirty="0"/>
          </a:p>
          <a:p>
            <a:pPr lvl="1"/>
            <a:r>
              <a:rPr lang="en-GB" dirty="0"/>
              <a:t>I imagine how things look from the customer’s perspective</a:t>
            </a:r>
          </a:p>
          <a:p>
            <a:pPr lvl="1"/>
            <a:r>
              <a:rPr lang="en-GB" dirty="0"/>
              <a:t>I think about how you would feel in their situation</a:t>
            </a:r>
          </a:p>
          <a:p>
            <a:pPr lvl="1"/>
            <a:r>
              <a:rPr lang="en-GB" dirty="0"/>
              <a:t>I try to see things from their viewpoint</a:t>
            </a:r>
          </a:p>
          <a:p>
            <a:pPr lvl="1"/>
            <a:r>
              <a:rPr lang="en-GB" dirty="0"/>
              <a:t>I try to imagine yourself as a customer in a similar situation</a:t>
            </a:r>
          </a:p>
          <a:p>
            <a:r>
              <a:rPr lang="en-GB" b="1" dirty="0"/>
              <a:t>Empathy towards customers</a:t>
            </a:r>
            <a:r>
              <a:rPr lang="en-GB" dirty="0"/>
              <a:t> (Parker and Axtell (2001) </a:t>
            </a:r>
          </a:p>
          <a:p>
            <a:pPr lvl="1"/>
            <a:r>
              <a:rPr lang="en-GB" dirty="0"/>
              <a:t>I feel concerned for customers if they are experiencing difficulties</a:t>
            </a:r>
          </a:p>
          <a:p>
            <a:pPr lvl="1"/>
            <a:r>
              <a:rPr lang="en-GB" dirty="0"/>
              <a:t>I understand when customers get frustrated</a:t>
            </a:r>
          </a:p>
          <a:p>
            <a:pPr lvl="1"/>
            <a:r>
              <a:rPr lang="en-GB" dirty="0"/>
              <a:t>I identify and empathize with the problems customers experience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FB8CC-02B7-A241-B59A-B24CF37A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294-BEAF-471E-A509-ABD4EFD29BE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681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Presenting the results on a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870" y="1700808"/>
            <a:ext cx="77166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 </a:t>
            </a:r>
            <a:r>
              <a:rPr lang="en-GB" u="sng" dirty="0"/>
              <a:t>standardized</a:t>
            </a:r>
            <a:r>
              <a:rPr lang="en-GB" dirty="0"/>
              <a:t> scores, </a:t>
            </a:r>
          </a:p>
          <a:p>
            <a:r>
              <a:rPr lang="en-GB" dirty="0"/>
              <a:t>Write down the coefficient and</a:t>
            </a:r>
          </a:p>
          <a:p>
            <a:r>
              <a:rPr lang="en-GB" dirty="0"/>
              <a:t>flag if the estimates are significant, e.g., * if p&lt;0.01, ** if p&lt;0.05, *** if p &lt; 0.001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ABFE99-A514-BA4D-218B-FD5744273D0B}"/>
              </a:ext>
            </a:extLst>
          </p:cNvPr>
          <p:cNvGrpSpPr/>
          <p:nvPr/>
        </p:nvGrpSpPr>
        <p:grpSpPr>
          <a:xfrm>
            <a:off x="2826611" y="3059668"/>
            <a:ext cx="6288360" cy="3798332"/>
            <a:chOff x="2826611" y="3059668"/>
            <a:chExt cx="6288360" cy="379833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3807992-17BF-B9CE-AE6E-46D87573385C}"/>
                </a:ext>
              </a:extLst>
            </p:cNvPr>
            <p:cNvGrpSpPr/>
            <p:nvPr/>
          </p:nvGrpSpPr>
          <p:grpSpPr>
            <a:xfrm>
              <a:off x="2826611" y="4104380"/>
              <a:ext cx="6288360" cy="2753620"/>
              <a:chOff x="2855640" y="3727839"/>
              <a:chExt cx="6288360" cy="275362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7FEEBAA-8D5E-DF47-9157-A0353AC46441}"/>
                  </a:ext>
                </a:extLst>
              </p:cNvPr>
              <p:cNvGrpSpPr/>
              <p:nvPr/>
            </p:nvGrpSpPr>
            <p:grpSpPr>
              <a:xfrm>
                <a:off x="2855640" y="3727839"/>
                <a:ext cx="6172016" cy="2105083"/>
                <a:chOff x="1192129" y="4485790"/>
                <a:chExt cx="6172016" cy="2105083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1253575" y="4485790"/>
                  <a:ext cx="6110570" cy="1886236"/>
                  <a:chOff x="1253575" y="4485790"/>
                  <a:chExt cx="6110570" cy="1886236"/>
                </a:xfrm>
              </p:grpSpPr>
              <p:sp>
                <p:nvSpPr>
                  <p:cNvPr id="6" name="Rounded Rectangle 5"/>
                  <p:cNvSpPr/>
                  <p:nvPr/>
                </p:nvSpPr>
                <p:spPr>
                  <a:xfrm>
                    <a:off x="1253575" y="5733278"/>
                    <a:ext cx="1329750" cy="638748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>
                        <a:solidFill>
                          <a:schemeClr val="tx1"/>
                        </a:solidFill>
                      </a:rPr>
                      <a:t>Moral identity</a:t>
                    </a:r>
                  </a:p>
                </p:txBody>
              </p:sp>
              <p:sp>
                <p:nvSpPr>
                  <p:cNvPr id="7" name="Rounded Rectangle 6"/>
                  <p:cNvSpPr/>
                  <p:nvPr/>
                </p:nvSpPr>
                <p:spPr>
                  <a:xfrm>
                    <a:off x="3005155" y="4485790"/>
                    <a:ext cx="2413612" cy="804862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>
                        <a:solidFill>
                          <a:schemeClr val="tx1"/>
                        </a:solidFill>
                      </a:rPr>
                      <a:t>Customer-oriented perspective taking</a:t>
                    </a:r>
                  </a:p>
                </p:txBody>
              </p:sp>
              <p:sp>
                <p:nvSpPr>
                  <p:cNvPr id="8" name="Rounded Rectangle 7"/>
                  <p:cNvSpPr/>
                  <p:nvPr/>
                </p:nvSpPr>
                <p:spPr>
                  <a:xfrm>
                    <a:off x="6034395" y="5733278"/>
                    <a:ext cx="1329750" cy="638748"/>
                  </a:xfrm>
                  <a:prstGeom prst="roundRect">
                    <a:avLst/>
                  </a:prstGeom>
                  <a:noFill/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dirty="0">
                        <a:solidFill>
                          <a:schemeClr val="tx1"/>
                        </a:solidFill>
                      </a:rPr>
                      <a:t>Empathy</a:t>
                    </a:r>
                  </a:p>
                </p:txBody>
              </p:sp>
              <p:cxnSp>
                <p:nvCxnSpPr>
                  <p:cNvPr id="9" name="Straight Arrow Connector 8"/>
                  <p:cNvCxnSpPr>
                    <a:stCxn id="6" idx="3"/>
                    <a:endCxn id="8" idx="1"/>
                  </p:cNvCxnSpPr>
                  <p:nvPr/>
                </p:nvCxnSpPr>
                <p:spPr>
                  <a:xfrm>
                    <a:off x="2583325" y="6052652"/>
                    <a:ext cx="3451070" cy="0"/>
                  </a:xfrm>
                  <a:prstGeom prst="straightConnector1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arrow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Arrow Connector 9"/>
                  <p:cNvCxnSpPr>
                    <a:cxnSpLocks/>
                    <a:stCxn id="6" idx="0"/>
                    <a:endCxn id="7" idx="1"/>
                  </p:cNvCxnSpPr>
                  <p:nvPr/>
                </p:nvCxnSpPr>
                <p:spPr>
                  <a:xfrm flipV="1">
                    <a:off x="1918450" y="4888221"/>
                    <a:ext cx="1086705" cy="845057"/>
                  </a:xfrm>
                  <a:prstGeom prst="straightConnector1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arrow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/>
                  <p:cNvCxnSpPr>
                    <a:cxnSpLocks/>
                    <a:stCxn id="7" idx="3"/>
                    <a:endCxn id="8" idx="0"/>
                  </p:cNvCxnSpPr>
                  <p:nvPr/>
                </p:nvCxnSpPr>
                <p:spPr>
                  <a:xfrm>
                    <a:off x="5418767" y="4888221"/>
                    <a:ext cx="1280503" cy="845057"/>
                  </a:xfrm>
                  <a:prstGeom prst="straightConnector1">
                    <a:avLst/>
                  </a:prstGeom>
                  <a:ln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arrow"/>
                  </a:ln>
                </p:spPr>
                <p:style>
                  <a:lnRef idx="3">
                    <a:schemeClr val="accent5"/>
                  </a:lnRef>
                  <a:fillRef idx="0">
                    <a:schemeClr val="accent5"/>
                  </a:fillRef>
                  <a:effectRef idx="2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TextBox 11"/>
                <p:cNvSpPr txBox="1"/>
                <p:nvPr/>
              </p:nvSpPr>
              <p:spPr>
                <a:xfrm>
                  <a:off x="1192129" y="4694430"/>
                  <a:ext cx="1452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b = 0.547***</a:t>
                  </a: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667331" y="6221541"/>
                  <a:ext cx="13468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b= 0.142***</a:t>
                  </a: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5937792" y="4614354"/>
                  <a:ext cx="13468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b= 0.662***</a:t>
                  </a:r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4CB83F4-1F82-DAB2-E92D-F8CD804E3435}"/>
                  </a:ext>
                </a:extLst>
              </p:cNvPr>
              <p:cNvSpPr txBox="1"/>
              <p:nvPr/>
            </p:nvSpPr>
            <p:spPr>
              <a:xfrm>
                <a:off x="3048000" y="6112127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*** p &lt; 0.001</a:t>
                </a:r>
              </a:p>
            </p:txBody>
          </p:sp>
        </p:grp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1DA5F06A-4B69-FFE5-78E2-4E9D7785ACDC}"/>
                </a:ext>
              </a:extLst>
            </p:cNvPr>
            <p:cNvSpPr/>
            <p:nvPr/>
          </p:nvSpPr>
          <p:spPr>
            <a:xfrm>
              <a:off x="2888057" y="3138917"/>
              <a:ext cx="1329750" cy="638748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Moral identity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AF2A12A1-9345-325B-90B9-5FFAA43BF0E8}"/>
                </a:ext>
              </a:extLst>
            </p:cNvPr>
            <p:cNvSpPr/>
            <p:nvPr/>
          </p:nvSpPr>
          <p:spPr>
            <a:xfrm>
              <a:off x="7668877" y="3109626"/>
              <a:ext cx="1329750" cy="638748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Empathy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DFD8B00-3B9E-480F-CBBC-BD40D0FAFD6B}"/>
                </a:ext>
              </a:extLst>
            </p:cNvPr>
            <p:cNvCxnSpPr/>
            <p:nvPr/>
          </p:nvCxnSpPr>
          <p:spPr>
            <a:xfrm>
              <a:off x="4217807" y="3458291"/>
              <a:ext cx="3451070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BB166C-7953-6D9F-E568-10709B7AFE00}"/>
                </a:ext>
              </a:extLst>
            </p:cNvPr>
            <p:cNvSpPr txBox="1"/>
            <p:nvPr/>
          </p:nvSpPr>
          <p:spPr>
            <a:xfrm>
              <a:off x="5280990" y="3059668"/>
              <a:ext cx="1346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b= 0.504***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2437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B366C2-D8D5-3DA4-7785-888DCD5D3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257" y="4265386"/>
            <a:ext cx="9093200" cy="2362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E5B9E9-A79F-ECA7-23C0-AC97EAD6B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Sobel’s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8FA21-1BFC-383E-9AE4-28C033E16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To test whether the product a x b is significant, Sobel (</a:t>
            </a:r>
            <a:r>
              <a:rPr lang="en-GB" b="0" i="0" u="none" strike="noStrike" dirty="0">
                <a:solidFill>
                  <a:srgbClr val="75AADB"/>
                </a:solidFill>
                <a:effectLst/>
                <a:latin typeface="Source Sans Pro" panose="020B0503030403020204" pitchFamily="34" charset="0"/>
                <a:hlinkClick r:id="rId3"/>
              </a:rPr>
              <a:t>1982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) introduced a formula that gives us the standard error for ab.</a:t>
            </a:r>
          </a:p>
          <a:p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</a:rPr>
              <a:t>The calculation is facilitated by this applet: </a:t>
            </a:r>
            <a:r>
              <a:rPr lang="en-GB" b="0" i="0" u="sng" dirty="0">
                <a:solidFill>
                  <a:srgbClr val="75AADB"/>
                </a:solidFill>
                <a:effectLst/>
                <a:latin typeface="Source Sans Pro" panose="020B0503030403020204" pitchFamily="34" charset="0"/>
                <a:hlinkClick r:id="rId4"/>
              </a:rPr>
              <a:t>http://quantpsy.org/sobel/sobel.htm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</a:t>
            </a:r>
          </a:p>
          <a:p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</a:rPr>
              <a:t>Limitation: require a large sample size; assume a, b normal.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177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24CF-BE6A-9AA6-19D1-622496EB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B6BA8-D6BE-B6DF-E088-B62492176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Bootstrapping is a resampling procedure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Taking a sample repeatedly from your ‘sample’ – yes, the data from which the sample is drawn is regarded as a ‘population. 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A sample drawn from the ’population’ is called a bootstrap sample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Say, you have 1000 values for ab gathered from the 1000 bootstrap samples. From these 1000 values, you can calculate the 95% confidence interval by arranging the values in an ascending order.</a:t>
            </a:r>
          </a:p>
          <a:p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</a:rPr>
              <a:t>Included in the Process Macro.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2810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0C4428F-0DE2-F623-94DB-B340913B750C}"/>
              </a:ext>
            </a:extLst>
          </p:cNvPr>
          <p:cNvGrpSpPr/>
          <p:nvPr/>
        </p:nvGrpSpPr>
        <p:grpSpPr>
          <a:xfrm>
            <a:off x="270968" y="526378"/>
            <a:ext cx="10280918" cy="5805244"/>
            <a:chOff x="270968" y="526378"/>
            <a:chExt cx="10280918" cy="58052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348464F-8192-B7C6-AC4C-8F3A752B9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9486" y="526378"/>
              <a:ext cx="7772400" cy="5805244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785572B-ED8D-13B4-C165-FCE4E37D4CC9}"/>
                </a:ext>
              </a:extLst>
            </p:cNvPr>
            <p:cNvGrpSpPr/>
            <p:nvPr/>
          </p:nvGrpSpPr>
          <p:grpSpPr>
            <a:xfrm>
              <a:off x="270968" y="884220"/>
              <a:ext cx="8466631" cy="4650295"/>
              <a:chOff x="270968" y="884220"/>
              <a:chExt cx="8466631" cy="465029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C57F7C7-9E8B-2002-E96E-D82F68FFE27D}"/>
                  </a:ext>
                </a:extLst>
              </p:cNvPr>
              <p:cNvSpPr txBox="1"/>
              <p:nvPr/>
            </p:nvSpPr>
            <p:spPr>
              <a:xfrm>
                <a:off x="270968" y="2497619"/>
                <a:ext cx="15870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Change Model number to 4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E60BEBA4-D896-F406-AA03-18886A881F6C}"/>
                  </a:ext>
                </a:extLst>
              </p:cNvPr>
              <p:cNvCxnSpPr>
                <a:cxnSpLocks/>
                <a:stCxn id="5" idx="3"/>
                <a:endCxn id="12" idx="1"/>
              </p:cNvCxnSpPr>
              <p:nvPr/>
            </p:nvCxnSpPr>
            <p:spPr>
              <a:xfrm>
                <a:off x="1858030" y="2820785"/>
                <a:ext cx="1107186" cy="943971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901C0C-E4C4-8C21-62CE-15A88EFCEBB0}"/>
                  </a:ext>
                </a:extLst>
              </p:cNvPr>
              <p:cNvSpPr txBox="1"/>
              <p:nvPr/>
            </p:nvSpPr>
            <p:spPr>
              <a:xfrm>
                <a:off x="331938" y="4611185"/>
                <a:ext cx="158706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Leave the default number as it is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6259089-993F-2E12-0FEB-F4DDC53A2DA2}"/>
                  </a:ext>
                </a:extLst>
              </p:cNvPr>
              <p:cNvCxnSpPr>
                <a:cxnSpLocks/>
                <a:endCxn id="27" idx="1"/>
              </p:cNvCxnSpPr>
              <p:nvPr/>
            </p:nvCxnSpPr>
            <p:spPr>
              <a:xfrm>
                <a:off x="1640114" y="4825713"/>
                <a:ext cx="1325102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D7619AB-FB34-BB34-6754-940BC458A2F1}"/>
                  </a:ext>
                </a:extLst>
              </p:cNvPr>
              <p:cNvSpPr txBox="1"/>
              <p:nvPr/>
            </p:nvSpPr>
            <p:spPr>
              <a:xfrm>
                <a:off x="270968" y="884220"/>
                <a:ext cx="16807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The, X, M, and Y variable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F366CA7-3F03-6036-A3CD-2C033127DE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8030" y="1301262"/>
                <a:ext cx="4513740" cy="429055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447F77A-A7F9-DFDB-B7AF-54A286D7EFDE}"/>
                  </a:ext>
                </a:extLst>
              </p:cNvPr>
              <p:cNvSpPr/>
              <p:nvPr/>
            </p:nvSpPr>
            <p:spPr>
              <a:xfrm>
                <a:off x="2965216" y="3481638"/>
                <a:ext cx="1971897" cy="566235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AE3685D-B32F-964A-EC85-CCB8FA5CE1A0}"/>
                  </a:ext>
                </a:extLst>
              </p:cNvPr>
              <p:cNvSpPr/>
              <p:nvPr/>
            </p:nvSpPr>
            <p:spPr>
              <a:xfrm>
                <a:off x="2965216" y="4101924"/>
                <a:ext cx="1971897" cy="429055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BF3210A-4E4F-D4D6-BC76-9FAA0A8A6BEA}"/>
                  </a:ext>
                </a:extLst>
              </p:cNvPr>
              <p:cNvCxnSpPr>
                <a:cxnSpLocks/>
                <a:stCxn id="26" idx="3"/>
                <a:endCxn id="18" idx="1"/>
              </p:cNvCxnSpPr>
              <p:nvPr/>
            </p:nvCxnSpPr>
            <p:spPr>
              <a:xfrm>
                <a:off x="1908607" y="3904578"/>
                <a:ext cx="1056609" cy="411874"/>
              </a:xfrm>
              <a:prstGeom prst="straightConnector1">
                <a:avLst/>
              </a:prstGeom>
              <a:ln w="25400"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2DCF63F-3AB6-0410-C782-4B5ED500536B}"/>
                  </a:ext>
                </a:extLst>
              </p:cNvPr>
              <p:cNvSpPr txBox="1"/>
              <p:nvPr/>
            </p:nvSpPr>
            <p:spPr>
              <a:xfrm>
                <a:off x="321545" y="3442913"/>
                <a:ext cx="158706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95% Confidence interval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073B1AC-2C0F-636D-62DC-0185D24B0C5A}"/>
                  </a:ext>
                </a:extLst>
              </p:cNvPr>
              <p:cNvSpPr/>
              <p:nvPr/>
            </p:nvSpPr>
            <p:spPr>
              <a:xfrm>
                <a:off x="2965216" y="4611185"/>
                <a:ext cx="2321824" cy="429055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55D9224-0B23-DF87-A1C9-B7D195A4EAD2}"/>
                  </a:ext>
                </a:extLst>
              </p:cNvPr>
              <p:cNvSpPr/>
              <p:nvPr/>
            </p:nvSpPr>
            <p:spPr>
              <a:xfrm>
                <a:off x="6371770" y="884220"/>
                <a:ext cx="2365829" cy="1362596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C2B550F-B54C-7FB4-A4B6-F5EBD9D5C8B5}"/>
              </a:ext>
            </a:extLst>
          </p:cNvPr>
          <p:cNvSpPr txBox="1"/>
          <p:nvPr/>
        </p:nvSpPr>
        <p:spPr>
          <a:xfrm>
            <a:off x="270968" y="159657"/>
            <a:ext cx="218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Process Macro</a:t>
            </a:r>
          </a:p>
        </p:txBody>
      </p:sp>
    </p:spTree>
    <p:extLst>
      <p:ext uri="{BB962C8B-B14F-4D97-AF65-F5344CB8AC3E}">
        <p14:creationId xmlns:p14="http://schemas.microsoft.com/office/powerpoint/2010/main" val="1380129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8314BA6-7D9D-398E-AD90-CCBA01AAF461}"/>
              </a:ext>
            </a:extLst>
          </p:cNvPr>
          <p:cNvGrpSpPr/>
          <p:nvPr/>
        </p:nvGrpSpPr>
        <p:grpSpPr>
          <a:xfrm>
            <a:off x="747398" y="2417475"/>
            <a:ext cx="11109107" cy="3124200"/>
            <a:chOff x="747398" y="2417475"/>
            <a:chExt cx="11109107" cy="31242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85D0794-90B2-781D-A0D6-A9F8A6DEC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79719" y="2417475"/>
              <a:ext cx="6972300" cy="31242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3FF6CD-3B83-8F6B-FB04-67AB0330628D}"/>
                </a:ext>
              </a:extLst>
            </p:cNvPr>
            <p:cNvSpPr txBox="1"/>
            <p:nvPr/>
          </p:nvSpPr>
          <p:spPr>
            <a:xfrm>
              <a:off x="8258629" y="3433138"/>
              <a:ext cx="35978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bootstrap confidence interval does not include zero, therefore the mediation effect is significant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D8CF1CAA-178A-9C09-50A7-F28954D9BE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49032" y="3671883"/>
              <a:ext cx="1309597" cy="222920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BB71D6-6AAB-932E-EFD3-DD1C87789206}"/>
                </a:ext>
              </a:extLst>
            </p:cNvPr>
            <p:cNvSpPr txBox="1"/>
            <p:nvPr/>
          </p:nvSpPr>
          <p:spPr>
            <a:xfrm>
              <a:off x="747398" y="2417475"/>
              <a:ext cx="191288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Indirect effect = mediation effect.</a:t>
              </a:r>
            </a:p>
            <a:p>
              <a:endParaRPr lang="en-US" dirty="0"/>
            </a:p>
            <a:p>
              <a:r>
                <a:rPr lang="en-US" dirty="0"/>
                <a:t>Size of mediation effect = 0.3886 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40B5B7-B95E-4002-1F86-B2AD4790480A}"/>
                </a:ext>
              </a:extLst>
            </p:cNvPr>
            <p:cNvCxnSpPr>
              <a:cxnSpLocks/>
            </p:cNvCxnSpPr>
            <p:nvPr/>
          </p:nvCxnSpPr>
          <p:spPr>
            <a:xfrm>
              <a:off x="2438400" y="2960914"/>
              <a:ext cx="453086" cy="722789"/>
            </a:xfrm>
            <a:prstGeom prst="straightConnector1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B23750-1CC1-35B8-B0CE-91DA67592343}"/>
                </a:ext>
              </a:extLst>
            </p:cNvPr>
            <p:cNvSpPr/>
            <p:nvPr/>
          </p:nvSpPr>
          <p:spPr>
            <a:xfrm>
              <a:off x="5293643" y="3671883"/>
              <a:ext cx="1869157" cy="363094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5F9D422-7A96-3781-C594-71CEC2A669F0}"/>
                </a:ext>
              </a:extLst>
            </p:cNvPr>
            <p:cNvSpPr/>
            <p:nvPr/>
          </p:nvSpPr>
          <p:spPr>
            <a:xfrm>
              <a:off x="2883088" y="3683703"/>
              <a:ext cx="1655389" cy="363094"/>
            </a:xfrm>
            <a:prstGeom prst="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F4ED-481B-7535-8EB4-FE0698D0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Learning 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7249-1B93-7E82-DEBB-DAEA53187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Understand the concept of mediation.</a:t>
            </a:r>
          </a:p>
          <a:p>
            <a:r>
              <a:rPr lang="en-GB" dirty="0"/>
              <a:t>Know how to conduct mediation test with SPSS and R.</a:t>
            </a:r>
          </a:p>
          <a:p>
            <a:r>
              <a:rPr lang="en-GB" dirty="0"/>
              <a:t>Understand the concept of bootstrapping.</a:t>
            </a:r>
          </a:p>
          <a:p>
            <a:r>
              <a:rPr lang="en-GB" dirty="0"/>
              <a:t>Know how to use Hayes’s Process Macro to test mediation.</a:t>
            </a:r>
          </a:p>
        </p:txBody>
      </p:sp>
    </p:spTree>
    <p:extLst>
      <p:ext uri="{BB962C8B-B14F-4D97-AF65-F5344CB8AC3E}">
        <p14:creationId xmlns:p14="http://schemas.microsoft.com/office/powerpoint/2010/main" val="326435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FAF4-9E6D-8919-C281-95D76D71E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u="none" strike="noStrike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What Is Mediation?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A6E72-A2F6-AF41-9044-0B9033E51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Addressing how X affects Y</a:t>
            </a:r>
          </a:p>
          <a:p>
            <a:r>
              <a:rPr lang="en-GB" dirty="0"/>
              <a:t>Can M explain the relationship between X and Y?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The famous example of the search for a mediator variable took place in the 18th century (</a:t>
            </a:r>
            <a:r>
              <a:rPr lang="en-GB" b="0" i="0" u="none" strike="noStrike" dirty="0">
                <a:solidFill>
                  <a:srgbClr val="75AADB"/>
                </a:solidFill>
                <a:effectLst/>
                <a:latin typeface="Source Sans Pro" panose="020B0503030403020204" pitchFamily="34" charset="0"/>
                <a:hlinkClick r:id="rId2"/>
              </a:rPr>
              <a:t>Pearl &amp; Mackenzie, 2018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). Many sailors expediting to arctic suffered from scurvy (the pirate disease). At that time, people discovered that citrus fruit prevented scurvy but the reason was unknown until Albert Szent-Gyorgyi discovered the existence of vitamin C in fruits in 1930– he won a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nobel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prize for his invention. Thanks to the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nobel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prize winner, nowadays, we understand that the correct path is citrus fruits → vitamin C → 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scurvy.Vitamin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C is the mediator of the effect of citrus fruits on scurvy. That is, vitamin C explains why citrus fruits prevents scurvy.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668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Hypotheses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351584" y="2847264"/>
            <a:ext cx="1584176" cy="792088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968208" y="2852936"/>
            <a:ext cx="1584176" cy="7920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7" name="Straight Arrow Connector 6"/>
          <p:cNvCxnSpPr>
            <a:stCxn id="4" idx="3"/>
            <a:endCxn id="10" idx="1"/>
          </p:cNvCxnSpPr>
          <p:nvPr/>
        </p:nvCxnSpPr>
        <p:spPr>
          <a:xfrm>
            <a:off x="3935760" y="3243308"/>
            <a:ext cx="122413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5159896" y="2847264"/>
            <a:ext cx="1584176" cy="792088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M</a:t>
            </a:r>
          </a:p>
        </p:txBody>
      </p:sp>
      <p:cxnSp>
        <p:nvCxnSpPr>
          <p:cNvPr id="16" name="Straight Arrow Connector 15"/>
          <p:cNvCxnSpPr>
            <a:cxnSpLocks/>
            <a:stCxn id="10" idx="3"/>
            <a:endCxn id="5" idx="1"/>
          </p:cNvCxnSpPr>
          <p:nvPr/>
        </p:nvCxnSpPr>
        <p:spPr>
          <a:xfrm>
            <a:off x="6744072" y="3243308"/>
            <a:ext cx="1224136" cy="567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351585" y="4437113"/>
            <a:ext cx="74707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Researchers typically present three hypotheses from the above model</a:t>
            </a:r>
          </a:p>
          <a:p>
            <a:r>
              <a:rPr lang="en-GB" sz="2000" dirty="0"/>
              <a:t>H1. X is positively related to M</a:t>
            </a:r>
          </a:p>
          <a:p>
            <a:r>
              <a:rPr lang="en-GB" sz="2000" dirty="0"/>
              <a:t>H2. M is positively related to Y</a:t>
            </a:r>
          </a:p>
          <a:p>
            <a:r>
              <a:rPr lang="en-GB" sz="2000" dirty="0"/>
              <a:t>H3. M mediates X on 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3F64A-6A6F-184A-A659-D4140912FA71}"/>
              </a:ext>
            </a:extLst>
          </p:cNvPr>
          <p:cNvSpPr txBox="1"/>
          <p:nvPr/>
        </p:nvSpPr>
        <p:spPr>
          <a:xfrm>
            <a:off x="2423592" y="1844825"/>
            <a:ext cx="5390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Mediation is represented by this diagram: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D1EC1-C149-3445-AFE7-62F89299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294-BEAF-471E-A509-ABD4EFD29BE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Hypotheses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51585" y="4437113"/>
            <a:ext cx="74707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Researchers typically present three hypotheses from the above model</a:t>
            </a:r>
          </a:p>
          <a:p>
            <a:r>
              <a:rPr lang="en-GB" sz="2000" dirty="0"/>
              <a:t>H1. X is positively related to M</a:t>
            </a:r>
          </a:p>
          <a:p>
            <a:r>
              <a:rPr lang="en-GB" sz="2000" dirty="0"/>
              <a:t>H2. M is positively related to Y</a:t>
            </a:r>
          </a:p>
          <a:p>
            <a:r>
              <a:rPr lang="en-GB" sz="2000" dirty="0"/>
              <a:t>H3. M mediates X on 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3F64A-6A6F-184A-A659-D4140912FA71}"/>
              </a:ext>
            </a:extLst>
          </p:cNvPr>
          <p:cNvSpPr txBox="1"/>
          <p:nvPr/>
        </p:nvSpPr>
        <p:spPr>
          <a:xfrm>
            <a:off x="2423592" y="1844825"/>
            <a:ext cx="5390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Mediation is represented by this diagram: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D1EC1-C149-3445-AFE7-62F89299C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294-BEAF-471E-A509-ABD4EFD29BE9}" type="slidenum">
              <a:rPr lang="en-GB" smtClean="0"/>
              <a:t>5</a:t>
            </a:fld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155F48-2F76-3960-8057-84A0E22BB4E4}"/>
              </a:ext>
            </a:extLst>
          </p:cNvPr>
          <p:cNvGrpSpPr/>
          <p:nvPr/>
        </p:nvGrpSpPr>
        <p:grpSpPr>
          <a:xfrm>
            <a:off x="2351584" y="2563477"/>
            <a:ext cx="7200800" cy="1721652"/>
            <a:chOff x="2351584" y="2563477"/>
            <a:chExt cx="7200800" cy="1721652"/>
          </a:xfrm>
        </p:grpSpPr>
        <p:sp>
          <p:nvSpPr>
            <p:cNvPr id="4" name="Rounded Rectangle 3"/>
            <p:cNvSpPr/>
            <p:nvPr/>
          </p:nvSpPr>
          <p:spPr>
            <a:xfrm>
              <a:off x="2351584" y="2847264"/>
              <a:ext cx="1584176" cy="792088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968208" y="2852936"/>
              <a:ext cx="1584176" cy="792088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7" name="Straight Arrow Connector 6"/>
            <p:cNvCxnSpPr>
              <a:cxnSpLocks/>
            </p:cNvCxnSpPr>
            <p:nvPr/>
          </p:nvCxnSpPr>
          <p:spPr>
            <a:xfrm>
              <a:off x="6744072" y="3245084"/>
              <a:ext cx="1224136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Rounded Rectangle 9"/>
            <p:cNvSpPr/>
            <p:nvPr/>
          </p:nvSpPr>
          <p:spPr>
            <a:xfrm>
              <a:off x="5159896" y="2847264"/>
              <a:ext cx="1584176" cy="792088"/>
            </a:xfrm>
            <a:prstGeom prst="round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578F10-806B-50C3-175C-506AB5A82BD6}"/>
                </a:ext>
              </a:extLst>
            </p:cNvPr>
            <p:cNvSpPr txBox="1"/>
            <p:nvPr/>
          </p:nvSpPr>
          <p:spPr>
            <a:xfrm>
              <a:off x="4231732" y="2563477"/>
              <a:ext cx="591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H1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408651-0527-D4D6-9466-E73E912EF7CC}"/>
                </a:ext>
              </a:extLst>
            </p:cNvPr>
            <p:cNvSpPr txBox="1"/>
            <p:nvPr/>
          </p:nvSpPr>
          <p:spPr>
            <a:xfrm>
              <a:off x="7040044" y="2585654"/>
              <a:ext cx="591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H2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1D0681-A926-2BF8-5E9E-5935CFB8795F}"/>
                </a:ext>
              </a:extLst>
            </p:cNvPr>
            <p:cNvSpPr txBox="1"/>
            <p:nvPr/>
          </p:nvSpPr>
          <p:spPr>
            <a:xfrm>
              <a:off x="5656069" y="3761909"/>
              <a:ext cx="591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H3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56EC0F3-4280-40F6-4FCF-FDFF93D496BA}"/>
                </a:ext>
              </a:extLst>
            </p:cNvPr>
            <p:cNvCxnSpPr>
              <a:cxnSpLocks/>
            </p:cNvCxnSpPr>
            <p:nvPr/>
          </p:nvCxnSpPr>
          <p:spPr>
            <a:xfrm>
              <a:off x="3935760" y="3243308"/>
              <a:ext cx="1224136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941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125824-5B73-7048-BBD1-F8AABF0BE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294-BEAF-471E-A509-ABD4EFD29BE9}" type="slidenum">
              <a:rPr lang="en-GB" smtClean="0"/>
              <a:t>6</a:t>
            </a:fld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F56459-3445-790C-787A-053D01568D6E}"/>
              </a:ext>
            </a:extLst>
          </p:cNvPr>
          <p:cNvGrpSpPr/>
          <p:nvPr/>
        </p:nvGrpSpPr>
        <p:grpSpPr>
          <a:xfrm>
            <a:off x="2795607" y="578181"/>
            <a:ext cx="6862328" cy="5277194"/>
            <a:chOff x="2795607" y="578181"/>
            <a:chExt cx="6862328" cy="527719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1127518-AE4A-8052-5009-1CF16092BB20}"/>
                </a:ext>
              </a:extLst>
            </p:cNvPr>
            <p:cNvGrpSpPr/>
            <p:nvPr/>
          </p:nvGrpSpPr>
          <p:grpSpPr>
            <a:xfrm>
              <a:off x="2795607" y="969651"/>
              <a:ext cx="6862328" cy="4885724"/>
              <a:chOff x="2795607" y="969651"/>
              <a:chExt cx="6862328" cy="488572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C26856B4-1F2E-C152-4A53-F339DD60642B}"/>
                  </a:ext>
                </a:extLst>
              </p:cNvPr>
              <p:cNvGrpSpPr/>
              <p:nvPr/>
            </p:nvGrpSpPr>
            <p:grpSpPr>
              <a:xfrm>
                <a:off x="2795607" y="2064536"/>
                <a:ext cx="6862328" cy="3790839"/>
                <a:chOff x="2824182" y="3178961"/>
                <a:chExt cx="6862328" cy="3790839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2824182" y="4310111"/>
                  <a:ext cx="1584176" cy="792088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4000" dirty="0">
                      <a:solidFill>
                        <a:schemeClr val="tx1"/>
                      </a:solidFill>
                    </a:rPr>
                    <a:t>X</a:t>
                  </a:r>
                </a:p>
              </p:txBody>
            </p:sp>
            <p:sp>
              <p:nvSpPr>
                <p:cNvPr id="6" name="Rounded Rectangle 5"/>
                <p:cNvSpPr/>
                <p:nvPr/>
              </p:nvSpPr>
              <p:spPr>
                <a:xfrm>
                  <a:off x="5137851" y="3178961"/>
                  <a:ext cx="1584176" cy="792088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40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7" name="Rounded Rectangle 6"/>
                <p:cNvSpPr/>
                <p:nvPr/>
              </p:nvSpPr>
              <p:spPr>
                <a:xfrm>
                  <a:off x="7340820" y="4307437"/>
                  <a:ext cx="1584176" cy="792088"/>
                </a:xfrm>
                <a:prstGeom prst="roundRect">
                  <a:avLst/>
                </a:pr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4000" dirty="0">
                      <a:solidFill>
                        <a:schemeClr val="tx1"/>
                      </a:solidFill>
                    </a:rPr>
                    <a:t>Y</a:t>
                  </a:r>
                </a:p>
              </p:txBody>
            </p:sp>
            <p:cxnSp>
              <p:nvCxnSpPr>
                <p:cNvPr id="8" name="Straight Arrow Connector 7"/>
                <p:cNvCxnSpPr>
                  <a:cxnSpLocks/>
                  <a:stCxn id="5" idx="0"/>
                  <a:endCxn id="6" idx="1"/>
                </p:cNvCxnSpPr>
                <p:nvPr/>
              </p:nvCxnSpPr>
              <p:spPr>
                <a:xfrm flipV="1">
                  <a:off x="3616270" y="3575005"/>
                  <a:ext cx="1521581" cy="735106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tailEnd type="arrow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/>
                <p:cNvCxnSpPr>
                  <a:stCxn id="5" idx="3"/>
                  <a:endCxn id="7" idx="1"/>
                </p:cNvCxnSpPr>
                <p:nvPr/>
              </p:nvCxnSpPr>
              <p:spPr>
                <a:xfrm flipV="1">
                  <a:off x="4408358" y="4703481"/>
                  <a:ext cx="2932462" cy="2674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tailEnd type="arrow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>
                  <a:cxnSpLocks/>
                  <a:stCxn id="6" idx="3"/>
                  <a:endCxn id="7" idx="0"/>
                </p:cNvCxnSpPr>
                <p:nvPr/>
              </p:nvCxnSpPr>
              <p:spPr>
                <a:xfrm>
                  <a:off x="6722027" y="3575005"/>
                  <a:ext cx="1410881" cy="732432"/>
                </a:xfrm>
                <a:prstGeom prst="straightConnector1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  <a:tailEnd type="arrow"/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sp>
              <p:nvSpPr>
                <p:cNvPr id="23" name="TextBox 22"/>
                <p:cNvSpPr txBox="1"/>
                <p:nvPr/>
              </p:nvSpPr>
              <p:spPr>
                <a:xfrm>
                  <a:off x="4023187" y="3282995"/>
                  <a:ext cx="429926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3200"/>
                  </a:lvl1pPr>
                </a:lstStyle>
                <a:p>
                  <a:r>
                    <a:rPr lang="en-GB" sz="4000" dirty="0"/>
                    <a:t>a</a:t>
                  </a: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7509116" y="3334563"/>
                  <a:ext cx="42672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4000"/>
                  </a:lvl1pPr>
                </a:lstStyle>
                <a:p>
                  <a:r>
                    <a:rPr lang="en-GB" dirty="0"/>
                    <a:t>b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5665283" y="4835505"/>
                  <a:ext cx="529312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4000"/>
                  </a:lvl1pPr>
                </a:lstStyle>
                <a:p>
                  <a:r>
                    <a:rPr lang="en-GB" dirty="0"/>
                    <a:t>c‘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2824182" y="5584805"/>
                  <a:ext cx="6862328" cy="138499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2800" dirty="0"/>
                    <a:t>c captures the total effect of X on Y.</a:t>
                  </a:r>
                </a:p>
                <a:p>
                  <a:r>
                    <a:rPr lang="en-GB" sz="2800" dirty="0"/>
                    <a:t>c’ represents a direct effect</a:t>
                  </a:r>
                </a:p>
                <a:p>
                  <a:r>
                    <a:rPr lang="en-GB" sz="2800" dirty="0"/>
                    <a:t>ab captures a  mediation effect/indirect effect</a:t>
                  </a:r>
                </a:p>
              </p:txBody>
            </p:sp>
          </p:grp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90DDFF2-4716-B31B-7857-E721D201B823}"/>
                  </a:ext>
                </a:extLst>
              </p:cNvPr>
              <p:cNvSpPr/>
              <p:nvPr/>
            </p:nvSpPr>
            <p:spPr>
              <a:xfrm>
                <a:off x="3737098" y="971271"/>
                <a:ext cx="1210215" cy="479959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39DDE2F2-48BE-EAC6-6436-4CAF2E061840}"/>
                  </a:ext>
                </a:extLst>
              </p:cNvPr>
              <p:cNvSpPr/>
              <p:nvPr/>
            </p:nvSpPr>
            <p:spPr>
              <a:xfrm>
                <a:off x="7187537" y="969651"/>
                <a:ext cx="1210215" cy="479959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B5E6B62-C18D-BF5A-9952-142D4E7787D7}"/>
                  </a:ext>
                </a:extLst>
              </p:cNvPr>
              <p:cNvCxnSpPr>
                <a:stCxn id="17" idx="3"/>
                <a:endCxn id="18" idx="1"/>
              </p:cNvCxnSpPr>
              <p:nvPr/>
            </p:nvCxnSpPr>
            <p:spPr>
              <a:xfrm flipV="1">
                <a:off x="4947313" y="1209631"/>
                <a:ext cx="2240224" cy="1620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A39C18-A6BE-723C-E02C-2C61F219C538}"/>
                </a:ext>
              </a:extLst>
            </p:cNvPr>
            <p:cNvSpPr txBox="1"/>
            <p:nvPr/>
          </p:nvSpPr>
          <p:spPr>
            <a:xfrm>
              <a:off x="5902824" y="578181"/>
              <a:ext cx="40107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4000"/>
              </a:lvl1pPr>
            </a:lstStyle>
            <a:p>
              <a:r>
                <a:rPr lang="en-GB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4880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A289DE3-C2DC-5243-83E0-DF915EF9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294-BEAF-471E-A509-ABD4EFD29BE9}" type="slidenum">
              <a:rPr lang="en-GB" smtClean="0"/>
              <a:t>7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Terminology: Full Mediation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6A6D15-508C-B96E-83C5-4141E3ED536D}"/>
              </a:ext>
            </a:extLst>
          </p:cNvPr>
          <p:cNvGrpSpPr/>
          <p:nvPr/>
        </p:nvGrpSpPr>
        <p:grpSpPr>
          <a:xfrm>
            <a:off x="2423593" y="3421485"/>
            <a:ext cx="7188871" cy="2545742"/>
            <a:chOff x="2423593" y="3421485"/>
            <a:chExt cx="7188871" cy="2545742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CDB0BE4-039F-BF40-9332-05F5D6ED93EF}"/>
                </a:ext>
              </a:extLst>
            </p:cNvPr>
            <p:cNvSpPr/>
            <p:nvPr/>
          </p:nvSpPr>
          <p:spPr>
            <a:xfrm>
              <a:off x="2423593" y="5085184"/>
              <a:ext cx="1370329" cy="649747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dirty="0">
                  <a:solidFill>
                    <a:schemeClr val="tx1"/>
                  </a:solidFill>
                </a:rPr>
                <a:t>X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4E0FA08-9E08-944C-BBC5-1F55D1FB8738}"/>
                </a:ext>
              </a:extLst>
            </p:cNvPr>
            <p:cNvSpPr/>
            <p:nvPr/>
          </p:nvSpPr>
          <p:spPr>
            <a:xfrm>
              <a:off x="5577069" y="3421485"/>
              <a:ext cx="1370329" cy="649747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dirty="0">
                  <a:solidFill>
                    <a:schemeClr val="tx1"/>
                  </a:solidFill>
                </a:rPr>
                <a:t>M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459CB3A-1077-684F-8312-90BF75698FFC}"/>
                </a:ext>
              </a:extLst>
            </p:cNvPr>
            <p:cNvSpPr/>
            <p:nvPr/>
          </p:nvSpPr>
          <p:spPr>
            <a:xfrm>
              <a:off x="8242135" y="5086424"/>
              <a:ext cx="1370329" cy="649747"/>
            </a:xfrm>
            <a:prstGeom prst="roundRect">
              <a:avLst/>
            </a:prstGeom>
            <a:noFill/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4000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F940C34-29CA-0F49-B4BB-582DE88BE596}"/>
                </a:ext>
              </a:extLst>
            </p:cNvPr>
            <p:cNvCxnSpPr>
              <a:cxnSpLocks/>
              <a:stCxn id="5" idx="0"/>
              <a:endCxn id="6" idx="1"/>
            </p:cNvCxnSpPr>
            <p:nvPr/>
          </p:nvCxnSpPr>
          <p:spPr>
            <a:xfrm flipV="1">
              <a:off x="3108758" y="3746359"/>
              <a:ext cx="2468311" cy="1338825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6567B0B-17CB-0745-B55C-85EFBD351584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>
              <a:off x="3793922" y="5410058"/>
              <a:ext cx="4448213" cy="124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21E29A1-2F4F-4B4A-B6EA-99294A44ED26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>
              <a:off x="6947398" y="3746359"/>
              <a:ext cx="1979902" cy="1340065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3E71CD-3A47-D24D-8B32-5DA82DCCAC08}"/>
                </a:ext>
              </a:extLst>
            </p:cNvPr>
            <p:cNvSpPr txBox="1"/>
            <p:nvPr/>
          </p:nvSpPr>
          <p:spPr>
            <a:xfrm>
              <a:off x="4562875" y="4118195"/>
              <a:ext cx="40588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343481-45D4-EC4D-A57F-D9F0DD07DD36}"/>
                </a:ext>
              </a:extLst>
            </p:cNvPr>
            <p:cNvSpPr txBox="1"/>
            <p:nvPr/>
          </p:nvSpPr>
          <p:spPr>
            <a:xfrm>
              <a:off x="7386343" y="4210462"/>
              <a:ext cx="4267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b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C792D1-6CC2-3D4B-93AA-8BAF404AB737}"/>
                </a:ext>
              </a:extLst>
            </p:cNvPr>
            <p:cNvSpPr txBox="1"/>
            <p:nvPr/>
          </p:nvSpPr>
          <p:spPr>
            <a:xfrm>
              <a:off x="5966374" y="4777840"/>
              <a:ext cx="4956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3600"/>
              </a:lvl1pPr>
            </a:lstStyle>
            <a:p>
              <a:r>
                <a:rPr lang="en-GB" dirty="0"/>
                <a:t>c‘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032FED2-3A45-784F-9C87-95BDF356DB1E}"/>
                </a:ext>
              </a:extLst>
            </p:cNvPr>
            <p:cNvSpPr txBox="1"/>
            <p:nvPr/>
          </p:nvSpPr>
          <p:spPr>
            <a:xfrm>
              <a:off x="3938037" y="3681389"/>
              <a:ext cx="8236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✓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EC05DD-2F8A-B24B-AF25-91C8C7113C33}"/>
                </a:ext>
              </a:extLst>
            </p:cNvPr>
            <p:cNvSpPr txBox="1"/>
            <p:nvPr/>
          </p:nvSpPr>
          <p:spPr>
            <a:xfrm>
              <a:off x="7793408" y="3663673"/>
              <a:ext cx="8236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000">
                  <a:solidFill>
                    <a:schemeClr val="accent6"/>
                  </a:solidFill>
                </a:defRPr>
              </a:lvl1pPr>
            </a:lstStyle>
            <a:p>
              <a:r>
                <a: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✓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871F5D8-7B01-A04D-8C4B-80377700DB5F}"/>
                </a:ext>
              </a:extLst>
            </p:cNvPr>
            <p:cNvSpPr txBox="1"/>
            <p:nvPr/>
          </p:nvSpPr>
          <p:spPr>
            <a:xfrm>
              <a:off x="5791053" y="5320896"/>
              <a:ext cx="19799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n.s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1393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A289DE3-C2DC-5243-83E0-DF915EF9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1B294-BEAF-471E-A509-ABD4EFD29BE9}" type="slidenum">
              <a:rPr lang="en-GB" smtClean="0"/>
              <a:t>8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Terminology: Partial Mediation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FD995F-78FD-C4D1-BD14-794C298CAA97}"/>
              </a:ext>
            </a:extLst>
          </p:cNvPr>
          <p:cNvGrpSpPr/>
          <p:nvPr/>
        </p:nvGrpSpPr>
        <p:grpSpPr>
          <a:xfrm>
            <a:off x="2423593" y="3421485"/>
            <a:ext cx="7188871" cy="2934865"/>
            <a:chOff x="2423593" y="3421485"/>
            <a:chExt cx="7188871" cy="293486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6A6D15-508C-B96E-83C5-4141E3ED536D}"/>
                </a:ext>
              </a:extLst>
            </p:cNvPr>
            <p:cNvGrpSpPr/>
            <p:nvPr/>
          </p:nvGrpSpPr>
          <p:grpSpPr>
            <a:xfrm>
              <a:off x="2423593" y="3421485"/>
              <a:ext cx="7188871" cy="2314686"/>
              <a:chOff x="2423593" y="3421485"/>
              <a:chExt cx="7188871" cy="2314686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CDB0BE4-039F-BF40-9332-05F5D6ED93EF}"/>
                  </a:ext>
                </a:extLst>
              </p:cNvPr>
              <p:cNvSpPr/>
              <p:nvPr/>
            </p:nvSpPr>
            <p:spPr>
              <a:xfrm>
                <a:off x="2423593" y="5085184"/>
                <a:ext cx="1370329" cy="64974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E4E0FA08-9E08-944C-BBC5-1F55D1FB8738}"/>
                  </a:ext>
                </a:extLst>
              </p:cNvPr>
              <p:cNvSpPr/>
              <p:nvPr/>
            </p:nvSpPr>
            <p:spPr>
              <a:xfrm>
                <a:off x="5577069" y="3421485"/>
                <a:ext cx="1370329" cy="64974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7459CB3A-1077-684F-8312-90BF75698FFC}"/>
                  </a:ext>
                </a:extLst>
              </p:cNvPr>
              <p:cNvSpPr/>
              <p:nvPr/>
            </p:nvSpPr>
            <p:spPr>
              <a:xfrm>
                <a:off x="8242135" y="5086424"/>
                <a:ext cx="1370329" cy="649747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4000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2F940C34-29CA-0F49-B4BB-582DE88BE596}"/>
                  </a:ext>
                </a:extLst>
              </p:cNvPr>
              <p:cNvCxnSpPr>
                <a:cxnSpLocks/>
                <a:stCxn id="5" idx="0"/>
                <a:endCxn id="6" idx="1"/>
              </p:cNvCxnSpPr>
              <p:nvPr/>
            </p:nvCxnSpPr>
            <p:spPr>
              <a:xfrm flipV="1">
                <a:off x="3108758" y="3746359"/>
                <a:ext cx="2468311" cy="1338825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C6567B0B-17CB-0745-B55C-85EFBD351584}"/>
                  </a:ext>
                </a:extLst>
              </p:cNvPr>
              <p:cNvCxnSpPr>
                <a:cxnSpLocks/>
                <a:stCxn id="5" idx="3"/>
                <a:endCxn id="7" idx="1"/>
              </p:cNvCxnSpPr>
              <p:nvPr/>
            </p:nvCxnSpPr>
            <p:spPr>
              <a:xfrm>
                <a:off x="3793922" y="5410058"/>
                <a:ext cx="4448213" cy="1240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21E29A1-2F4F-4B4A-B6EA-99294A44ED26}"/>
                  </a:ext>
                </a:extLst>
              </p:cNvPr>
              <p:cNvCxnSpPr>
                <a:cxnSpLocks/>
                <a:stCxn id="6" idx="3"/>
                <a:endCxn id="7" idx="0"/>
              </p:cNvCxnSpPr>
              <p:nvPr/>
            </p:nvCxnSpPr>
            <p:spPr>
              <a:xfrm>
                <a:off x="6947398" y="3746359"/>
                <a:ext cx="1979902" cy="1340065"/>
              </a:xfrm>
              <a:prstGeom prst="straightConnector1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tailEnd type="arrow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3E71CD-3A47-D24D-8B32-5DA82DCCAC08}"/>
                  </a:ext>
                </a:extLst>
              </p:cNvPr>
              <p:cNvSpPr txBox="1"/>
              <p:nvPr/>
            </p:nvSpPr>
            <p:spPr>
              <a:xfrm>
                <a:off x="4562875" y="4118195"/>
                <a:ext cx="4058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/>
                  <a:t>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343481-45D4-EC4D-A57F-D9F0DD07DD36}"/>
                  </a:ext>
                </a:extLst>
              </p:cNvPr>
              <p:cNvSpPr txBox="1"/>
              <p:nvPr/>
            </p:nvSpPr>
            <p:spPr>
              <a:xfrm>
                <a:off x="7386343" y="4210462"/>
                <a:ext cx="4267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3600" dirty="0"/>
                  <a:t>b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C792D1-6CC2-3D4B-93AA-8BAF404AB737}"/>
                  </a:ext>
                </a:extLst>
              </p:cNvPr>
              <p:cNvSpPr txBox="1"/>
              <p:nvPr/>
            </p:nvSpPr>
            <p:spPr>
              <a:xfrm>
                <a:off x="5966374" y="4777840"/>
                <a:ext cx="49564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3600"/>
                </a:lvl1pPr>
              </a:lstStyle>
              <a:p>
                <a:r>
                  <a:rPr lang="en-GB" dirty="0"/>
                  <a:t>c‘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32FED2-3A45-784F-9C87-95BDF356DB1E}"/>
                  </a:ext>
                </a:extLst>
              </p:cNvPr>
              <p:cNvSpPr txBox="1"/>
              <p:nvPr/>
            </p:nvSpPr>
            <p:spPr>
              <a:xfrm>
                <a:off x="3938037" y="3681389"/>
                <a:ext cx="82363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✓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6EC05DD-2F8A-B24B-AF25-91C8C7113C33}"/>
                  </a:ext>
                </a:extLst>
              </p:cNvPr>
              <p:cNvSpPr txBox="1"/>
              <p:nvPr/>
            </p:nvSpPr>
            <p:spPr>
              <a:xfrm>
                <a:off x="7793408" y="3663673"/>
                <a:ext cx="82363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4000">
                    <a:solidFill>
                      <a:schemeClr val="accent6"/>
                    </a:solidFill>
                  </a:defRPr>
                </a:lvl1pPr>
              </a:lstStyle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✓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1258E82-2CA2-1C34-307B-F3A1E7D6C525}"/>
                </a:ext>
              </a:extLst>
            </p:cNvPr>
            <p:cNvSpPr txBox="1"/>
            <p:nvPr/>
          </p:nvSpPr>
          <p:spPr>
            <a:xfrm>
              <a:off x="5390559" y="5648464"/>
              <a:ext cx="8236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47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98C4A-D194-8BB4-C967-92FC7C1E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Methods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241A2-3637-145A-DA3C-1A901AFEE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Regression using Baron and Kenny’s Approach</a:t>
            </a: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Regression with bootstrapping</a:t>
            </a: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Structural Equation Modelling (SEM)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5106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925</Words>
  <Application>Microsoft Macintosh PowerPoint</Application>
  <PresentationFormat>Widescreen</PresentationFormat>
  <Paragraphs>140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Source Sans Pro</vt:lpstr>
      <vt:lpstr>Office Theme</vt:lpstr>
      <vt:lpstr>Chapter 15:  Mediation</vt:lpstr>
      <vt:lpstr>Learning objectives:</vt:lpstr>
      <vt:lpstr>What Is Mediation?</vt:lpstr>
      <vt:lpstr>Hypotheses</vt:lpstr>
      <vt:lpstr>Hypotheses</vt:lpstr>
      <vt:lpstr>PowerPoint Presentation</vt:lpstr>
      <vt:lpstr>Terminology: Full Mediation</vt:lpstr>
      <vt:lpstr>Terminology: Partial Mediation</vt:lpstr>
      <vt:lpstr>Methods of Analysis</vt:lpstr>
      <vt:lpstr>Baron and Kenny’s (BK) approach</vt:lpstr>
      <vt:lpstr>Example</vt:lpstr>
      <vt:lpstr>Measures</vt:lpstr>
      <vt:lpstr>Presenting the results on a diagram</vt:lpstr>
      <vt:lpstr>Sobel’s test</vt:lpstr>
      <vt:lpstr>Bootstrapping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Hypotheses</dc:title>
  <dc:creator>Daryanto, Ahmad</dc:creator>
  <cp:lastModifiedBy>Daryanto, Ahmad</cp:lastModifiedBy>
  <cp:revision>53</cp:revision>
  <dcterms:created xsi:type="dcterms:W3CDTF">2022-06-28T21:58:55Z</dcterms:created>
  <dcterms:modified xsi:type="dcterms:W3CDTF">2023-09-08T10:00:31Z</dcterms:modified>
</cp:coreProperties>
</file>