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5" r:id="rId2"/>
    <p:sldId id="454" r:id="rId3"/>
    <p:sldId id="418" r:id="rId4"/>
    <p:sldId id="455" r:id="rId5"/>
    <p:sldId id="456" r:id="rId6"/>
    <p:sldId id="457" r:id="rId7"/>
    <p:sldId id="416" r:id="rId8"/>
    <p:sldId id="470" r:id="rId9"/>
    <p:sldId id="471" r:id="rId10"/>
    <p:sldId id="461" r:id="rId11"/>
    <p:sldId id="427" r:id="rId12"/>
    <p:sldId id="462" r:id="rId13"/>
    <p:sldId id="472" r:id="rId14"/>
    <p:sldId id="473" r:id="rId15"/>
    <p:sldId id="432" r:id="rId16"/>
    <p:sldId id="421" r:id="rId17"/>
    <p:sldId id="463" r:id="rId18"/>
    <p:sldId id="429" r:id="rId19"/>
    <p:sldId id="464" r:id="rId20"/>
    <p:sldId id="465" r:id="rId21"/>
    <p:sldId id="466" r:id="rId22"/>
    <p:sldId id="467" r:id="rId23"/>
    <p:sldId id="468" r:id="rId24"/>
    <p:sldId id="433" r:id="rId25"/>
    <p:sldId id="391" r:id="rId26"/>
    <p:sldId id="453" r:id="rId27"/>
    <p:sldId id="474" r:id="rId28"/>
    <p:sldId id="475" r:id="rId29"/>
    <p:sldId id="476" r:id="rId30"/>
    <p:sldId id="4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327"/>
  </p:normalViewPr>
  <p:slideViewPr>
    <p:cSldViewPr snapToGrid="0">
      <p:cViewPr varScale="1">
        <p:scale>
          <a:sx n="110" d="100"/>
          <a:sy n="110" d="100"/>
        </p:scale>
        <p:origin x="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B57D4-EC99-3846-9E2C-89B7534FF423}" type="datetimeFigureOut">
              <a:rPr lang="en-GB" smtClean="0"/>
              <a:t>01/09/2023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A8648-E41D-5E40-BE07-5238D060400C}" type="slidenum">
              <a:rPr lang="en-GB" smtClean="0"/>
              <a:t>‹#›</a:t>
            </a:fld>
            <a:endParaRPr lang="en-GB"/>
          </a:p>
        </p:txBody>
      </p:sp>
    </p:spTree>
    <p:extLst>
      <p:ext uri="{BB962C8B-B14F-4D97-AF65-F5344CB8AC3E}">
        <p14:creationId xmlns:p14="http://schemas.microsoft.com/office/powerpoint/2010/main" val="37391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F24CAC-BB67-554B-9042-A8ED7BF2CCE5}" type="slidenum">
              <a:rPr lang="en-GB" smtClean="0"/>
              <a:t>1</a:t>
            </a:fld>
            <a:endParaRPr lang="en-GB"/>
          </a:p>
        </p:txBody>
      </p:sp>
    </p:spTree>
    <p:extLst>
      <p:ext uri="{BB962C8B-B14F-4D97-AF65-F5344CB8AC3E}">
        <p14:creationId xmlns:p14="http://schemas.microsoft.com/office/powerpoint/2010/main" val="300329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7D9BD-20B2-4687-B288-8FB5AD3EA091}" type="slidenum">
              <a:rPr lang="en-GB"/>
              <a:pPr/>
              <a:t>16</a:t>
            </a:fld>
            <a:endParaRPr lang="en-GB"/>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7D9BD-20B2-4687-B288-8FB5AD3EA091}" type="slidenum">
              <a:rPr lang="en-GB"/>
              <a:pPr/>
              <a:t>17</a:t>
            </a:fld>
            <a:endParaRPr lang="en-GB"/>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18277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D1CA0D4-96AB-464D-82CC-B74F1F6B4483}" type="slidenum">
              <a:rPr lang="en-GB" smtClean="0"/>
              <a:pPr/>
              <a:t>25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A20-417E-49DB-9DFF-FDAA36D2BE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75B191D-1000-A24C-C8D3-D56631C1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227870-3688-CFE3-2D1E-52087C90C12F}"/>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ACABCB75-6BDF-119D-1EA8-C4B61335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A7F81-D828-A3FE-633B-555AFC8AEE5F}"/>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367820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B789-F337-FE32-D66F-CE75806DD1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B5A93A-DC13-5D6F-F44B-A92C52D420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24083A-EF1F-853A-FAFD-962214A190F1}"/>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BC49CA15-44C0-B448-821C-357891D44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66604-8A38-7E7A-ADBA-E5432AC77A40}"/>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258010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CEBB8D-9595-C1C2-21A2-5B71477B3F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DB7848-EB24-B7ED-68AA-A905717370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809592-C8BA-FAEB-DCE9-7FDED5BDAB4F}"/>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538623EB-51A3-3F8E-0958-554C9D12C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8F587-2413-8F3E-A6B3-157DD5ABA534}"/>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264284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ADFD-08D1-6719-16AB-0019B5018F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A29658-EA53-9785-00A5-A1DFDA4899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0083B3-7806-1E2B-3858-7252FFCC9E44}"/>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B1525371-DC75-174A-2CB0-61C66F25A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31CC3-DE6E-9FDD-5809-8E954F82C376}"/>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35358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E6D8-9B63-8360-46DB-9AE9DB408E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50150AA-9EB2-1B70-F479-1FF7E97FF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715C24-4D39-B18E-B6DB-4E2B854336E2}"/>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807D9B33-A626-013B-30AE-A3B1AC054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97972-BB9C-5129-9815-6091FB035F7F}"/>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104229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B272-60D5-A6A9-BF15-C6A1F264B9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7B057C-2486-C910-927E-E3655F5DC6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514B78A-D3A7-1357-785D-708F5093B71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10CA08F-A553-4D2B-094E-2D8F6717833E}"/>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6" name="Footer Placeholder 5">
            <a:extLst>
              <a:ext uri="{FF2B5EF4-FFF2-40B4-BE49-F238E27FC236}">
                <a16:creationId xmlns:a16="http://schemas.microsoft.com/office/drawing/2014/main" id="{F79DE6EB-6EDE-D858-EE43-E3E630B89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41B7B-0575-8E15-8CDF-C4D317825070}"/>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107796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9CE7-A6C5-6E47-3283-0AAE14B3745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65C7CE-1724-0CBB-95F9-523401E46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D24FF-3313-4DCB-BEC5-50276FF9446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218DB6-378C-100F-F688-594E2FAD6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24120D-D105-3BAF-A75A-C42B00442F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933BC1-006A-C5BA-A275-8062E83B9026}"/>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8" name="Footer Placeholder 7">
            <a:extLst>
              <a:ext uri="{FF2B5EF4-FFF2-40B4-BE49-F238E27FC236}">
                <a16:creationId xmlns:a16="http://schemas.microsoft.com/office/drawing/2014/main" id="{D2711423-352D-8F3F-EE8C-714304E5EB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2AB0EE-C27A-C6FE-04D7-76540B60C4E7}"/>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7933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AA8D-3299-32F4-E053-3129CE2B390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AA6AE5-F897-0BEB-D442-F25FBE92B621}"/>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4" name="Footer Placeholder 3">
            <a:extLst>
              <a:ext uri="{FF2B5EF4-FFF2-40B4-BE49-F238E27FC236}">
                <a16:creationId xmlns:a16="http://schemas.microsoft.com/office/drawing/2014/main" id="{0204E058-36FB-E2E6-0F1F-02E188A93A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06626-28A8-AAAA-C35B-5C38B570AB18}"/>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46162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A6377-0019-D80B-4C73-CFFC671A6760}"/>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3" name="Footer Placeholder 2">
            <a:extLst>
              <a:ext uri="{FF2B5EF4-FFF2-40B4-BE49-F238E27FC236}">
                <a16:creationId xmlns:a16="http://schemas.microsoft.com/office/drawing/2014/main" id="{3008C6C9-4DCE-6C9B-9AEE-6AA318E88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8C551-850A-D8B1-1B18-E048C90DCEE3}"/>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232464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BFF3-F358-075F-7822-2BB1480168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986CB6-2383-8D34-38B1-EDE299029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1402F5-0293-6BDB-D33F-A5C7A774D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DE3FBD-C45E-1A82-D863-A7E9E18B0C21}"/>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6" name="Footer Placeholder 5">
            <a:extLst>
              <a:ext uri="{FF2B5EF4-FFF2-40B4-BE49-F238E27FC236}">
                <a16:creationId xmlns:a16="http://schemas.microsoft.com/office/drawing/2014/main" id="{FC65DEA4-9D0F-3340-D46E-65892DF25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68BEC-7423-4D66-D2C9-2570A879BDBB}"/>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5888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DADB-33E4-169B-75AD-72098C2CA3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7E31C12-1E47-9868-54E8-09945B403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29EB1-A915-A124-B826-BD969842D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97E3A8-B9E7-4C09-9266-4A583874D737}"/>
              </a:ext>
            </a:extLst>
          </p:cNvPr>
          <p:cNvSpPr>
            <a:spLocks noGrp="1"/>
          </p:cNvSpPr>
          <p:nvPr>
            <p:ph type="dt" sz="half" idx="10"/>
          </p:nvPr>
        </p:nvSpPr>
        <p:spPr/>
        <p:txBody>
          <a:bodyPr/>
          <a:lstStyle/>
          <a:p>
            <a:fld id="{92DB0E51-3941-9B47-87B7-7A6F46A6F62B}" type="datetimeFigureOut">
              <a:rPr lang="en-US" smtClean="0"/>
              <a:t>9/1/23</a:t>
            </a:fld>
            <a:endParaRPr lang="en-US"/>
          </a:p>
        </p:txBody>
      </p:sp>
      <p:sp>
        <p:nvSpPr>
          <p:cNvPr id="6" name="Footer Placeholder 5">
            <a:extLst>
              <a:ext uri="{FF2B5EF4-FFF2-40B4-BE49-F238E27FC236}">
                <a16:creationId xmlns:a16="http://schemas.microsoft.com/office/drawing/2014/main" id="{6E2A575E-1D42-21BA-C061-18DEE9501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B9D6-9767-5669-FE48-330C5B3CA6FE}"/>
              </a:ext>
            </a:extLst>
          </p:cNvPr>
          <p:cNvSpPr>
            <a:spLocks noGrp="1"/>
          </p:cNvSpPr>
          <p:nvPr>
            <p:ph type="sldNum" sz="quarter" idx="12"/>
          </p:nvPr>
        </p:nvSpPr>
        <p:spPr/>
        <p:txBody>
          <a:bodyPr/>
          <a:lstStyle/>
          <a:p>
            <a:fld id="{01EA825E-F112-BA4C-9A8B-EDFE99609DAD}" type="slidenum">
              <a:rPr lang="en-US" smtClean="0"/>
              <a:t>‹#›</a:t>
            </a:fld>
            <a:endParaRPr lang="en-US"/>
          </a:p>
        </p:txBody>
      </p:sp>
    </p:spTree>
    <p:extLst>
      <p:ext uri="{BB962C8B-B14F-4D97-AF65-F5344CB8AC3E}">
        <p14:creationId xmlns:p14="http://schemas.microsoft.com/office/powerpoint/2010/main" val="337566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F4027-DE70-40B6-8EFC-17FDC6687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13D771-1692-3170-7A58-443A0EFF5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53F076-9362-A7FF-02FF-A19BD5500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B0E51-3941-9B47-87B7-7A6F46A6F62B}" type="datetimeFigureOut">
              <a:rPr lang="en-US" smtClean="0"/>
              <a:t>9/1/23</a:t>
            </a:fld>
            <a:endParaRPr lang="en-US"/>
          </a:p>
        </p:txBody>
      </p:sp>
      <p:sp>
        <p:nvSpPr>
          <p:cNvPr id="5" name="Footer Placeholder 4">
            <a:extLst>
              <a:ext uri="{FF2B5EF4-FFF2-40B4-BE49-F238E27FC236}">
                <a16:creationId xmlns:a16="http://schemas.microsoft.com/office/drawing/2014/main" id="{43D42454-F5BE-7E02-DE05-2A75B738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FB3F9D-E062-7A0A-02C8-0AD6E32AF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A825E-F112-BA4C-9A8B-EDFE99609DAD}" type="slidenum">
              <a:rPr lang="en-US" smtClean="0"/>
              <a:t>‹#›</a:t>
            </a:fld>
            <a:endParaRPr lang="en-US"/>
          </a:p>
        </p:txBody>
      </p:sp>
    </p:spTree>
    <p:extLst>
      <p:ext uri="{BB962C8B-B14F-4D97-AF65-F5344CB8AC3E}">
        <p14:creationId xmlns:p14="http://schemas.microsoft.com/office/powerpoint/2010/main" val="171531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2667000" y="1122363"/>
            <a:ext cx="7317432" cy="2387600"/>
          </a:xfrm>
        </p:spPr>
        <p:txBody>
          <a:bodyPr>
            <a:normAutofit/>
          </a:bodyPr>
          <a:lstStyle/>
          <a:p>
            <a:r>
              <a:rPr lang="en-GB" sz="5400" dirty="0">
                <a:solidFill>
                  <a:srgbClr val="FF0000"/>
                </a:solidFill>
              </a:rPr>
              <a:t>Chapter 4:</a:t>
            </a:r>
            <a:br>
              <a:rPr lang="en-GB" sz="5400" dirty="0">
                <a:solidFill>
                  <a:srgbClr val="FF0000"/>
                </a:solidFill>
              </a:rPr>
            </a:br>
            <a:r>
              <a:rPr lang="en-GB" sz="5400" dirty="0">
                <a:solidFill>
                  <a:srgbClr val="FF0000"/>
                </a:solidFill>
              </a:rPr>
              <a:t> Construct And Measurement</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normAutofit/>
          </a:bodyPr>
          <a:lstStyle/>
          <a:p>
            <a:r>
              <a:rPr lang="en-GB" sz="2400"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Tips</a:t>
            </a:r>
          </a:p>
        </p:txBody>
      </p:sp>
      <p:sp>
        <p:nvSpPr>
          <p:cNvPr id="3" name="Content Placeholder 2"/>
          <p:cNvSpPr>
            <a:spLocks noGrp="1"/>
          </p:cNvSpPr>
          <p:nvPr>
            <p:ph idx="1"/>
          </p:nvPr>
        </p:nvSpPr>
        <p:spPr/>
        <p:txBody>
          <a:bodyPr>
            <a:normAutofit/>
          </a:bodyPr>
          <a:lstStyle/>
          <a:p>
            <a:r>
              <a:rPr lang="en-GB" dirty="0"/>
              <a:t>Use an existing scale. Do not invent yourself unless the scale does not exist.</a:t>
            </a:r>
          </a:p>
          <a:p>
            <a:r>
              <a:rPr lang="en-GB" dirty="0"/>
              <a:t>There are many scales that have been developed, there is a higher chance that you can adapt existing scales to suit your research context.</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73EEE97E-9D42-4F91-8BB4-108EE5145ADB}" type="slidenum">
              <a:rPr lang="en-GB" smtClean="0"/>
              <a:pPr/>
              <a:t>10</a:t>
            </a:fld>
            <a:endParaRPr lang="en-GB"/>
          </a:p>
        </p:txBody>
      </p:sp>
    </p:spTree>
    <p:extLst>
      <p:ext uri="{BB962C8B-B14F-4D97-AF65-F5344CB8AC3E}">
        <p14:creationId xmlns:p14="http://schemas.microsoft.com/office/powerpoint/2010/main" val="218447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solidFill>
                  <a:srgbClr val="FF0000"/>
                </a:solidFill>
                <a:latin typeface="Tahoma" pitchFamily="34" charset="0"/>
                <a:cs typeface="Tahoma" pitchFamily="34" charset="0"/>
              </a:rPr>
              <a:t>Using  the Scale </a:t>
            </a:r>
          </a:p>
        </p:txBody>
      </p:sp>
      <p:sp>
        <p:nvSpPr>
          <p:cNvPr id="19459" name="Content Placeholder 2"/>
          <p:cNvSpPr>
            <a:spLocks noGrp="1"/>
          </p:cNvSpPr>
          <p:nvPr>
            <p:ph idx="1"/>
          </p:nvPr>
        </p:nvSpPr>
        <p:spPr/>
        <p:txBody>
          <a:bodyPr>
            <a:normAutofit/>
          </a:bodyPr>
          <a:lstStyle/>
          <a:p>
            <a:r>
              <a:rPr lang="en-GB" dirty="0"/>
              <a:t>Imagine that you have collected data on consumer satisfaction. Your consumer satisfaction scale consists of three items, each measured with a seven-point semantic scale with 1= very dissatisfied, and 7 = very satisfied. You assigned SAT1, SAT2 and SAT3 as variables in your spreadsheet or SPSS to represent these items. </a:t>
            </a:r>
          </a:p>
          <a:p>
            <a:r>
              <a:rPr lang="en-GB" dirty="0"/>
              <a:t>How would you determine the level of consumer satisfaction, suppose one consumer provides SAT1 = 4, SAT2 = 5, and SAT = 6? </a:t>
            </a:r>
          </a:p>
          <a:p>
            <a:pPr eaLnBrk="1" hangingPunct="1"/>
            <a:endParaRPr lang="en-US" dirty="0"/>
          </a:p>
        </p:txBody>
      </p:sp>
      <p:sp>
        <p:nvSpPr>
          <p:cNvPr id="4" name="Slide Number Placeholder 3"/>
          <p:cNvSpPr>
            <a:spLocks noGrp="1"/>
          </p:cNvSpPr>
          <p:nvPr>
            <p:ph type="sldNum" sz="quarter" idx="12"/>
          </p:nvPr>
        </p:nvSpPr>
        <p:spPr/>
        <p:txBody>
          <a:bodyPr/>
          <a:lstStyle/>
          <a:p>
            <a:pPr>
              <a:defRPr/>
            </a:pPr>
            <a:fld id="{97E25645-4903-4FE3-9B03-3214984BF205}"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solidFill>
                  <a:srgbClr val="FF0000"/>
                </a:solidFill>
                <a:latin typeface="Tahoma" pitchFamily="34" charset="0"/>
                <a:cs typeface="Tahoma" pitchFamily="34" charset="0"/>
              </a:rPr>
              <a:t>Using  the Scale</a:t>
            </a:r>
          </a:p>
        </p:txBody>
      </p:sp>
      <p:sp>
        <p:nvSpPr>
          <p:cNvPr id="19459" name="Content Placeholder 2"/>
          <p:cNvSpPr>
            <a:spLocks noGrp="1"/>
          </p:cNvSpPr>
          <p:nvPr>
            <p:ph idx="1"/>
          </p:nvPr>
        </p:nvSpPr>
        <p:spPr/>
        <p:txBody>
          <a:bodyPr>
            <a:normAutofit/>
          </a:bodyPr>
          <a:lstStyle/>
          <a:p>
            <a:pPr eaLnBrk="1" hangingPunct="1"/>
            <a:r>
              <a:rPr lang="en-US" dirty="0"/>
              <a:t>Summated score</a:t>
            </a:r>
          </a:p>
          <a:p>
            <a:pPr lvl="1" eaLnBrk="1" hangingPunct="1"/>
            <a:r>
              <a:rPr lang="en-US" dirty="0"/>
              <a:t>adding together the response to each item</a:t>
            </a:r>
          </a:p>
          <a:p>
            <a:pPr lvl="1"/>
            <a:r>
              <a:rPr lang="en-GB" dirty="0"/>
              <a:t>SAT1 + SAT2 + SAT3 = 4 + 5 + 6 = 15 </a:t>
            </a:r>
          </a:p>
          <a:p>
            <a:pPr lvl="1"/>
            <a:r>
              <a:rPr lang="en-GB" dirty="0"/>
              <a:t>15 is not meaningful</a:t>
            </a:r>
            <a:endParaRPr lang="en-US" dirty="0"/>
          </a:p>
          <a:p>
            <a:pPr eaLnBrk="1" hangingPunct="1"/>
            <a:r>
              <a:rPr lang="en-US" dirty="0"/>
              <a:t>Average sore</a:t>
            </a:r>
          </a:p>
          <a:p>
            <a:pPr lvl="1"/>
            <a:r>
              <a:rPr lang="en-GB" dirty="0"/>
              <a:t>(4 + 5 + 6)/3 = 15/3 = 5</a:t>
            </a:r>
          </a:p>
          <a:p>
            <a:pPr lvl="1"/>
            <a:r>
              <a:rPr lang="en-US" dirty="0"/>
              <a:t>5 is meaningful, i.e., somewhat satisfied.</a:t>
            </a:r>
          </a:p>
          <a:p>
            <a:pPr lvl="1"/>
            <a:r>
              <a:rPr lang="en-US" dirty="0"/>
              <a:t>Widely used in research and the approach we adopt in this course</a:t>
            </a:r>
          </a:p>
        </p:txBody>
      </p:sp>
      <p:sp>
        <p:nvSpPr>
          <p:cNvPr id="4" name="Slide Number Placeholder 3"/>
          <p:cNvSpPr>
            <a:spLocks noGrp="1"/>
          </p:cNvSpPr>
          <p:nvPr>
            <p:ph type="sldNum" sz="quarter" idx="12"/>
          </p:nvPr>
        </p:nvSpPr>
        <p:spPr/>
        <p:txBody>
          <a:bodyPr/>
          <a:lstStyle/>
          <a:p>
            <a:pPr>
              <a:defRPr/>
            </a:pPr>
            <a:fld id="{97E25645-4903-4FE3-9B03-3214984BF205}" type="slidenum">
              <a:rPr lang="en-US" smtClean="0"/>
              <a:pPr>
                <a:defRPr/>
              </a:pPr>
              <a:t>12</a:t>
            </a:fld>
            <a:endParaRPr lang="en-US" dirty="0"/>
          </a:p>
        </p:txBody>
      </p:sp>
    </p:spTree>
    <p:extLst>
      <p:ext uri="{BB962C8B-B14F-4D97-AF65-F5344CB8AC3E}">
        <p14:creationId xmlns:p14="http://schemas.microsoft.com/office/powerpoint/2010/main" val="79854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155A-9D87-14AD-E736-DF044E0BCF53}"/>
              </a:ext>
            </a:extLst>
          </p:cNvPr>
          <p:cNvSpPr>
            <a:spLocks noGrp="1"/>
          </p:cNvSpPr>
          <p:nvPr>
            <p:ph type="title"/>
          </p:nvPr>
        </p:nvSpPr>
        <p:spPr/>
        <p:txBody>
          <a:bodyPr/>
          <a:lstStyle/>
          <a:p>
            <a:r>
              <a:rPr lang="en-GB" dirty="0">
                <a:solidFill>
                  <a:srgbClr val="FF0000"/>
                </a:solidFill>
              </a:rPr>
              <a:t>Limitation of Mean Score</a:t>
            </a:r>
          </a:p>
        </p:txBody>
      </p:sp>
      <p:sp>
        <p:nvSpPr>
          <p:cNvPr id="4" name="Slide Number Placeholder 3">
            <a:extLst>
              <a:ext uri="{FF2B5EF4-FFF2-40B4-BE49-F238E27FC236}">
                <a16:creationId xmlns:a16="http://schemas.microsoft.com/office/drawing/2014/main" id="{29D33268-7042-F179-295E-A580563CF4DE}"/>
              </a:ext>
            </a:extLst>
          </p:cNvPr>
          <p:cNvSpPr>
            <a:spLocks noGrp="1"/>
          </p:cNvSpPr>
          <p:nvPr>
            <p:ph type="sldNum" sz="quarter" idx="12"/>
          </p:nvPr>
        </p:nvSpPr>
        <p:spPr/>
        <p:txBody>
          <a:bodyPr/>
          <a:lstStyle/>
          <a:p>
            <a:fld id="{73EEE97E-9D42-4F91-8BB4-108EE5145ADB}" type="slidenum">
              <a:rPr lang="en-GB" smtClean="0"/>
              <a:pPr/>
              <a:t>13</a:t>
            </a:fld>
            <a:endParaRPr lang="en-GB"/>
          </a:p>
        </p:txBody>
      </p:sp>
      <p:pic>
        <p:nvPicPr>
          <p:cNvPr id="4098" name="Picture 2">
            <a:extLst>
              <a:ext uri="{FF2B5EF4-FFF2-40B4-BE49-F238E27FC236}">
                <a16:creationId xmlns:a16="http://schemas.microsoft.com/office/drawing/2014/main" id="{2F94B3D7-6B43-C9A0-FDEC-CBCEC4CF9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64" y="2693668"/>
            <a:ext cx="5796136" cy="34817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BC62C0-A835-7418-9F33-DC13AEF0DDEA}"/>
              </a:ext>
            </a:extLst>
          </p:cNvPr>
          <p:cNvSpPr txBox="1"/>
          <p:nvPr/>
        </p:nvSpPr>
        <p:spPr>
          <a:xfrm>
            <a:off x="1962588" y="1635528"/>
            <a:ext cx="4572000" cy="1754326"/>
          </a:xfrm>
          <a:prstGeom prst="rect">
            <a:avLst/>
          </a:prstGeom>
          <a:noFill/>
        </p:spPr>
        <p:txBody>
          <a:bodyPr wrap="square">
            <a:spAutoFit/>
          </a:bodyPr>
          <a:lstStyle/>
          <a:p>
            <a:r>
              <a:rPr lang="en-GB" dirty="0">
                <a:solidFill>
                  <a:srgbClr val="000000"/>
                </a:solidFill>
                <a:latin typeface="Source Sans Pro" panose="020B0503030403020204" pitchFamily="34" charset="0"/>
              </a:rPr>
              <a:t>By taking the average, we implicitly assume that respondents react to the three satisfaction items in the same way. In the calculation of mean score, this implies that each items contributes equally to the formation of mean score. </a:t>
            </a:r>
            <a:endParaRPr lang="en-GB" dirty="0"/>
          </a:p>
        </p:txBody>
      </p:sp>
      <p:pic>
        <p:nvPicPr>
          <p:cNvPr id="9" name="Picture 8">
            <a:extLst>
              <a:ext uri="{FF2B5EF4-FFF2-40B4-BE49-F238E27FC236}">
                <a16:creationId xmlns:a16="http://schemas.microsoft.com/office/drawing/2014/main" id="{E12618E4-F04D-6BCB-497C-4EBC73BA4B1A}"/>
              </a:ext>
            </a:extLst>
          </p:cNvPr>
          <p:cNvPicPr>
            <a:picLocks noChangeAspect="1"/>
          </p:cNvPicPr>
          <p:nvPr/>
        </p:nvPicPr>
        <p:blipFill>
          <a:blip r:embed="rId3"/>
          <a:stretch>
            <a:fillRect/>
          </a:stretch>
        </p:blipFill>
        <p:spPr>
          <a:xfrm>
            <a:off x="2010514" y="4888935"/>
            <a:ext cx="2363347" cy="667074"/>
          </a:xfrm>
          <a:prstGeom prst="rect">
            <a:avLst/>
          </a:prstGeom>
        </p:spPr>
      </p:pic>
      <p:sp>
        <p:nvSpPr>
          <p:cNvPr id="11" name="TextBox 10">
            <a:extLst>
              <a:ext uri="{FF2B5EF4-FFF2-40B4-BE49-F238E27FC236}">
                <a16:creationId xmlns:a16="http://schemas.microsoft.com/office/drawing/2014/main" id="{389BECD0-45F3-4339-A569-E550AE98FA2B}"/>
              </a:ext>
            </a:extLst>
          </p:cNvPr>
          <p:cNvSpPr txBox="1"/>
          <p:nvPr/>
        </p:nvSpPr>
        <p:spPr>
          <a:xfrm>
            <a:off x="1981200" y="3592433"/>
            <a:ext cx="4572000" cy="369332"/>
          </a:xfrm>
          <a:prstGeom prst="rect">
            <a:avLst/>
          </a:prstGeom>
          <a:noFill/>
        </p:spPr>
        <p:txBody>
          <a:bodyPr wrap="square">
            <a:spAutoFit/>
          </a:bodyPr>
          <a:lstStyle/>
          <a:p>
            <a:r>
              <a:rPr lang="en-GB" dirty="0"/>
              <a:t>SAT1 = 4, SAT2 = 5, and SAT = 6 </a:t>
            </a:r>
          </a:p>
        </p:txBody>
      </p:sp>
      <p:sp>
        <p:nvSpPr>
          <p:cNvPr id="12" name="TextBox 11">
            <a:extLst>
              <a:ext uri="{FF2B5EF4-FFF2-40B4-BE49-F238E27FC236}">
                <a16:creationId xmlns:a16="http://schemas.microsoft.com/office/drawing/2014/main" id="{EE7E43B0-7D52-F091-3C46-35ECC8570596}"/>
              </a:ext>
            </a:extLst>
          </p:cNvPr>
          <p:cNvSpPr txBox="1"/>
          <p:nvPr/>
        </p:nvSpPr>
        <p:spPr>
          <a:xfrm>
            <a:off x="2063553" y="4434520"/>
            <a:ext cx="1398011" cy="369332"/>
          </a:xfrm>
          <a:prstGeom prst="rect">
            <a:avLst/>
          </a:prstGeom>
          <a:noFill/>
        </p:spPr>
        <p:txBody>
          <a:bodyPr wrap="none" rtlCol="0">
            <a:spAutoFit/>
          </a:bodyPr>
          <a:lstStyle/>
          <a:p>
            <a:r>
              <a:rPr lang="en-GB" dirty="0"/>
              <a:t>Mean score: </a:t>
            </a:r>
          </a:p>
        </p:txBody>
      </p:sp>
    </p:spTree>
    <p:extLst>
      <p:ext uri="{BB962C8B-B14F-4D97-AF65-F5344CB8AC3E}">
        <p14:creationId xmlns:p14="http://schemas.microsoft.com/office/powerpoint/2010/main" val="138378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155A-9D87-14AD-E736-DF044E0BCF53}"/>
              </a:ext>
            </a:extLst>
          </p:cNvPr>
          <p:cNvSpPr>
            <a:spLocks noGrp="1"/>
          </p:cNvSpPr>
          <p:nvPr>
            <p:ph type="title"/>
          </p:nvPr>
        </p:nvSpPr>
        <p:spPr/>
        <p:txBody>
          <a:bodyPr/>
          <a:lstStyle/>
          <a:p>
            <a:r>
              <a:rPr lang="en-GB" dirty="0">
                <a:solidFill>
                  <a:srgbClr val="FF0000"/>
                </a:solidFill>
              </a:rPr>
              <a:t>Your turn</a:t>
            </a:r>
          </a:p>
        </p:txBody>
      </p:sp>
      <p:sp>
        <p:nvSpPr>
          <p:cNvPr id="4" name="Slide Number Placeholder 3">
            <a:extLst>
              <a:ext uri="{FF2B5EF4-FFF2-40B4-BE49-F238E27FC236}">
                <a16:creationId xmlns:a16="http://schemas.microsoft.com/office/drawing/2014/main" id="{29D33268-7042-F179-295E-A580563CF4DE}"/>
              </a:ext>
            </a:extLst>
          </p:cNvPr>
          <p:cNvSpPr>
            <a:spLocks noGrp="1"/>
          </p:cNvSpPr>
          <p:nvPr>
            <p:ph type="sldNum" sz="quarter" idx="12"/>
          </p:nvPr>
        </p:nvSpPr>
        <p:spPr/>
        <p:txBody>
          <a:bodyPr/>
          <a:lstStyle/>
          <a:p>
            <a:fld id="{73EEE97E-9D42-4F91-8BB4-108EE5145ADB}" type="slidenum">
              <a:rPr lang="en-GB" smtClean="0"/>
              <a:pPr/>
              <a:t>14</a:t>
            </a:fld>
            <a:endParaRPr lang="en-GB"/>
          </a:p>
        </p:txBody>
      </p:sp>
      <p:sp>
        <p:nvSpPr>
          <p:cNvPr id="6" name="TextBox 5">
            <a:extLst>
              <a:ext uri="{FF2B5EF4-FFF2-40B4-BE49-F238E27FC236}">
                <a16:creationId xmlns:a16="http://schemas.microsoft.com/office/drawing/2014/main" id="{A0BC62C0-A835-7418-9F33-DC13AEF0DDEA}"/>
              </a:ext>
            </a:extLst>
          </p:cNvPr>
          <p:cNvSpPr txBox="1"/>
          <p:nvPr/>
        </p:nvSpPr>
        <p:spPr>
          <a:xfrm>
            <a:off x="1962588" y="1635529"/>
            <a:ext cx="4572000" cy="646331"/>
          </a:xfrm>
          <a:prstGeom prst="rect">
            <a:avLst/>
          </a:prstGeom>
          <a:noFill/>
        </p:spPr>
        <p:txBody>
          <a:bodyPr wrap="square">
            <a:spAutoFit/>
          </a:bodyPr>
          <a:lstStyle/>
          <a:p>
            <a:r>
              <a:rPr lang="en-GB" dirty="0">
                <a:solidFill>
                  <a:srgbClr val="000000"/>
                </a:solidFill>
                <a:latin typeface="Source Sans Pro" panose="020B0503030403020204" pitchFamily="34" charset="0"/>
              </a:rPr>
              <a:t>if the weight applied to SAT1 is 60%, and those applied to SAT2 and SAT3 are only 30%</a:t>
            </a:r>
            <a:endParaRPr lang="en-GB" dirty="0"/>
          </a:p>
        </p:txBody>
      </p:sp>
      <p:sp>
        <p:nvSpPr>
          <p:cNvPr id="11" name="TextBox 10">
            <a:extLst>
              <a:ext uri="{FF2B5EF4-FFF2-40B4-BE49-F238E27FC236}">
                <a16:creationId xmlns:a16="http://schemas.microsoft.com/office/drawing/2014/main" id="{389BECD0-45F3-4339-A569-E550AE98FA2B}"/>
              </a:ext>
            </a:extLst>
          </p:cNvPr>
          <p:cNvSpPr txBox="1"/>
          <p:nvPr/>
        </p:nvSpPr>
        <p:spPr>
          <a:xfrm>
            <a:off x="1981200" y="2924943"/>
            <a:ext cx="4572000" cy="369332"/>
          </a:xfrm>
          <a:prstGeom prst="rect">
            <a:avLst/>
          </a:prstGeom>
          <a:noFill/>
        </p:spPr>
        <p:txBody>
          <a:bodyPr wrap="square">
            <a:spAutoFit/>
          </a:bodyPr>
          <a:lstStyle/>
          <a:p>
            <a:r>
              <a:rPr lang="en-GB" dirty="0"/>
              <a:t>SAT1 = 4, SAT2 = 5, and SAT = 6 </a:t>
            </a:r>
          </a:p>
        </p:txBody>
      </p:sp>
      <p:sp>
        <p:nvSpPr>
          <p:cNvPr id="12" name="TextBox 11">
            <a:extLst>
              <a:ext uri="{FF2B5EF4-FFF2-40B4-BE49-F238E27FC236}">
                <a16:creationId xmlns:a16="http://schemas.microsoft.com/office/drawing/2014/main" id="{EE7E43B0-7D52-F091-3C46-35ECC8570596}"/>
              </a:ext>
            </a:extLst>
          </p:cNvPr>
          <p:cNvSpPr txBox="1"/>
          <p:nvPr/>
        </p:nvSpPr>
        <p:spPr>
          <a:xfrm>
            <a:off x="2063552" y="4434520"/>
            <a:ext cx="1664110" cy="369332"/>
          </a:xfrm>
          <a:prstGeom prst="rect">
            <a:avLst/>
          </a:prstGeom>
          <a:noFill/>
        </p:spPr>
        <p:txBody>
          <a:bodyPr wrap="none" rtlCol="0">
            <a:spAutoFit/>
          </a:bodyPr>
          <a:lstStyle/>
          <a:p>
            <a:r>
              <a:rPr lang="en-GB" dirty="0"/>
              <a:t>Mean score = ? </a:t>
            </a:r>
          </a:p>
        </p:txBody>
      </p:sp>
      <p:pic>
        <p:nvPicPr>
          <p:cNvPr id="3" name="Picture 2">
            <a:extLst>
              <a:ext uri="{FF2B5EF4-FFF2-40B4-BE49-F238E27FC236}">
                <a16:creationId xmlns:a16="http://schemas.microsoft.com/office/drawing/2014/main" id="{5327CD01-41B0-9802-F7AC-33E430D0969E}"/>
              </a:ext>
            </a:extLst>
          </p:cNvPr>
          <p:cNvPicPr>
            <a:picLocks noChangeAspect="1"/>
          </p:cNvPicPr>
          <p:nvPr/>
        </p:nvPicPr>
        <p:blipFill>
          <a:blip r:embed="rId2"/>
          <a:stretch>
            <a:fillRect/>
          </a:stretch>
        </p:blipFill>
        <p:spPr>
          <a:xfrm>
            <a:off x="5268879" y="2924944"/>
            <a:ext cx="4713321" cy="2872345"/>
          </a:xfrm>
          <a:prstGeom prst="rect">
            <a:avLst/>
          </a:prstGeom>
        </p:spPr>
      </p:pic>
    </p:spTree>
    <p:extLst>
      <p:ext uri="{BB962C8B-B14F-4D97-AF65-F5344CB8AC3E}">
        <p14:creationId xmlns:p14="http://schemas.microsoft.com/office/powerpoint/2010/main" val="389237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Combining scales</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6498"/>
          <a:stretch/>
        </p:blipFill>
        <p:spPr>
          <a:xfrm>
            <a:off x="1949634" y="1287111"/>
            <a:ext cx="6198028" cy="3921893"/>
          </a:xfrm>
          <a:ln>
            <a:solidFill>
              <a:schemeClr val="accent1"/>
            </a:solidFill>
          </a:ln>
        </p:spPr>
      </p:pic>
      <p:sp>
        <p:nvSpPr>
          <p:cNvPr id="5" name="TextBox 4"/>
          <p:cNvSpPr txBox="1"/>
          <p:nvPr/>
        </p:nvSpPr>
        <p:spPr>
          <a:xfrm>
            <a:off x="8563123" y="3982251"/>
            <a:ext cx="2015808" cy="369332"/>
          </a:xfrm>
          <a:prstGeom prst="rect">
            <a:avLst/>
          </a:prstGeom>
          <a:noFill/>
        </p:spPr>
        <p:txBody>
          <a:bodyPr wrap="none" rtlCol="0">
            <a:spAutoFit/>
          </a:bodyPr>
          <a:lstStyle/>
          <a:p>
            <a:r>
              <a:rPr lang="en-GB" dirty="0"/>
              <a:t>Negatively worded!</a:t>
            </a:r>
          </a:p>
        </p:txBody>
      </p:sp>
      <p:sp>
        <p:nvSpPr>
          <p:cNvPr id="6" name="Left Brace 5"/>
          <p:cNvSpPr/>
          <p:nvPr/>
        </p:nvSpPr>
        <p:spPr>
          <a:xfrm>
            <a:off x="2063552" y="3284984"/>
            <a:ext cx="360040" cy="79208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7" name="Left Brace 6"/>
          <p:cNvSpPr/>
          <p:nvPr/>
        </p:nvSpPr>
        <p:spPr>
          <a:xfrm>
            <a:off x="2063552" y="4351583"/>
            <a:ext cx="360040" cy="79208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8" name="TextBox 7"/>
          <p:cNvSpPr txBox="1"/>
          <p:nvPr/>
        </p:nvSpPr>
        <p:spPr>
          <a:xfrm>
            <a:off x="2243573" y="5445224"/>
            <a:ext cx="4886081" cy="369332"/>
          </a:xfrm>
          <a:prstGeom prst="rect">
            <a:avLst/>
          </a:prstGeom>
          <a:noFill/>
        </p:spPr>
        <p:txBody>
          <a:bodyPr wrap="none" rtlCol="0">
            <a:spAutoFit/>
          </a:bodyPr>
          <a:lstStyle/>
          <a:p>
            <a:r>
              <a:rPr lang="en-GB" dirty="0"/>
              <a:t>AQ=Attitude toward Quant=(5+5+4+5+(8-3)/5=4.8</a:t>
            </a:r>
          </a:p>
        </p:txBody>
      </p:sp>
      <p:sp>
        <p:nvSpPr>
          <p:cNvPr id="9" name="TextBox 8"/>
          <p:cNvSpPr txBox="1"/>
          <p:nvPr/>
        </p:nvSpPr>
        <p:spPr>
          <a:xfrm>
            <a:off x="2243573" y="5782290"/>
            <a:ext cx="4687181" cy="369332"/>
          </a:xfrm>
          <a:prstGeom prst="rect">
            <a:avLst/>
          </a:prstGeom>
          <a:noFill/>
        </p:spPr>
        <p:txBody>
          <a:bodyPr wrap="none" rtlCol="0">
            <a:spAutoFit/>
          </a:bodyPr>
          <a:lstStyle/>
          <a:p>
            <a:r>
              <a:rPr lang="en-GB" dirty="0"/>
              <a:t>AL=Attitude toward Qual=(6+6+5+6+(8-2)/5=5.8</a:t>
            </a:r>
          </a:p>
        </p:txBody>
      </p:sp>
      <p:sp>
        <p:nvSpPr>
          <p:cNvPr id="11" name="TextBox 10"/>
          <p:cNvSpPr txBox="1"/>
          <p:nvPr/>
        </p:nvSpPr>
        <p:spPr>
          <a:xfrm>
            <a:off x="2351585" y="6381328"/>
            <a:ext cx="5778185" cy="369332"/>
          </a:xfrm>
          <a:prstGeom prst="rect">
            <a:avLst/>
          </a:prstGeom>
          <a:noFill/>
        </p:spPr>
        <p:txBody>
          <a:bodyPr wrap="none" rtlCol="0">
            <a:spAutoFit/>
          </a:bodyPr>
          <a:lstStyle/>
          <a:p>
            <a:r>
              <a:rPr lang="en-GB" dirty="0"/>
              <a:t>Method Orientation=AQ-AL=4.8-5.8=-1.0 </a:t>
            </a:r>
            <a:r>
              <a:rPr lang="en-GB" dirty="0">
                <a:sym typeface="Wingdings" panose="05000000000000000000" pitchFamily="2" charset="2"/>
              </a:rPr>
              <a:t> Qual oriented</a:t>
            </a:r>
            <a:endParaRPr lang="en-GB" dirty="0"/>
          </a:p>
        </p:txBody>
      </p:sp>
      <p:sp>
        <p:nvSpPr>
          <p:cNvPr id="12" name="TextBox 11"/>
          <p:cNvSpPr txBox="1"/>
          <p:nvPr/>
        </p:nvSpPr>
        <p:spPr>
          <a:xfrm>
            <a:off x="7781886" y="5568882"/>
            <a:ext cx="2616037" cy="369332"/>
          </a:xfrm>
          <a:prstGeom prst="rect">
            <a:avLst/>
          </a:prstGeom>
          <a:noFill/>
        </p:spPr>
        <p:txBody>
          <a:bodyPr wrap="none" rtlCol="0">
            <a:spAutoFit/>
          </a:bodyPr>
          <a:lstStyle/>
          <a:p>
            <a:r>
              <a:rPr lang="en-GB" dirty="0"/>
              <a:t>If AQ&gt;AL : Quant-oriented</a:t>
            </a:r>
          </a:p>
        </p:txBody>
      </p:sp>
      <p:sp>
        <p:nvSpPr>
          <p:cNvPr id="13" name="TextBox 12"/>
          <p:cNvSpPr txBox="1"/>
          <p:nvPr/>
        </p:nvSpPr>
        <p:spPr>
          <a:xfrm>
            <a:off x="7841998" y="5947481"/>
            <a:ext cx="2479397" cy="369332"/>
          </a:xfrm>
          <a:prstGeom prst="rect">
            <a:avLst/>
          </a:prstGeom>
          <a:noFill/>
        </p:spPr>
        <p:txBody>
          <a:bodyPr wrap="none" rtlCol="0">
            <a:spAutoFit/>
          </a:bodyPr>
          <a:lstStyle/>
          <a:p>
            <a:r>
              <a:rPr lang="en-GB" dirty="0"/>
              <a:t>If AQ&lt;AL : </a:t>
            </a:r>
            <a:r>
              <a:rPr lang="en-GB" dirty="0" err="1"/>
              <a:t>Qual</a:t>
            </a:r>
            <a:r>
              <a:rPr lang="en-GB" dirty="0"/>
              <a:t>-oriented</a:t>
            </a:r>
          </a:p>
        </p:txBody>
      </p:sp>
      <p:sp>
        <p:nvSpPr>
          <p:cNvPr id="3" name="Oval 2"/>
          <p:cNvSpPr/>
          <p:nvPr/>
        </p:nvSpPr>
        <p:spPr>
          <a:xfrm>
            <a:off x="2423593" y="3933056"/>
            <a:ext cx="2223555"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347341" y="4989330"/>
            <a:ext cx="2223555"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flipH="1">
            <a:off x="4825882" y="4077072"/>
            <a:ext cx="37183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H="1">
            <a:off x="4751558" y="4077073"/>
            <a:ext cx="3792714" cy="10120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7417519" y="1388895"/>
            <a:ext cx="3021083" cy="646331"/>
          </a:xfrm>
          <a:prstGeom prst="rect">
            <a:avLst/>
          </a:prstGeom>
          <a:noFill/>
        </p:spPr>
        <p:txBody>
          <a:bodyPr wrap="none" rtlCol="0">
            <a:spAutoFit/>
          </a:bodyPr>
          <a:lstStyle/>
          <a:p>
            <a:r>
              <a:rPr lang="en-GB" dirty="0"/>
              <a:t>Sometimes, we use two scales</a:t>
            </a:r>
          </a:p>
          <a:p>
            <a:r>
              <a:rPr lang="en-GB" dirty="0"/>
              <a:t> to represent a construct</a:t>
            </a:r>
          </a:p>
        </p:txBody>
      </p:sp>
      <p:sp>
        <p:nvSpPr>
          <p:cNvPr id="23" name="Rectangle 22"/>
          <p:cNvSpPr/>
          <p:nvPr/>
        </p:nvSpPr>
        <p:spPr>
          <a:xfrm>
            <a:off x="8297036" y="4285963"/>
            <a:ext cx="2286000" cy="830997"/>
          </a:xfrm>
          <a:prstGeom prst="rect">
            <a:avLst/>
          </a:prstGeom>
        </p:spPr>
        <p:txBody>
          <a:bodyPr>
            <a:spAutoFit/>
          </a:bodyPr>
          <a:lstStyle/>
          <a:p>
            <a:pPr algn="ctr"/>
            <a:r>
              <a:rPr lang="en-GB" sz="2400" dirty="0">
                <a:solidFill>
                  <a:prstClr val="black"/>
                </a:solidFill>
                <a:latin typeface="Calibri"/>
              </a:rPr>
              <a:t>Reverse code first!</a:t>
            </a:r>
          </a:p>
        </p:txBody>
      </p:sp>
      <p:sp>
        <p:nvSpPr>
          <p:cNvPr id="10" name="Slide Number Placeholder 9"/>
          <p:cNvSpPr>
            <a:spLocks noGrp="1"/>
          </p:cNvSpPr>
          <p:nvPr>
            <p:ph type="sldNum" sz="quarter" idx="12"/>
          </p:nvPr>
        </p:nvSpPr>
        <p:spPr/>
        <p:txBody>
          <a:bodyPr/>
          <a:lstStyle/>
          <a:p>
            <a:fld id="{73EEE97E-9D42-4F91-8BB4-108EE5145ADB}" type="slidenum">
              <a:rPr lang="en-GB" smtClean="0"/>
              <a:pPr/>
              <a:t>15</a:t>
            </a:fld>
            <a:endParaRPr lang="en-GB"/>
          </a:p>
        </p:txBody>
      </p:sp>
    </p:spTree>
    <p:extLst>
      <p:ext uri="{BB962C8B-B14F-4D97-AF65-F5344CB8AC3E}">
        <p14:creationId xmlns:p14="http://schemas.microsoft.com/office/powerpoint/2010/main" val="255221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r>
              <a:rPr lang="en-GB" sz="3600" dirty="0">
                <a:solidFill>
                  <a:srgbClr val="FF0000"/>
                </a:solidFill>
                <a:latin typeface="Trebuchet MS" pitchFamily="34" charset="0"/>
              </a:rPr>
              <a:t>Scale evaluation</a:t>
            </a:r>
            <a:endParaRPr lang="en-GB" dirty="0">
              <a:solidFill>
                <a:srgbClr val="FF0000"/>
              </a:solidFill>
              <a:latin typeface="Trebuchet MS" pitchFamily="34" charset="0"/>
            </a:endParaRPr>
          </a:p>
        </p:txBody>
      </p:sp>
      <p:sp>
        <p:nvSpPr>
          <p:cNvPr id="4" name="Content Placeholder 3"/>
          <p:cNvSpPr>
            <a:spLocks noGrp="1"/>
          </p:cNvSpPr>
          <p:nvPr>
            <p:ph idx="1"/>
          </p:nvPr>
        </p:nvSpPr>
        <p:spPr/>
        <p:txBody>
          <a:bodyPr>
            <a:normAutofit/>
          </a:bodyPr>
          <a:lstStyle/>
          <a:p>
            <a:r>
              <a:rPr lang="en-GB" dirty="0"/>
              <a:t>How would you ensure that a scale to measure a construct is </a:t>
            </a:r>
            <a:r>
              <a:rPr lang="en-GB" i="1" dirty="0"/>
              <a:t>good</a:t>
            </a:r>
            <a:r>
              <a:rPr lang="en-GB" dirty="0"/>
              <a:t>, i.e., reliable and valid? Two terms are associated with scale evaluation: </a:t>
            </a:r>
            <a:r>
              <a:rPr lang="en-GB" b="1" dirty="0"/>
              <a:t>reliability </a:t>
            </a:r>
            <a:r>
              <a:rPr lang="en-GB" dirty="0"/>
              <a:t>and </a:t>
            </a:r>
            <a:r>
              <a:rPr lang="en-GB" b="1" dirty="0"/>
              <a:t>validity</a:t>
            </a:r>
            <a:r>
              <a:rPr lang="en-GB" dirty="0"/>
              <a:t>. </a:t>
            </a:r>
          </a:p>
          <a:p>
            <a:pPr marL="0" indent="0">
              <a:buNone/>
            </a:pPr>
            <a:endParaRPr lang="en-GB" dirty="0"/>
          </a:p>
          <a:p>
            <a:r>
              <a:rPr lang="en-GB" dirty="0"/>
              <a:t>Reliability: An indicator of a scale consistency</a:t>
            </a:r>
          </a:p>
          <a:p>
            <a:pPr lvl="1"/>
            <a:r>
              <a:rPr lang="en-GB" dirty="0"/>
              <a:t>Are the questions really measuring the same thing?</a:t>
            </a:r>
          </a:p>
          <a:p>
            <a:r>
              <a:rPr lang="en-GB" dirty="0"/>
              <a:t>Validity: Is the accuracy of a scale or the extent to which a score truly represents a construct</a:t>
            </a:r>
          </a:p>
          <a:p>
            <a:endParaRPr lang="en-GB" dirty="0"/>
          </a:p>
        </p:txBody>
      </p:sp>
      <p:sp>
        <p:nvSpPr>
          <p:cNvPr id="2" name="Slide Number Placeholder 1"/>
          <p:cNvSpPr>
            <a:spLocks noGrp="1"/>
          </p:cNvSpPr>
          <p:nvPr>
            <p:ph type="sldNum" sz="quarter" idx="12"/>
          </p:nvPr>
        </p:nvSpPr>
        <p:spPr/>
        <p:txBody>
          <a:bodyPr/>
          <a:lstStyle/>
          <a:p>
            <a:fld id="{73EEE97E-9D42-4F91-8BB4-108EE5145ADB}"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r>
              <a:rPr lang="en-GB" sz="3600" dirty="0">
                <a:solidFill>
                  <a:srgbClr val="FF0000"/>
                </a:solidFill>
                <a:latin typeface="Trebuchet MS" pitchFamily="34" charset="0"/>
              </a:rPr>
              <a:t>Reliability</a:t>
            </a:r>
            <a:endParaRPr lang="en-GB" dirty="0">
              <a:solidFill>
                <a:srgbClr val="FF0000"/>
              </a:solidFill>
              <a:latin typeface="Trebuchet MS" pitchFamily="34" charset="0"/>
            </a:endParaRPr>
          </a:p>
        </p:txBody>
      </p:sp>
      <p:sp>
        <p:nvSpPr>
          <p:cNvPr id="4" name="Content Placeholder 3"/>
          <p:cNvSpPr>
            <a:spLocks noGrp="1"/>
          </p:cNvSpPr>
          <p:nvPr>
            <p:ph idx="1"/>
          </p:nvPr>
        </p:nvSpPr>
        <p:spPr/>
        <p:txBody>
          <a:bodyPr>
            <a:normAutofit/>
          </a:bodyPr>
          <a:lstStyle/>
          <a:p>
            <a:r>
              <a:rPr lang="en-GB" dirty="0"/>
              <a:t>is an indicator of a scale consistency, which measures the extent to which a scale is free from random error.</a:t>
            </a:r>
          </a:p>
          <a:p>
            <a:r>
              <a:rPr lang="en-GB" dirty="0"/>
              <a:t>It also means consistency or stability. </a:t>
            </a:r>
          </a:p>
          <a:p>
            <a:r>
              <a:rPr lang="en-GB" dirty="0"/>
              <a:t>If you administer a scale to the same respondents at two separate points in time and if the results of both measurements are the same, provided the condition between the first and second measurement are the same, then the scale is reliable. </a:t>
            </a:r>
          </a:p>
          <a:p>
            <a:endParaRPr lang="en-GB" dirty="0"/>
          </a:p>
        </p:txBody>
      </p:sp>
      <p:sp>
        <p:nvSpPr>
          <p:cNvPr id="2" name="Slide Number Placeholder 1"/>
          <p:cNvSpPr>
            <a:spLocks noGrp="1"/>
          </p:cNvSpPr>
          <p:nvPr>
            <p:ph type="sldNum" sz="quarter" idx="12"/>
          </p:nvPr>
        </p:nvSpPr>
        <p:spPr/>
        <p:txBody>
          <a:bodyPr/>
          <a:lstStyle/>
          <a:p>
            <a:fld id="{73EEE97E-9D42-4F91-8BB4-108EE5145ADB}" type="slidenum">
              <a:rPr lang="en-GB" smtClean="0"/>
              <a:pPr/>
              <a:t>17</a:t>
            </a:fld>
            <a:endParaRPr lang="en-GB"/>
          </a:p>
        </p:txBody>
      </p:sp>
    </p:spTree>
    <p:extLst>
      <p:ext uri="{BB962C8B-B14F-4D97-AF65-F5344CB8AC3E}">
        <p14:creationId xmlns:p14="http://schemas.microsoft.com/office/powerpoint/2010/main" val="342089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rgbClr val="FF0000"/>
                </a:solidFill>
              </a:rPr>
              <a:t>Reliability Coefficient</a:t>
            </a:r>
          </a:p>
        </p:txBody>
      </p:sp>
      <p:sp>
        <p:nvSpPr>
          <p:cNvPr id="7" name="Content Placeholder 6"/>
          <p:cNvSpPr>
            <a:spLocks noGrp="1"/>
          </p:cNvSpPr>
          <p:nvPr>
            <p:ph idx="1"/>
          </p:nvPr>
        </p:nvSpPr>
        <p:spPr>
          <a:xfrm>
            <a:off x="2013426" y="1417639"/>
            <a:ext cx="8229600" cy="3856440"/>
          </a:xfrm>
          <a:prstGeom prst="rect">
            <a:avLst/>
          </a:prstGeom>
        </p:spPr>
        <p:txBody>
          <a:bodyPr>
            <a:spAutoFit/>
          </a:bodyPr>
          <a:lstStyle/>
          <a:p>
            <a:r>
              <a:rPr lang="en-US" dirty="0"/>
              <a:t>Coefficient alpha (</a:t>
            </a:r>
            <a:r>
              <a:rPr lang="el-GR" dirty="0">
                <a:cs typeface="Arial" charset="0"/>
              </a:rPr>
              <a:t>α</a:t>
            </a:r>
            <a:r>
              <a:rPr lang="en-US" dirty="0"/>
              <a:t>)=Cronbach’s alpha</a:t>
            </a:r>
          </a:p>
          <a:p>
            <a:pPr lvl="1"/>
            <a:r>
              <a:rPr lang="en-US" dirty="0"/>
              <a:t>The most commonly applied estimate of a scale’s reliability.</a:t>
            </a:r>
          </a:p>
          <a:p>
            <a:pPr lvl="1"/>
            <a:r>
              <a:rPr lang="en-GB" dirty="0"/>
              <a:t>Invented by Cronbach (1951) </a:t>
            </a:r>
          </a:p>
          <a:p>
            <a:pPr lvl="1"/>
            <a:r>
              <a:rPr lang="en-GB" dirty="0"/>
              <a:t>It assess to what extent items in a scale get together in measuring a construct. </a:t>
            </a:r>
          </a:p>
          <a:p>
            <a:pPr lvl="1"/>
            <a:r>
              <a:rPr lang="en-GB" dirty="0"/>
              <a:t>Cronbach’s alpha is a coefficient that ranges from 0 to 1, with 0 meaning totally unreliable and 1 meaning perfectly reliable </a:t>
            </a:r>
          </a:p>
          <a:p>
            <a:pPr lvl="1"/>
            <a:r>
              <a:rPr lang="en-GB" i="1" dirty="0"/>
              <a:t>Cronbach’s alpha of 0.7 is regarded as satisfactory</a:t>
            </a:r>
            <a:r>
              <a:rPr lang="en-GB" dirty="0"/>
              <a:t>. </a:t>
            </a:r>
          </a:p>
          <a:p>
            <a:pPr lvl="1"/>
            <a:endParaRPr lang="en-US"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296" y="173295"/>
            <a:ext cx="1620940" cy="1345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73EEE97E-9D42-4F91-8BB4-108EE5145ADB}" type="slidenum">
              <a:rPr lang="en-GB" smtClean="0"/>
              <a:pPr/>
              <a:t>18</a:t>
            </a:fld>
            <a:endParaRPr lang="en-GB"/>
          </a:p>
        </p:txBody>
      </p:sp>
    </p:spTree>
    <p:extLst>
      <p:ext uri="{BB962C8B-B14F-4D97-AF65-F5344CB8AC3E}">
        <p14:creationId xmlns:p14="http://schemas.microsoft.com/office/powerpoint/2010/main" val="295597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8EB-7E6C-ED4E-96EA-DDEBAE4D466E}"/>
              </a:ext>
            </a:extLst>
          </p:cNvPr>
          <p:cNvSpPr>
            <a:spLocks noGrp="1"/>
          </p:cNvSpPr>
          <p:nvPr>
            <p:ph type="title"/>
          </p:nvPr>
        </p:nvSpPr>
        <p:spPr/>
        <p:txBody>
          <a:bodyPr/>
          <a:lstStyle/>
          <a:p>
            <a:r>
              <a:rPr lang="en-US" dirty="0">
                <a:solidFill>
                  <a:srgbClr val="FF0000"/>
                </a:solidFill>
              </a:rPr>
              <a:t>Validity</a:t>
            </a:r>
          </a:p>
        </p:txBody>
      </p:sp>
      <p:sp>
        <p:nvSpPr>
          <p:cNvPr id="3" name="Content Placeholder 2">
            <a:extLst>
              <a:ext uri="{FF2B5EF4-FFF2-40B4-BE49-F238E27FC236}">
                <a16:creationId xmlns:a16="http://schemas.microsoft.com/office/drawing/2014/main" id="{90D7839D-4B76-C74C-AA24-02367E7E378D}"/>
              </a:ext>
            </a:extLst>
          </p:cNvPr>
          <p:cNvSpPr>
            <a:spLocks noGrp="1"/>
          </p:cNvSpPr>
          <p:nvPr>
            <p:ph idx="1"/>
          </p:nvPr>
        </p:nvSpPr>
        <p:spPr/>
        <p:txBody>
          <a:bodyPr/>
          <a:lstStyle/>
          <a:p>
            <a:r>
              <a:rPr lang="en-GB" dirty="0"/>
              <a:t>is a measure the extent to which scale items really measuring the intended construct. </a:t>
            </a:r>
          </a:p>
          <a:p>
            <a:r>
              <a:rPr lang="en-GB" dirty="0"/>
              <a:t>There are three types of validity: </a:t>
            </a:r>
          </a:p>
          <a:p>
            <a:pPr lvl="1"/>
            <a:r>
              <a:rPr lang="en-GB" dirty="0"/>
              <a:t>Face validity </a:t>
            </a:r>
          </a:p>
          <a:p>
            <a:pPr lvl="1"/>
            <a:r>
              <a:rPr lang="en-GB" dirty="0"/>
              <a:t>Convergent Validity </a:t>
            </a:r>
          </a:p>
          <a:p>
            <a:pPr lvl="1"/>
            <a:r>
              <a:rPr lang="en-GB" dirty="0"/>
              <a:t>Discriminant Validity </a:t>
            </a:r>
          </a:p>
          <a:p>
            <a:pPr marL="457200" lvl="1" indent="0">
              <a:buNone/>
            </a:pPr>
            <a:endParaRPr lang="en-US" dirty="0"/>
          </a:p>
        </p:txBody>
      </p:sp>
      <p:sp>
        <p:nvSpPr>
          <p:cNvPr id="4" name="Slide Number Placeholder 3">
            <a:extLst>
              <a:ext uri="{FF2B5EF4-FFF2-40B4-BE49-F238E27FC236}">
                <a16:creationId xmlns:a16="http://schemas.microsoft.com/office/drawing/2014/main" id="{D3174567-D246-2342-87BC-DCDDDB92B9F4}"/>
              </a:ext>
            </a:extLst>
          </p:cNvPr>
          <p:cNvSpPr>
            <a:spLocks noGrp="1"/>
          </p:cNvSpPr>
          <p:nvPr>
            <p:ph type="sldNum" sz="quarter" idx="12"/>
          </p:nvPr>
        </p:nvSpPr>
        <p:spPr/>
        <p:txBody>
          <a:bodyPr/>
          <a:lstStyle/>
          <a:p>
            <a:fld id="{73EEE97E-9D42-4F91-8BB4-108EE5145ADB}" type="slidenum">
              <a:rPr lang="en-GB" smtClean="0"/>
              <a:pPr/>
              <a:t>19</a:t>
            </a:fld>
            <a:endParaRPr lang="en-GB"/>
          </a:p>
        </p:txBody>
      </p:sp>
    </p:spTree>
    <p:extLst>
      <p:ext uri="{BB962C8B-B14F-4D97-AF65-F5344CB8AC3E}">
        <p14:creationId xmlns:p14="http://schemas.microsoft.com/office/powerpoint/2010/main" val="76915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C518-42F5-20D3-6841-C2B68B745B37}"/>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7D3A0438-7338-E0CC-CFF9-13A00572D75E}"/>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what constitute a (latent) construct and its operationalization.</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objective of using a scale to measure a construct.</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difference between reflective and formative latent construct</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four levels of measurement.</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notion of reliability and validity.</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Able to conduct reliability analysis using SPSS and R.</a:t>
            </a:r>
          </a:p>
          <a:p>
            <a:endParaRPr lang="en-GB" dirty="0"/>
          </a:p>
        </p:txBody>
      </p:sp>
    </p:spTree>
    <p:extLst>
      <p:ext uri="{BB962C8B-B14F-4D97-AF65-F5344CB8AC3E}">
        <p14:creationId xmlns:p14="http://schemas.microsoft.com/office/powerpoint/2010/main" val="196276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A973-ACD0-204E-B6BD-9CF0BB1498CB}"/>
              </a:ext>
            </a:extLst>
          </p:cNvPr>
          <p:cNvSpPr>
            <a:spLocks noGrp="1"/>
          </p:cNvSpPr>
          <p:nvPr>
            <p:ph type="title"/>
          </p:nvPr>
        </p:nvSpPr>
        <p:spPr/>
        <p:txBody>
          <a:bodyPr/>
          <a:lstStyle/>
          <a:p>
            <a:r>
              <a:rPr lang="en-US" dirty="0">
                <a:solidFill>
                  <a:srgbClr val="FF0000"/>
                </a:solidFill>
              </a:rPr>
              <a:t>Face Validity</a:t>
            </a:r>
          </a:p>
        </p:txBody>
      </p:sp>
      <p:sp>
        <p:nvSpPr>
          <p:cNvPr id="3" name="Content Placeholder 2">
            <a:extLst>
              <a:ext uri="{FF2B5EF4-FFF2-40B4-BE49-F238E27FC236}">
                <a16:creationId xmlns:a16="http://schemas.microsoft.com/office/drawing/2014/main" id="{E52A52CB-CA42-8748-92CF-80D6D0234957}"/>
              </a:ext>
            </a:extLst>
          </p:cNvPr>
          <p:cNvSpPr>
            <a:spLocks noGrp="1"/>
          </p:cNvSpPr>
          <p:nvPr>
            <p:ph idx="1"/>
          </p:nvPr>
        </p:nvSpPr>
        <p:spPr/>
        <p:txBody>
          <a:bodyPr/>
          <a:lstStyle/>
          <a:p>
            <a:r>
              <a:rPr lang="en-GB" dirty="0"/>
              <a:t>Do items read as reflecting the name of the construct? </a:t>
            </a:r>
          </a:p>
          <a:p>
            <a:r>
              <a:rPr lang="en-GB" dirty="0"/>
              <a:t>A simple way to inspect whether a scale achieves face validity or not is simply by reading each questions or statements in the scale. </a:t>
            </a:r>
          </a:p>
          <a:p>
            <a:endParaRPr lang="en-GB" dirty="0"/>
          </a:p>
          <a:p>
            <a:endParaRPr lang="en-US" dirty="0"/>
          </a:p>
        </p:txBody>
      </p:sp>
      <p:sp>
        <p:nvSpPr>
          <p:cNvPr id="4" name="Slide Number Placeholder 3">
            <a:extLst>
              <a:ext uri="{FF2B5EF4-FFF2-40B4-BE49-F238E27FC236}">
                <a16:creationId xmlns:a16="http://schemas.microsoft.com/office/drawing/2014/main" id="{0C744693-1AD9-7548-B14E-458301400C81}"/>
              </a:ext>
            </a:extLst>
          </p:cNvPr>
          <p:cNvSpPr>
            <a:spLocks noGrp="1"/>
          </p:cNvSpPr>
          <p:nvPr>
            <p:ph type="sldNum" sz="quarter" idx="12"/>
          </p:nvPr>
        </p:nvSpPr>
        <p:spPr/>
        <p:txBody>
          <a:bodyPr/>
          <a:lstStyle/>
          <a:p>
            <a:fld id="{73EEE97E-9D42-4F91-8BB4-108EE5145ADB}" type="slidenum">
              <a:rPr lang="en-GB" smtClean="0"/>
              <a:pPr/>
              <a:t>20</a:t>
            </a:fld>
            <a:endParaRPr lang="en-GB"/>
          </a:p>
        </p:txBody>
      </p:sp>
    </p:spTree>
    <p:extLst>
      <p:ext uri="{BB962C8B-B14F-4D97-AF65-F5344CB8AC3E}">
        <p14:creationId xmlns:p14="http://schemas.microsoft.com/office/powerpoint/2010/main" val="329634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A973-ACD0-204E-B6BD-9CF0BB1498CB}"/>
              </a:ext>
            </a:extLst>
          </p:cNvPr>
          <p:cNvSpPr>
            <a:spLocks noGrp="1"/>
          </p:cNvSpPr>
          <p:nvPr>
            <p:ph type="title"/>
          </p:nvPr>
        </p:nvSpPr>
        <p:spPr/>
        <p:txBody>
          <a:bodyPr/>
          <a:lstStyle/>
          <a:p>
            <a:r>
              <a:rPr lang="en-US" dirty="0">
                <a:solidFill>
                  <a:srgbClr val="FF0000"/>
                </a:solidFill>
              </a:rPr>
              <a:t>Face Validity</a:t>
            </a:r>
          </a:p>
        </p:txBody>
      </p:sp>
      <p:sp>
        <p:nvSpPr>
          <p:cNvPr id="3" name="Content Placeholder 2">
            <a:extLst>
              <a:ext uri="{FF2B5EF4-FFF2-40B4-BE49-F238E27FC236}">
                <a16:creationId xmlns:a16="http://schemas.microsoft.com/office/drawing/2014/main" id="{E52A52CB-CA42-8748-92CF-80D6D0234957}"/>
              </a:ext>
            </a:extLst>
          </p:cNvPr>
          <p:cNvSpPr>
            <a:spLocks noGrp="1"/>
          </p:cNvSpPr>
          <p:nvPr>
            <p:ph idx="1"/>
          </p:nvPr>
        </p:nvSpPr>
        <p:spPr/>
        <p:txBody>
          <a:bodyPr>
            <a:normAutofit/>
          </a:bodyPr>
          <a:lstStyle/>
          <a:p>
            <a:r>
              <a:rPr lang="en-GB" dirty="0"/>
              <a:t>Imagine, if variable LOY1 reads as: " I like the brand", while LOY2 and LOY3 read as: "I would recommend this brand to my family and friends", and " I buy this brand whenever I can", respectively. </a:t>
            </a:r>
          </a:p>
          <a:p>
            <a:r>
              <a:rPr lang="en-GB" dirty="0"/>
              <a:t>While you intend to use these three items to measure brand loyalty, the the scale is not valid because LOY1 measures brand liking instead of brand loyalty. </a:t>
            </a:r>
          </a:p>
          <a:p>
            <a:r>
              <a:rPr lang="en-GB" dirty="0"/>
              <a:t>If you believe that brand liking and brand loyalty are two distinct constructs, therefore you can not use LOY1 as an item to measure brand loyalty. </a:t>
            </a:r>
          </a:p>
          <a:p>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0C744693-1AD9-7548-B14E-458301400C81}"/>
              </a:ext>
            </a:extLst>
          </p:cNvPr>
          <p:cNvSpPr>
            <a:spLocks noGrp="1"/>
          </p:cNvSpPr>
          <p:nvPr>
            <p:ph type="sldNum" sz="quarter" idx="12"/>
          </p:nvPr>
        </p:nvSpPr>
        <p:spPr/>
        <p:txBody>
          <a:bodyPr/>
          <a:lstStyle/>
          <a:p>
            <a:fld id="{73EEE97E-9D42-4F91-8BB4-108EE5145ADB}" type="slidenum">
              <a:rPr lang="en-GB" smtClean="0"/>
              <a:pPr/>
              <a:t>21</a:t>
            </a:fld>
            <a:endParaRPr lang="en-GB"/>
          </a:p>
        </p:txBody>
      </p:sp>
    </p:spTree>
    <p:extLst>
      <p:ext uri="{BB962C8B-B14F-4D97-AF65-F5344CB8AC3E}">
        <p14:creationId xmlns:p14="http://schemas.microsoft.com/office/powerpoint/2010/main" val="17416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3D0A-955F-6E4D-A2E6-2D63D99B253B}"/>
              </a:ext>
            </a:extLst>
          </p:cNvPr>
          <p:cNvSpPr>
            <a:spLocks noGrp="1"/>
          </p:cNvSpPr>
          <p:nvPr>
            <p:ph type="title"/>
          </p:nvPr>
        </p:nvSpPr>
        <p:spPr/>
        <p:txBody>
          <a:bodyPr/>
          <a:lstStyle/>
          <a:p>
            <a:r>
              <a:rPr lang="en-GB" dirty="0">
                <a:solidFill>
                  <a:srgbClr val="FF0000"/>
                </a:solidFill>
              </a:rPr>
              <a:t>Convergent Validity</a:t>
            </a:r>
            <a:endParaRPr lang="en-US" dirty="0">
              <a:solidFill>
                <a:srgbClr val="FF0000"/>
              </a:solidFill>
            </a:endParaRPr>
          </a:p>
        </p:txBody>
      </p:sp>
      <p:sp>
        <p:nvSpPr>
          <p:cNvPr id="3" name="Content Placeholder 2">
            <a:extLst>
              <a:ext uri="{FF2B5EF4-FFF2-40B4-BE49-F238E27FC236}">
                <a16:creationId xmlns:a16="http://schemas.microsoft.com/office/drawing/2014/main" id="{2E0143F4-CD73-5B47-92DC-36F784E9406C}"/>
              </a:ext>
            </a:extLst>
          </p:cNvPr>
          <p:cNvSpPr>
            <a:spLocks noGrp="1"/>
          </p:cNvSpPr>
          <p:nvPr>
            <p:ph idx="1"/>
          </p:nvPr>
        </p:nvSpPr>
        <p:spPr/>
        <p:txBody>
          <a:bodyPr/>
          <a:lstStyle/>
          <a:p>
            <a:r>
              <a:rPr lang="en-GB" dirty="0"/>
              <a:t>Defined as the extent to which a scale is </a:t>
            </a:r>
            <a:r>
              <a:rPr lang="en-GB" u="sng" dirty="0"/>
              <a:t>positively correlated </a:t>
            </a:r>
            <a:r>
              <a:rPr lang="en-GB" dirty="0"/>
              <a:t>with other measures that are supposed to be positively correlated.</a:t>
            </a:r>
          </a:p>
          <a:p>
            <a:r>
              <a:rPr lang="en-GB" dirty="0"/>
              <a:t>For example, if you have good items measuring brand liking, the items should be positively correlated to items measuring brand loyalty. </a:t>
            </a:r>
          </a:p>
          <a:p>
            <a:endParaRPr lang="en-US" dirty="0"/>
          </a:p>
        </p:txBody>
      </p:sp>
      <p:sp>
        <p:nvSpPr>
          <p:cNvPr id="4" name="Slide Number Placeholder 3">
            <a:extLst>
              <a:ext uri="{FF2B5EF4-FFF2-40B4-BE49-F238E27FC236}">
                <a16:creationId xmlns:a16="http://schemas.microsoft.com/office/drawing/2014/main" id="{E6BAAC22-E429-C747-B768-5694767BFBBB}"/>
              </a:ext>
            </a:extLst>
          </p:cNvPr>
          <p:cNvSpPr>
            <a:spLocks noGrp="1"/>
          </p:cNvSpPr>
          <p:nvPr>
            <p:ph type="sldNum" sz="quarter" idx="12"/>
          </p:nvPr>
        </p:nvSpPr>
        <p:spPr/>
        <p:txBody>
          <a:bodyPr/>
          <a:lstStyle/>
          <a:p>
            <a:fld id="{73EEE97E-9D42-4F91-8BB4-108EE5145ADB}" type="slidenum">
              <a:rPr lang="en-GB" smtClean="0"/>
              <a:pPr/>
              <a:t>22</a:t>
            </a:fld>
            <a:endParaRPr lang="en-GB"/>
          </a:p>
        </p:txBody>
      </p:sp>
    </p:spTree>
    <p:extLst>
      <p:ext uri="{BB962C8B-B14F-4D97-AF65-F5344CB8AC3E}">
        <p14:creationId xmlns:p14="http://schemas.microsoft.com/office/powerpoint/2010/main" val="46603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C453-1C7E-A445-BF19-4BA17C780742}"/>
              </a:ext>
            </a:extLst>
          </p:cNvPr>
          <p:cNvSpPr>
            <a:spLocks noGrp="1"/>
          </p:cNvSpPr>
          <p:nvPr>
            <p:ph type="title"/>
          </p:nvPr>
        </p:nvSpPr>
        <p:spPr/>
        <p:txBody>
          <a:bodyPr/>
          <a:lstStyle/>
          <a:p>
            <a:r>
              <a:rPr lang="en-GB" dirty="0">
                <a:solidFill>
                  <a:srgbClr val="FF0000"/>
                </a:solidFill>
              </a:rPr>
              <a:t>Discriminant Validity</a:t>
            </a:r>
            <a:endParaRPr lang="en-US" dirty="0">
              <a:solidFill>
                <a:srgbClr val="FF0000"/>
              </a:solidFill>
            </a:endParaRPr>
          </a:p>
        </p:txBody>
      </p:sp>
      <p:sp>
        <p:nvSpPr>
          <p:cNvPr id="3" name="Content Placeholder 2">
            <a:extLst>
              <a:ext uri="{FF2B5EF4-FFF2-40B4-BE49-F238E27FC236}">
                <a16:creationId xmlns:a16="http://schemas.microsoft.com/office/drawing/2014/main" id="{3F46C584-C938-B64D-BCD6-D5A4B915A3F7}"/>
              </a:ext>
            </a:extLst>
          </p:cNvPr>
          <p:cNvSpPr>
            <a:spLocks noGrp="1"/>
          </p:cNvSpPr>
          <p:nvPr>
            <p:ph idx="1"/>
          </p:nvPr>
        </p:nvSpPr>
        <p:spPr/>
        <p:txBody>
          <a:bodyPr/>
          <a:lstStyle/>
          <a:p>
            <a:r>
              <a:rPr lang="en-GB" dirty="0"/>
              <a:t>Defined as the extent to which a scale is </a:t>
            </a:r>
            <a:r>
              <a:rPr lang="en-GB" u="sng" dirty="0"/>
              <a:t>negatively correlated </a:t>
            </a:r>
            <a:r>
              <a:rPr lang="en-GB" dirty="0"/>
              <a:t>or </a:t>
            </a:r>
            <a:r>
              <a:rPr lang="en-GB" u="sng" dirty="0"/>
              <a:t>uncorrelated</a:t>
            </a:r>
            <a:r>
              <a:rPr lang="en-GB" dirty="0"/>
              <a:t> to other measures from which it is supposed to differ.</a:t>
            </a:r>
          </a:p>
          <a:p>
            <a:r>
              <a:rPr lang="en-GB" dirty="0"/>
              <a:t>For example, if you have good items measuring brand liking, the items should be negatively correlated with items measuring brand hate. </a:t>
            </a:r>
          </a:p>
          <a:p>
            <a:endParaRPr lang="en-US" dirty="0"/>
          </a:p>
        </p:txBody>
      </p:sp>
      <p:sp>
        <p:nvSpPr>
          <p:cNvPr id="4" name="Slide Number Placeholder 3">
            <a:extLst>
              <a:ext uri="{FF2B5EF4-FFF2-40B4-BE49-F238E27FC236}">
                <a16:creationId xmlns:a16="http://schemas.microsoft.com/office/drawing/2014/main" id="{1A004F30-5073-7E44-A284-2EAC182C9BB9}"/>
              </a:ext>
            </a:extLst>
          </p:cNvPr>
          <p:cNvSpPr>
            <a:spLocks noGrp="1"/>
          </p:cNvSpPr>
          <p:nvPr>
            <p:ph type="sldNum" sz="quarter" idx="12"/>
          </p:nvPr>
        </p:nvSpPr>
        <p:spPr/>
        <p:txBody>
          <a:bodyPr/>
          <a:lstStyle/>
          <a:p>
            <a:fld id="{73EEE97E-9D42-4F91-8BB4-108EE5145ADB}" type="slidenum">
              <a:rPr lang="en-GB" smtClean="0"/>
              <a:pPr/>
              <a:t>23</a:t>
            </a:fld>
            <a:endParaRPr lang="en-GB"/>
          </a:p>
        </p:txBody>
      </p:sp>
    </p:spTree>
    <p:extLst>
      <p:ext uri="{BB962C8B-B14F-4D97-AF65-F5344CB8AC3E}">
        <p14:creationId xmlns:p14="http://schemas.microsoft.com/office/powerpoint/2010/main" val="1327736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FF0000"/>
                </a:solidFill>
              </a:rPr>
              <a:t>Reliability vs. Validity</a:t>
            </a:r>
          </a:p>
        </p:txBody>
      </p:sp>
      <p:sp>
        <p:nvSpPr>
          <p:cNvPr id="3" name="Content Placeholder 2">
            <a:extLst>
              <a:ext uri="{FF2B5EF4-FFF2-40B4-BE49-F238E27FC236}">
                <a16:creationId xmlns:a16="http://schemas.microsoft.com/office/drawing/2014/main" id="{7A0D88D0-B50A-7644-80CA-F72EC454D1B5}"/>
              </a:ext>
            </a:extLst>
          </p:cNvPr>
          <p:cNvSpPr>
            <a:spLocks noGrp="1"/>
          </p:cNvSpPr>
          <p:nvPr>
            <p:ph idx="1"/>
          </p:nvPr>
        </p:nvSpPr>
        <p:spPr/>
        <p:txBody>
          <a:bodyPr>
            <a:normAutofit/>
          </a:bodyPr>
          <a:lstStyle/>
          <a:p>
            <a:r>
              <a:rPr lang="en-GB" dirty="0"/>
              <a:t>A reliable measure does not necessarily to be valid. </a:t>
            </a:r>
          </a:p>
          <a:p>
            <a:r>
              <a:rPr lang="en-GB" dirty="0"/>
              <a:t>If you step on a scale measuring your weight and it repeatedly shows 180, you probably raise your eyebrow because you know your weight is around 60 kg. </a:t>
            </a:r>
          </a:p>
          <a:p>
            <a:r>
              <a:rPr lang="en-GB" dirty="0"/>
              <a:t>The scale is reliable because it shows </a:t>
            </a:r>
            <a:r>
              <a:rPr lang="en-GB" u="sng" dirty="0"/>
              <a:t>consistent</a:t>
            </a:r>
            <a:r>
              <a:rPr lang="en-GB" dirty="0"/>
              <a:t> results every time you step on it,</a:t>
            </a:r>
          </a:p>
          <a:p>
            <a:r>
              <a:rPr lang="en-GB" dirty="0"/>
              <a:t>The scale is not valid because it is not showing the true value. </a:t>
            </a:r>
          </a:p>
          <a:p>
            <a:r>
              <a:rPr lang="en-GB" dirty="0"/>
              <a:t>However, for a scale to be valid, it should be reliable. Therefore, in research, a good scale is the one that is </a:t>
            </a:r>
            <a:r>
              <a:rPr lang="en-GB" u="sng" dirty="0"/>
              <a:t>both reliable and valid</a:t>
            </a:r>
            <a:r>
              <a:rPr lang="en-GB" dirty="0"/>
              <a:t>. </a:t>
            </a:r>
          </a:p>
          <a:p>
            <a:endParaRPr lang="en-US" dirty="0"/>
          </a:p>
        </p:txBody>
      </p:sp>
      <p:sp>
        <p:nvSpPr>
          <p:cNvPr id="2" name="Slide Number Placeholder 1"/>
          <p:cNvSpPr>
            <a:spLocks noGrp="1"/>
          </p:cNvSpPr>
          <p:nvPr>
            <p:ph type="sldNum" sz="quarter" idx="12"/>
          </p:nvPr>
        </p:nvSpPr>
        <p:spPr/>
        <p:txBody>
          <a:bodyPr/>
          <a:lstStyle/>
          <a:p>
            <a:fld id="{97D4D7A9-5814-4125-903F-B7F5CC82FAD0}" type="slidenum">
              <a:rPr lang="en-GB" smtClean="0"/>
              <a:pPr/>
              <a:t>24</a:t>
            </a:fld>
            <a:endParaRPr lang="en-GB"/>
          </a:p>
        </p:txBody>
      </p:sp>
    </p:spTree>
    <p:extLst>
      <p:ext uri="{BB962C8B-B14F-4D97-AF65-F5344CB8AC3E}">
        <p14:creationId xmlns:p14="http://schemas.microsoft.com/office/powerpoint/2010/main" val="2500042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Scaled-response formats</a:t>
            </a:r>
          </a:p>
        </p:txBody>
      </p:sp>
      <p:sp>
        <p:nvSpPr>
          <p:cNvPr id="3" name="Content Placeholder 2"/>
          <p:cNvSpPr>
            <a:spLocks noGrp="1"/>
          </p:cNvSpPr>
          <p:nvPr>
            <p:ph idx="1"/>
          </p:nvPr>
        </p:nvSpPr>
        <p:spPr/>
        <p:txBody>
          <a:bodyPr>
            <a:normAutofit fontScale="92500"/>
          </a:bodyPr>
          <a:lstStyle/>
          <a:p>
            <a:r>
              <a:rPr lang="en-GB" dirty="0"/>
              <a:t>Majority of research in marketing used a scaled-response formats.</a:t>
            </a:r>
          </a:p>
          <a:p>
            <a:r>
              <a:rPr lang="en-GB" dirty="0"/>
              <a:t>Utilized a continuum (e.g., 5 or 7-point scale) chosen by the researcher to measure respondent’s attitude, feelings, judgment, and perception.</a:t>
            </a:r>
          </a:p>
          <a:p>
            <a:r>
              <a:rPr lang="en-GB" dirty="0"/>
              <a:t>Permits the </a:t>
            </a:r>
            <a:r>
              <a:rPr lang="en-GB" u="sng" dirty="0"/>
              <a:t>measurement</a:t>
            </a:r>
            <a:r>
              <a:rPr lang="en-GB" dirty="0"/>
              <a:t> of the intensity of a respondent’s answer</a:t>
            </a:r>
          </a:p>
          <a:p>
            <a:r>
              <a:rPr lang="en-GB" dirty="0"/>
              <a:t>The response options are identified in the questionnaire</a:t>
            </a:r>
          </a:p>
          <a:p>
            <a:pPr lvl="1"/>
            <a:r>
              <a:rPr lang="en-GB" dirty="0" err="1"/>
              <a:t>Labeled</a:t>
            </a:r>
            <a:r>
              <a:rPr lang="en-GB" dirty="0"/>
              <a:t>: all options/positions are identified with some descriptive word phrase.</a:t>
            </a:r>
          </a:p>
          <a:p>
            <a:r>
              <a:rPr lang="en-GB" dirty="0"/>
              <a:t>Typically used for a higher-level statistical analysis</a:t>
            </a:r>
          </a:p>
          <a:p>
            <a:endParaRPr lang="en-GB" dirty="0"/>
          </a:p>
          <a:p>
            <a:r>
              <a:rPr lang="en-GB" dirty="0"/>
              <a:t>E.g., Likert-scale (1=strongly disagree to 7=strongly agree)</a:t>
            </a:r>
          </a:p>
        </p:txBody>
      </p:sp>
      <p:sp>
        <p:nvSpPr>
          <p:cNvPr id="4" name="Slide Number Placeholder 3"/>
          <p:cNvSpPr>
            <a:spLocks noGrp="1"/>
          </p:cNvSpPr>
          <p:nvPr>
            <p:ph type="sldNum" sz="quarter" idx="12"/>
          </p:nvPr>
        </p:nvSpPr>
        <p:spPr/>
        <p:txBody>
          <a:bodyPr/>
          <a:lstStyle/>
          <a:p>
            <a:fld id="{73EEE97E-9D42-4F91-8BB4-108EE5145ADB}"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1DEE58F-DB21-CCFA-D9A7-199BA1E73439}"/>
              </a:ext>
            </a:extLst>
          </p:cNvPr>
          <p:cNvGrpSpPr/>
          <p:nvPr/>
        </p:nvGrpSpPr>
        <p:grpSpPr>
          <a:xfrm>
            <a:off x="1280884" y="1327612"/>
            <a:ext cx="9372602" cy="4921233"/>
            <a:chOff x="1280884" y="1327612"/>
            <a:chExt cx="9372602" cy="4921233"/>
          </a:xfrm>
        </p:grpSpPr>
        <p:sp>
          <p:nvSpPr>
            <p:cNvPr id="2" name="Triangle 1">
              <a:extLst>
                <a:ext uri="{FF2B5EF4-FFF2-40B4-BE49-F238E27FC236}">
                  <a16:creationId xmlns:a16="http://schemas.microsoft.com/office/drawing/2014/main" id="{1F829003-CA57-D23F-DB1F-6C49CDEE3D1F}"/>
                </a:ext>
              </a:extLst>
            </p:cNvPr>
            <p:cNvSpPr/>
            <p:nvPr/>
          </p:nvSpPr>
          <p:spPr>
            <a:xfrm>
              <a:off x="4847771" y="1973943"/>
              <a:ext cx="2598058" cy="3628571"/>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F9F9A865-B002-8E78-F0BB-6BC17E16C56E}"/>
                </a:ext>
              </a:extLst>
            </p:cNvPr>
            <p:cNvSpPr txBox="1"/>
            <p:nvPr/>
          </p:nvSpPr>
          <p:spPr>
            <a:xfrm>
              <a:off x="5675086" y="1327612"/>
              <a:ext cx="1770743" cy="646331"/>
            </a:xfrm>
            <a:prstGeom prst="rect">
              <a:avLst/>
            </a:prstGeom>
            <a:noFill/>
          </p:spPr>
          <p:txBody>
            <a:bodyPr wrap="square" rtlCol="0">
              <a:spAutoFit/>
            </a:bodyPr>
            <a:lstStyle/>
            <a:p>
              <a:r>
                <a:rPr lang="en-GB" sz="3600" dirty="0"/>
                <a:t>Ratio</a:t>
              </a:r>
            </a:p>
          </p:txBody>
        </p:sp>
        <p:sp>
          <p:nvSpPr>
            <p:cNvPr id="4" name="TextBox 3">
              <a:extLst>
                <a:ext uri="{FF2B5EF4-FFF2-40B4-BE49-F238E27FC236}">
                  <a16:creationId xmlns:a16="http://schemas.microsoft.com/office/drawing/2014/main" id="{EEA71B2E-09DC-EED1-E563-DA3540DF4139}"/>
                </a:ext>
              </a:extLst>
            </p:cNvPr>
            <p:cNvSpPr txBox="1"/>
            <p:nvPr/>
          </p:nvSpPr>
          <p:spPr>
            <a:xfrm>
              <a:off x="5261428" y="5602514"/>
              <a:ext cx="1770743" cy="646331"/>
            </a:xfrm>
            <a:prstGeom prst="rect">
              <a:avLst/>
            </a:prstGeom>
            <a:noFill/>
          </p:spPr>
          <p:txBody>
            <a:bodyPr wrap="square" rtlCol="0">
              <a:spAutoFit/>
            </a:bodyPr>
            <a:lstStyle/>
            <a:p>
              <a:r>
                <a:rPr lang="en-GB" sz="3600" dirty="0"/>
                <a:t>Nominal</a:t>
              </a:r>
            </a:p>
          </p:txBody>
        </p:sp>
        <p:sp>
          <p:nvSpPr>
            <p:cNvPr id="5" name="TextBox 4">
              <a:extLst>
                <a:ext uri="{FF2B5EF4-FFF2-40B4-BE49-F238E27FC236}">
                  <a16:creationId xmlns:a16="http://schemas.microsoft.com/office/drawing/2014/main" id="{F1D26AFB-040D-6A41-3594-28A991842496}"/>
                </a:ext>
              </a:extLst>
            </p:cNvPr>
            <p:cNvSpPr txBox="1"/>
            <p:nvPr/>
          </p:nvSpPr>
          <p:spPr>
            <a:xfrm>
              <a:off x="5377542" y="4237727"/>
              <a:ext cx="1770743" cy="646331"/>
            </a:xfrm>
            <a:prstGeom prst="rect">
              <a:avLst/>
            </a:prstGeom>
            <a:noFill/>
          </p:spPr>
          <p:txBody>
            <a:bodyPr wrap="square" rtlCol="0">
              <a:spAutoFit/>
            </a:bodyPr>
            <a:lstStyle/>
            <a:p>
              <a:r>
                <a:rPr lang="en-GB" sz="3600" dirty="0"/>
                <a:t>Ordinal</a:t>
              </a:r>
            </a:p>
          </p:txBody>
        </p:sp>
        <p:sp>
          <p:nvSpPr>
            <p:cNvPr id="6" name="TextBox 5">
              <a:extLst>
                <a:ext uri="{FF2B5EF4-FFF2-40B4-BE49-F238E27FC236}">
                  <a16:creationId xmlns:a16="http://schemas.microsoft.com/office/drawing/2014/main" id="{DD5388E2-1B9B-8195-9395-418A79AC3366}"/>
                </a:ext>
              </a:extLst>
            </p:cNvPr>
            <p:cNvSpPr txBox="1"/>
            <p:nvPr/>
          </p:nvSpPr>
          <p:spPr>
            <a:xfrm>
              <a:off x="5377542" y="2945065"/>
              <a:ext cx="1770743" cy="646331"/>
            </a:xfrm>
            <a:prstGeom prst="rect">
              <a:avLst/>
            </a:prstGeom>
            <a:noFill/>
          </p:spPr>
          <p:txBody>
            <a:bodyPr wrap="square" rtlCol="0">
              <a:spAutoFit/>
            </a:bodyPr>
            <a:lstStyle/>
            <a:p>
              <a:r>
                <a:rPr lang="en-GB" sz="3600" dirty="0"/>
                <a:t>Interval</a:t>
              </a:r>
            </a:p>
          </p:txBody>
        </p:sp>
        <p:sp>
          <p:nvSpPr>
            <p:cNvPr id="7" name="Right Brace 6">
              <a:extLst>
                <a:ext uri="{FF2B5EF4-FFF2-40B4-BE49-F238E27FC236}">
                  <a16:creationId xmlns:a16="http://schemas.microsoft.com/office/drawing/2014/main" id="{632504B7-88B6-90C4-73A1-84E3332D0731}"/>
                </a:ext>
              </a:extLst>
            </p:cNvPr>
            <p:cNvSpPr/>
            <p:nvPr/>
          </p:nvSpPr>
          <p:spPr>
            <a:xfrm>
              <a:off x="7148286" y="3178629"/>
              <a:ext cx="1444172" cy="2786742"/>
            </a:xfrm>
            <a:prstGeom prst="rightBrace">
              <a:avLst>
                <a:gd name="adj1" fmla="val 8333"/>
                <a:gd name="adj2" fmla="val 50524"/>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71CC3BE-8D7B-F70F-D987-1463A097EEE0}"/>
                </a:ext>
              </a:extLst>
            </p:cNvPr>
            <p:cNvSpPr txBox="1"/>
            <p:nvPr/>
          </p:nvSpPr>
          <p:spPr>
            <a:xfrm>
              <a:off x="8244114" y="3925669"/>
              <a:ext cx="2409372" cy="646331"/>
            </a:xfrm>
            <a:prstGeom prst="rect">
              <a:avLst/>
            </a:prstGeom>
            <a:noFill/>
          </p:spPr>
          <p:txBody>
            <a:bodyPr wrap="square" rtlCol="0">
              <a:spAutoFit/>
            </a:bodyPr>
            <a:lstStyle/>
            <a:p>
              <a:r>
                <a:rPr lang="en-GB" sz="3600" dirty="0"/>
                <a:t>Categorical </a:t>
              </a:r>
            </a:p>
          </p:txBody>
        </p:sp>
        <p:sp>
          <p:nvSpPr>
            <p:cNvPr id="9" name="Right Brace 8">
              <a:extLst>
                <a:ext uri="{FF2B5EF4-FFF2-40B4-BE49-F238E27FC236}">
                  <a16:creationId xmlns:a16="http://schemas.microsoft.com/office/drawing/2014/main" id="{425CF54C-7A75-DE51-7095-24C381B59804}"/>
                </a:ext>
              </a:extLst>
            </p:cNvPr>
            <p:cNvSpPr/>
            <p:nvPr/>
          </p:nvSpPr>
          <p:spPr>
            <a:xfrm rot="10800000">
              <a:off x="3403599" y="4441370"/>
              <a:ext cx="1444172" cy="1524000"/>
            </a:xfrm>
            <a:prstGeom prst="rightBrace">
              <a:avLst>
                <a:gd name="adj1" fmla="val 8333"/>
                <a:gd name="adj2" fmla="val 50524"/>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C00FCBFA-A80E-C082-C173-56E3B808AFBF}"/>
                </a:ext>
              </a:extLst>
            </p:cNvPr>
            <p:cNvSpPr txBox="1"/>
            <p:nvPr/>
          </p:nvSpPr>
          <p:spPr>
            <a:xfrm>
              <a:off x="1291770" y="4557039"/>
              <a:ext cx="2409372" cy="646331"/>
            </a:xfrm>
            <a:prstGeom prst="rect">
              <a:avLst/>
            </a:prstGeom>
            <a:noFill/>
          </p:spPr>
          <p:txBody>
            <a:bodyPr wrap="square" rtlCol="0">
              <a:spAutoFit/>
            </a:bodyPr>
            <a:lstStyle/>
            <a:p>
              <a:r>
                <a:rPr lang="en-GB" sz="3600" dirty="0"/>
                <a:t>Qualitative </a:t>
              </a:r>
            </a:p>
          </p:txBody>
        </p:sp>
        <p:sp>
          <p:nvSpPr>
            <p:cNvPr id="11" name="TextBox 10">
              <a:extLst>
                <a:ext uri="{FF2B5EF4-FFF2-40B4-BE49-F238E27FC236}">
                  <a16:creationId xmlns:a16="http://schemas.microsoft.com/office/drawing/2014/main" id="{7FC1BAC0-6062-892C-1D79-D5B3B187EFFA}"/>
                </a:ext>
              </a:extLst>
            </p:cNvPr>
            <p:cNvSpPr txBox="1"/>
            <p:nvPr/>
          </p:nvSpPr>
          <p:spPr>
            <a:xfrm>
              <a:off x="1280884" y="2884491"/>
              <a:ext cx="2554515" cy="646331"/>
            </a:xfrm>
            <a:prstGeom prst="rect">
              <a:avLst/>
            </a:prstGeom>
            <a:noFill/>
          </p:spPr>
          <p:txBody>
            <a:bodyPr wrap="square" rtlCol="0">
              <a:spAutoFit/>
            </a:bodyPr>
            <a:lstStyle/>
            <a:p>
              <a:r>
                <a:rPr lang="en-GB" sz="3600" dirty="0"/>
                <a:t>Quantitative</a:t>
              </a:r>
            </a:p>
          </p:txBody>
        </p:sp>
        <p:sp>
          <p:nvSpPr>
            <p:cNvPr id="12" name="Right Brace 11">
              <a:extLst>
                <a:ext uri="{FF2B5EF4-FFF2-40B4-BE49-F238E27FC236}">
                  <a16:creationId xmlns:a16="http://schemas.microsoft.com/office/drawing/2014/main" id="{81F78C1B-1FE9-D8A1-C558-CF76F8F38868}"/>
                </a:ext>
              </a:extLst>
            </p:cNvPr>
            <p:cNvSpPr/>
            <p:nvPr/>
          </p:nvSpPr>
          <p:spPr>
            <a:xfrm rot="10800000">
              <a:off x="3370943" y="2829396"/>
              <a:ext cx="1444172" cy="1524000"/>
            </a:xfrm>
            <a:prstGeom prst="rightBrace">
              <a:avLst>
                <a:gd name="adj1" fmla="val 8333"/>
                <a:gd name="adj2" fmla="val 50524"/>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777687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E3AB-E99E-EFA7-190E-7FFC52C4CBB1}"/>
              </a:ext>
            </a:extLst>
          </p:cNvPr>
          <p:cNvSpPr>
            <a:spLocks noGrp="1"/>
          </p:cNvSpPr>
          <p:nvPr>
            <p:ph type="title"/>
          </p:nvPr>
        </p:nvSpPr>
        <p:spPr/>
        <p:txBody>
          <a:bodyPr>
            <a:normAutofit/>
          </a:bodyPr>
          <a:lstStyle/>
          <a:p>
            <a:r>
              <a:rPr lang="en-GB" i="0" u="none" strike="noStrike" dirty="0">
                <a:solidFill>
                  <a:srgbClr val="FF0000"/>
                </a:solidFill>
                <a:effectLst/>
                <a:latin typeface="Source Sans Pro" panose="020B0503030403020204" pitchFamily="34" charset="0"/>
              </a:rPr>
              <a:t>Different Ways of Measuring the Same Construct</a:t>
            </a:r>
            <a:endParaRPr lang="en-GB" dirty="0">
              <a:solidFill>
                <a:srgbClr val="FF0000"/>
              </a:solidFill>
            </a:endParaRPr>
          </a:p>
        </p:txBody>
      </p:sp>
      <p:sp>
        <p:nvSpPr>
          <p:cNvPr id="3" name="Content Placeholder 2">
            <a:extLst>
              <a:ext uri="{FF2B5EF4-FFF2-40B4-BE49-F238E27FC236}">
                <a16:creationId xmlns:a16="http://schemas.microsoft.com/office/drawing/2014/main" id="{FE5D199D-4D67-1CCF-F96F-7F0C3B37F867}"/>
              </a:ext>
            </a:extLst>
          </p:cNvPr>
          <p:cNvSpPr>
            <a:spLocks noGrp="1"/>
          </p:cNvSpPr>
          <p:nvPr>
            <p:ph idx="1"/>
          </p:nvPr>
        </p:nvSpPr>
        <p:spPr/>
        <p:txBody>
          <a:bodyPr>
            <a:normAutofit fontScale="92500" lnSpcReduction="20000"/>
          </a:bodyPr>
          <a:lstStyle/>
          <a:p>
            <a:pPr marL="0" indent="0" algn="l">
              <a:buNone/>
            </a:pPr>
            <a:r>
              <a:rPr lang="en-GB" b="0" i="0" u="none" strike="noStrike" dirty="0">
                <a:solidFill>
                  <a:srgbClr val="000000"/>
                </a:solidFill>
                <a:effectLst/>
                <a:latin typeface="Source Sans Pro" panose="020B0503030403020204" pitchFamily="34" charset="0"/>
              </a:rPr>
              <a:t>A construct can be measured in different ways using different types of level of measurements. For example, satisfaction can be measured using either a nominal, interval, or ratio scale as illustrated by the example below.</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Nominal</a:t>
            </a:r>
          </a:p>
          <a:p>
            <a:pPr lvl="1"/>
            <a:r>
              <a:rPr lang="en-GB" b="0" i="0" u="none" strike="noStrike" dirty="0">
                <a:solidFill>
                  <a:srgbClr val="000000"/>
                </a:solidFill>
                <a:effectLst/>
                <a:latin typeface="Source Sans Pro" panose="020B0503030403020204" pitchFamily="34" charset="0"/>
              </a:rPr>
              <a:t>Are you satisfied with our mobile app?</a:t>
            </a:r>
          </a:p>
          <a:p>
            <a:pPr lvl="1"/>
            <a:r>
              <a:rPr lang="en-GB" b="0" i="0" u="none" strike="noStrike" dirty="0">
                <a:solidFill>
                  <a:srgbClr val="000000"/>
                </a:solidFill>
                <a:effectLst/>
                <a:latin typeface="Source Sans Pro" panose="020B0503030403020204" pitchFamily="34" charset="0"/>
              </a:rPr>
              <a:t>___ Yes ___ No</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Ordinal</a:t>
            </a:r>
          </a:p>
          <a:p>
            <a:pPr lvl="1"/>
            <a:r>
              <a:rPr lang="en-GB" b="0" i="0" u="none" strike="noStrike" dirty="0">
                <a:solidFill>
                  <a:srgbClr val="000000"/>
                </a:solidFill>
                <a:effectLst/>
                <a:latin typeface="Source Sans Pro" panose="020B0503030403020204" pitchFamily="34" charset="0"/>
              </a:rPr>
              <a:t>Compared to other mobile app you have used, how is your satisfaction with our mobile app?</a:t>
            </a:r>
          </a:p>
          <a:p>
            <a:pPr lvl="1"/>
            <a:r>
              <a:rPr lang="en-GB" b="0" i="0" u="none" strike="noStrike" dirty="0">
                <a:solidFill>
                  <a:srgbClr val="000000"/>
                </a:solidFill>
                <a:effectLst/>
                <a:latin typeface="Source Sans Pro" panose="020B0503030403020204" pitchFamily="34" charset="0"/>
              </a:rPr>
              <a:t>___ Lower ___ About the same ___ Higher</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Interval</a:t>
            </a:r>
          </a:p>
          <a:p>
            <a:pPr lvl="1"/>
            <a:r>
              <a:rPr lang="en-GB" b="0" i="0" u="none" strike="noStrike" dirty="0">
                <a:solidFill>
                  <a:srgbClr val="000000"/>
                </a:solidFill>
                <a:effectLst/>
                <a:latin typeface="Source Sans Pro" panose="020B0503030403020204" pitchFamily="34" charset="0"/>
              </a:rPr>
              <a:t>Please indicate your level of satisfaction with our mobile app</a:t>
            </a:r>
          </a:p>
          <a:p>
            <a:pPr lvl="1"/>
            <a:r>
              <a:rPr lang="en-GB" b="0" i="0" u="none" strike="noStrike" dirty="0">
                <a:solidFill>
                  <a:srgbClr val="000000"/>
                </a:solidFill>
                <a:effectLst/>
                <a:latin typeface="Source Sans Pro" panose="020B0503030403020204" pitchFamily="34" charset="0"/>
              </a:rPr>
              <a:t>___ Very unsatisfied ___ Unsatisfied ___ Satisfied ___ Very satisfied</a:t>
            </a:r>
          </a:p>
          <a:p>
            <a:endParaRPr lang="en-GB" dirty="0"/>
          </a:p>
        </p:txBody>
      </p:sp>
    </p:spTree>
    <p:extLst>
      <p:ext uri="{BB962C8B-B14F-4D97-AF65-F5344CB8AC3E}">
        <p14:creationId xmlns:p14="http://schemas.microsoft.com/office/powerpoint/2010/main" val="75325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6269-F389-A122-EE39-A1F4FBEA711B}"/>
              </a:ext>
            </a:extLst>
          </p:cNvPr>
          <p:cNvSpPr>
            <a:spLocks noGrp="1"/>
          </p:cNvSpPr>
          <p:nvPr>
            <p:ph type="title"/>
          </p:nvPr>
        </p:nvSpPr>
        <p:spPr/>
        <p:txBody>
          <a:bodyPr/>
          <a:lstStyle/>
          <a:p>
            <a:r>
              <a:rPr lang="en-GB" dirty="0">
                <a:solidFill>
                  <a:srgbClr val="FF0000"/>
                </a:solidFill>
              </a:rPr>
              <a:t>Reliability Analysis</a:t>
            </a:r>
          </a:p>
        </p:txBody>
      </p:sp>
      <p:sp>
        <p:nvSpPr>
          <p:cNvPr id="3" name="Content Placeholder 2">
            <a:extLst>
              <a:ext uri="{FF2B5EF4-FFF2-40B4-BE49-F238E27FC236}">
                <a16:creationId xmlns:a16="http://schemas.microsoft.com/office/drawing/2014/main" id="{F27B5183-3BCA-7FB3-0F56-BCC61952EF1E}"/>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If a scale consists of multiple items, you can conduct a reliability analysis. The aim of the analysis is to inspect whether items used for measuring a construct have good internal consistency – whether the multiple items belong together.</a:t>
            </a:r>
          </a:p>
          <a:p>
            <a:r>
              <a:rPr lang="en-GB" b="0" i="0" u="none" strike="noStrike" dirty="0">
                <a:solidFill>
                  <a:srgbClr val="000000"/>
                </a:solidFill>
                <a:effectLst/>
                <a:latin typeface="Source Sans Pro" panose="020B0503030403020204" pitchFamily="34" charset="0"/>
              </a:rPr>
              <a:t>What you want to know is whether the Cronbach’s alpha of the scale is about or greater than the recommended value of 0.7.</a:t>
            </a:r>
            <a:endParaRPr lang="en-GB" dirty="0"/>
          </a:p>
        </p:txBody>
      </p:sp>
    </p:spTree>
    <p:extLst>
      <p:ext uri="{BB962C8B-B14F-4D97-AF65-F5344CB8AC3E}">
        <p14:creationId xmlns:p14="http://schemas.microsoft.com/office/powerpoint/2010/main" val="48017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BB11E1B-8E6E-F45A-3AD8-81D43D93E4B2}"/>
              </a:ext>
            </a:extLst>
          </p:cNvPr>
          <p:cNvGrpSpPr/>
          <p:nvPr/>
        </p:nvGrpSpPr>
        <p:grpSpPr>
          <a:xfrm>
            <a:off x="4807825" y="1766620"/>
            <a:ext cx="6560814" cy="3956050"/>
            <a:chOff x="1346994" y="2125436"/>
            <a:chExt cx="6560814" cy="3956050"/>
          </a:xfrm>
        </p:grpSpPr>
        <p:pic>
          <p:nvPicPr>
            <p:cNvPr id="6" name="Picture 5">
              <a:extLst>
                <a:ext uri="{FF2B5EF4-FFF2-40B4-BE49-F238E27FC236}">
                  <a16:creationId xmlns:a16="http://schemas.microsoft.com/office/drawing/2014/main" id="{DB3B3B2C-ECD4-6EF1-9114-BA137C6BA972}"/>
                </a:ext>
              </a:extLst>
            </p:cNvPr>
            <p:cNvPicPr>
              <a:picLocks noChangeAspect="1"/>
            </p:cNvPicPr>
            <p:nvPr/>
          </p:nvPicPr>
          <p:blipFill>
            <a:blip r:embed="rId2"/>
            <a:stretch>
              <a:fillRect/>
            </a:stretch>
          </p:blipFill>
          <p:spPr>
            <a:xfrm>
              <a:off x="1346994" y="2125436"/>
              <a:ext cx="3182680" cy="1487557"/>
            </a:xfrm>
            <a:prstGeom prst="rect">
              <a:avLst/>
            </a:prstGeom>
          </p:spPr>
        </p:pic>
        <p:pic>
          <p:nvPicPr>
            <p:cNvPr id="7" name="Picture 6">
              <a:extLst>
                <a:ext uri="{FF2B5EF4-FFF2-40B4-BE49-F238E27FC236}">
                  <a16:creationId xmlns:a16="http://schemas.microsoft.com/office/drawing/2014/main" id="{5B0BAC36-F12C-2040-9C5F-B41BC7DB7A9C}"/>
                </a:ext>
              </a:extLst>
            </p:cNvPr>
            <p:cNvPicPr>
              <a:picLocks noChangeAspect="1"/>
            </p:cNvPicPr>
            <p:nvPr/>
          </p:nvPicPr>
          <p:blipFill>
            <a:blip r:embed="rId3"/>
            <a:stretch>
              <a:fillRect/>
            </a:stretch>
          </p:blipFill>
          <p:spPr>
            <a:xfrm>
              <a:off x="1346994" y="3798207"/>
              <a:ext cx="6560814" cy="2283279"/>
            </a:xfrm>
            <a:prstGeom prst="rect">
              <a:avLst/>
            </a:prstGeom>
          </p:spPr>
        </p:pic>
      </p:grpSp>
      <p:sp>
        <p:nvSpPr>
          <p:cNvPr id="9" name="Title 8">
            <a:extLst>
              <a:ext uri="{FF2B5EF4-FFF2-40B4-BE49-F238E27FC236}">
                <a16:creationId xmlns:a16="http://schemas.microsoft.com/office/drawing/2014/main" id="{30FE8DC0-66A9-91B2-FCCE-4E20DC660C15}"/>
              </a:ext>
            </a:extLst>
          </p:cNvPr>
          <p:cNvSpPr>
            <a:spLocks noGrp="1"/>
          </p:cNvSpPr>
          <p:nvPr>
            <p:ph type="title"/>
          </p:nvPr>
        </p:nvSpPr>
        <p:spPr/>
        <p:txBody>
          <a:bodyPr/>
          <a:lstStyle/>
          <a:p>
            <a:r>
              <a:rPr lang="en-GB" dirty="0">
                <a:solidFill>
                  <a:srgbClr val="FF0000"/>
                </a:solidFill>
              </a:rPr>
              <a:t>SPSS Action</a:t>
            </a:r>
          </a:p>
        </p:txBody>
      </p:sp>
      <p:sp>
        <p:nvSpPr>
          <p:cNvPr id="11" name="TextBox 10">
            <a:extLst>
              <a:ext uri="{FF2B5EF4-FFF2-40B4-BE49-F238E27FC236}">
                <a16:creationId xmlns:a16="http://schemas.microsoft.com/office/drawing/2014/main" id="{9F9B2536-A75D-F2CD-2221-F9D074A44922}"/>
              </a:ext>
            </a:extLst>
          </p:cNvPr>
          <p:cNvSpPr txBox="1"/>
          <p:nvPr/>
        </p:nvSpPr>
        <p:spPr>
          <a:xfrm>
            <a:off x="931761" y="1869456"/>
            <a:ext cx="6099858" cy="1477328"/>
          </a:xfrm>
          <a:prstGeom prst="rect">
            <a:avLst/>
          </a:prstGeom>
          <a:noFill/>
        </p:spPr>
        <p:txBody>
          <a:bodyPr wrap="square">
            <a:spAutoFit/>
          </a:bodyPr>
          <a:lstStyle/>
          <a:p>
            <a:r>
              <a:rPr lang="en-GB" dirty="0"/>
              <a:t>RELIABILITY</a:t>
            </a:r>
          </a:p>
          <a:p>
            <a:r>
              <a:rPr lang="en-GB" dirty="0"/>
              <a:t>  /VARIABLES=BT1 BT2 BT3 BT4</a:t>
            </a:r>
          </a:p>
          <a:p>
            <a:r>
              <a:rPr lang="en-GB" dirty="0"/>
              <a:t>  /SCALE('ALL VARIABLES') ALL</a:t>
            </a:r>
          </a:p>
          <a:p>
            <a:r>
              <a:rPr lang="en-GB" dirty="0"/>
              <a:t>  /MODEL=ALPHA</a:t>
            </a:r>
          </a:p>
          <a:p>
            <a:r>
              <a:rPr lang="en-GB" dirty="0"/>
              <a:t>  /SUMMARY=TOTAL.</a:t>
            </a:r>
          </a:p>
        </p:txBody>
      </p:sp>
    </p:spTree>
    <p:extLst>
      <p:ext uri="{BB962C8B-B14F-4D97-AF65-F5344CB8AC3E}">
        <p14:creationId xmlns:p14="http://schemas.microsoft.com/office/powerpoint/2010/main" val="245851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FF0000"/>
                </a:solidFill>
              </a:rPr>
              <a:t>Identifying A Construct</a:t>
            </a:r>
          </a:p>
        </p:txBody>
      </p:sp>
      <p:sp>
        <p:nvSpPr>
          <p:cNvPr id="5" name="Text Placeholder 4"/>
          <p:cNvSpPr>
            <a:spLocks noGrp="1"/>
          </p:cNvSpPr>
          <p:nvPr>
            <p:ph idx="1"/>
          </p:nvPr>
        </p:nvSpPr>
        <p:spPr>
          <a:xfrm>
            <a:off x="1981200" y="1442630"/>
            <a:ext cx="8229600" cy="4525963"/>
          </a:xfrm>
        </p:spPr>
        <p:txBody>
          <a:bodyPr>
            <a:normAutofit fontScale="92500" lnSpcReduction="10000"/>
          </a:bodyPr>
          <a:lstStyle/>
          <a:p>
            <a:r>
              <a:rPr lang="en-GB" dirty="0"/>
              <a:t>Let us look at the following research objectives. </a:t>
            </a:r>
          </a:p>
          <a:p>
            <a:pPr lvl="1"/>
            <a:r>
              <a:rPr lang="en-GB" dirty="0"/>
              <a:t>To determine the effect of </a:t>
            </a:r>
            <a:r>
              <a:rPr lang="en-GB" u="sng" dirty="0"/>
              <a:t>perceive ease </a:t>
            </a:r>
            <a:r>
              <a:rPr lang="en-GB" dirty="0"/>
              <a:t>of use on customer </a:t>
            </a:r>
            <a:r>
              <a:rPr lang="en-GB" u="sng" dirty="0"/>
              <a:t>intention to revisit </a:t>
            </a:r>
            <a:r>
              <a:rPr lang="en-GB" dirty="0"/>
              <a:t>a website</a:t>
            </a:r>
          </a:p>
          <a:p>
            <a:pPr lvl="1"/>
            <a:r>
              <a:rPr lang="en-GB" dirty="0"/>
              <a:t>To determine the effect of </a:t>
            </a:r>
            <a:r>
              <a:rPr lang="en-GB" u="sng" dirty="0"/>
              <a:t>compulsive buying </a:t>
            </a:r>
            <a:r>
              <a:rPr lang="en-GB" dirty="0"/>
              <a:t>on </a:t>
            </a:r>
            <a:r>
              <a:rPr lang="en-GB" u="sng" dirty="0"/>
              <a:t>satisfaction</a:t>
            </a:r>
            <a:r>
              <a:rPr lang="en-GB" dirty="0"/>
              <a:t> toward a product and </a:t>
            </a:r>
            <a:r>
              <a:rPr lang="en-GB" u="sng" dirty="0"/>
              <a:t>likelihood to return</a:t>
            </a:r>
            <a:r>
              <a:rPr lang="en-GB" dirty="0"/>
              <a:t> the product </a:t>
            </a:r>
          </a:p>
          <a:p>
            <a:pPr lvl="1"/>
            <a:r>
              <a:rPr lang="en-GB" dirty="0"/>
              <a:t>To determine the effect of </a:t>
            </a:r>
            <a:r>
              <a:rPr lang="en-GB" u="sng" dirty="0"/>
              <a:t>gender</a:t>
            </a:r>
            <a:r>
              <a:rPr lang="en-GB" dirty="0"/>
              <a:t> on the </a:t>
            </a:r>
            <a:r>
              <a:rPr lang="en-GB" u="sng" dirty="0"/>
              <a:t>attitude toward a print ad</a:t>
            </a:r>
            <a:r>
              <a:rPr lang="en-GB" dirty="0"/>
              <a:t>.</a:t>
            </a:r>
          </a:p>
          <a:p>
            <a:r>
              <a:rPr lang="en-GB" dirty="0"/>
              <a:t>The underlined words in the above research objectives are called construct, latent constructs or latent psychological constructs since they are not easily observable </a:t>
            </a:r>
          </a:p>
          <a:p>
            <a:r>
              <a:rPr lang="en-GB" dirty="0"/>
              <a:t>How to measure these latent constructs and make sure we are really measuring them?</a:t>
            </a:r>
          </a:p>
        </p:txBody>
      </p:sp>
      <p:sp>
        <p:nvSpPr>
          <p:cNvPr id="2" name="Slide Number Placeholder 1"/>
          <p:cNvSpPr>
            <a:spLocks noGrp="1"/>
          </p:cNvSpPr>
          <p:nvPr>
            <p:ph type="sldNum" sz="quarter" idx="12"/>
          </p:nvPr>
        </p:nvSpPr>
        <p:spPr/>
        <p:txBody>
          <a:bodyPr/>
          <a:lstStyle/>
          <a:p>
            <a:fld id="{73EEE97E-9D42-4F91-8BB4-108EE5145ADB}"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291A-0FCD-3DB7-F580-9E989B6C6FDB}"/>
              </a:ext>
            </a:extLst>
          </p:cNvPr>
          <p:cNvSpPr>
            <a:spLocks noGrp="1"/>
          </p:cNvSpPr>
          <p:nvPr>
            <p:ph type="title"/>
          </p:nvPr>
        </p:nvSpPr>
        <p:spPr/>
        <p:txBody>
          <a:bodyPr/>
          <a:lstStyle/>
          <a:p>
            <a:r>
              <a:rPr lang="en-GB" dirty="0">
                <a:solidFill>
                  <a:srgbClr val="FF0000"/>
                </a:solidFill>
              </a:rPr>
              <a:t>R Action</a:t>
            </a:r>
          </a:p>
        </p:txBody>
      </p:sp>
      <p:sp>
        <p:nvSpPr>
          <p:cNvPr id="4" name="TextBox 3">
            <a:extLst>
              <a:ext uri="{FF2B5EF4-FFF2-40B4-BE49-F238E27FC236}">
                <a16:creationId xmlns:a16="http://schemas.microsoft.com/office/drawing/2014/main" id="{7A1E9AF5-F3EC-5834-EAEF-68777CC8558D}"/>
              </a:ext>
            </a:extLst>
          </p:cNvPr>
          <p:cNvSpPr txBox="1"/>
          <p:nvPr/>
        </p:nvSpPr>
        <p:spPr>
          <a:xfrm>
            <a:off x="838200" y="2556713"/>
            <a:ext cx="7853423" cy="2862322"/>
          </a:xfrm>
          <a:prstGeom prst="rect">
            <a:avLst/>
          </a:prstGeom>
          <a:noFill/>
        </p:spPr>
        <p:txBody>
          <a:bodyPr wrap="square">
            <a:spAutoFit/>
          </a:bodyPr>
          <a:lstStyle/>
          <a:p>
            <a:r>
              <a:rPr lang="en-GB" dirty="0"/>
              <a:t>library(</a:t>
            </a:r>
            <a:r>
              <a:rPr lang="en-GB" dirty="0" err="1"/>
              <a:t>tidyverse</a:t>
            </a:r>
            <a:r>
              <a:rPr lang="en-GB" dirty="0"/>
              <a:t>)</a:t>
            </a:r>
          </a:p>
          <a:p>
            <a:r>
              <a:rPr lang="en-GB" dirty="0"/>
              <a:t>library(haven)</a:t>
            </a:r>
          </a:p>
          <a:p>
            <a:r>
              <a:rPr lang="en-GB" dirty="0"/>
              <a:t>library(psych)</a:t>
            </a:r>
          </a:p>
          <a:p>
            <a:endParaRPr lang="en-GB" dirty="0"/>
          </a:p>
          <a:p>
            <a:r>
              <a:rPr lang="en-GB" dirty="0"/>
              <a:t>dat2 &lt;- </a:t>
            </a:r>
            <a:r>
              <a:rPr lang="en-GB" dirty="0" err="1"/>
              <a:t>dat</a:t>
            </a:r>
            <a:r>
              <a:rPr lang="en-GB" dirty="0"/>
              <a:t> &lt;- </a:t>
            </a:r>
            <a:r>
              <a:rPr lang="en-GB" dirty="0" err="1"/>
              <a:t>read_spss</a:t>
            </a:r>
            <a:r>
              <a:rPr lang="en-GB" dirty="0"/>
              <a:t>("/Users/</a:t>
            </a:r>
            <a:r>
              <a:rPr lang="en-GB" dirty="0" err="1"/>
              <a:t>ahmaddaryanto</a:t>
            </a:r>
            <a:r>
              <a:rPr lang="en-GB" dirty="0"/>
              <a:t>/Documents/Data1/</a:t>
            </a:r>
            <a:r>
              <a:rPr lang="en-GB" dirty="0" err="1"/>
              <a:t>retailerbrand.sav</a:t>
            </a:r>
            <a:r>
              <a:rPr lang="en-GB" dirty="0"/>
              <a:t>") %&gt;%</a:t>
            </a:r>
          </a:p>
          <a:p>
            <a:r>
              <a:rPr lang="en-GB" dirty="0"/>
              <a:t>       select(BT1, BT2, BT3, BT4) </a:t>
            </a:r>
          </a:p>
          <a:p>
            <a:endParaRPr lang="en-GB" dirty="0"/>
          </a:p>
          <a:p>
            <a:r>
              <a:rPr lang="en-GB" dirty="0"/>
              <a:t>res &lt;- alpha(dat2)</a:t>
            </a:r>
          </a:p>
          <a:p>
            <a:r>
              <a:rPr lang="en-GB" dirty="0"/>
              <a:t>res</a:t>
            </a:r>
          </a:p>
        </p:txBody>
      </p:sp>
      <p:sp>
        <p:nvSpPr>
          <p:cNvPr id="6" name="TextBox 5">
            <a:extLst>
              <a:ext uri="{FF2B5EF4-FFF2-40B4-BE49-F238E27FC236}">
                <a16:creationId xmlns:a16="http://schemas.microsoft.com/office/drawing/2014/main" id="{6416CDA5-9C5B-D5BF-2C1D-83706A336CEE}"/>
              </a:ext>
            </a:extLst>
          </p:cNvPr>
          <p:cNvSpPr txBox="1"/>
          <p:nvPr/>
        </p:nvSpPr>
        <p:spPr>
          <a:xfrm>
            <a:off x="838200" y="1777518"/>
            <a:ext cx="6099858" cy="369332"/>
          </a:xfrm>
          <a:prstGeom prst="rect">
            <a:avLst/>
          </a:prstGeom>
          <a:noFill/>
        </p:spPr>
        <p:txBody>
          <a:bodyPr wrap="square">
            <a:spAutoFit/>
          </a:bodyPr>
          <a:lstStyle/>
          <a:p>
            <a:r>
              <a:rPr lang="en-GB" dirty="0" err="1"/>
              <a:t>install.package</a:t>
            </a:r>
            <a:r>
              <a:rPr lang="en-GB" dirty="0"/>
              <a:t>("</a:t>
            </a:r>
            <a:r>
              <a:rPr lang="en-GB" dirty="0" err="1"/>
              <a:t>pysch</a:t>
            </a:r>
            <a:r>
              <a:rPr lang="en-GB" dirty="0"/>
              <a:t>")</a:t>
            </a:r>
          </a:p>
        </p:txBody>
      </p:sp>
    </p:spTree>
    <p:extLst>
      <p:ext uri="{BB962C8B-B14F-4D97-AF65-F5344CB8AC3E}">
        <p14:creationId xmlns:p14="http://schemas.microsoft.com/office/powerpoint/2010/main" val="376955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46C6-D882-474B-AE3C-9CBDABF5FBA2}"/>
              </a:ext>
            </a:extLst>
          </p:cNvPr>
          <p:cNvSpPr>
            <a:spLocks noGrp="1"/>
          </p:cNvSpPr>
          <p:nvPr>
            <p:ph type="title"/>
          </p:nvPr>
        </p:nvSpPr>
        <p:spPr/>
        <p:txBody>
          <a:bodyPr/>
          <a:lstStyle/>
          <a:p>
            <a:r>
              <a:rPr lang="en-US" dirty="0">
                <a:solidFill>
                  <a:srgbClr val="FF0000"/>
                </a:solidFill>
              </a:rPr>
              <a:t>Definition</a:t>
            </a:r>
          </a:p>
        </p:txBody>
      </p:sp>
      <p:sp>
        <p:nvSpPr>
          <p:cNvPr id="3" name="Content Placeholder 2">
            <a:extLst>
              <a:ext uri="{FF2B5EF4-FFF2-40B4-BE49-F238E27FC236}">
                <a16:creationId xmlns:a16="http://schemas.microsoft.com/office/drawing/2014/main" id="{740E4302-84BB-8B46-9640-496B560CE793}"/>
              </a:ext>
            </a:extLst>
          </p:cNvPr>
          <p:cNvSpPr>
            <a:spLocks noGrp="1"/>
          </p:cNvSpPr>
          <p:nvPr>
            <p:ph idx="1"/>
          </p:nvPr>
        </p:nvSpPr>
        <p:spPr/>
        <p:txBody>
          <a:bodyPr>
            <a:normAutofit/>
          </a:bodyPr>
          <a:lstStyle/>
          <a:p>
            <a:r>
              <a:rPr lang="en-GB" dirty="0"/>
              <a:t>Construct is an abstract representation of a concept measured with single or multiple statements or questions. </a:t>
            </a:r>
          </a:p>
          <a:p>
            <a:r>
              <a:rPr lang="en-GB" dirty="0"/>
              <a:t>Construct can stem from trait, attitude, motivation, perception and preferences. </a:t>
            </a:r>
          </a:p>
          <a:p>
            <a:r>
              <a:rPr lang="en-GB" dirty="0"/>
              <a:t>E.g., intelligence, attitude toward </a:t>
            </a:r>
            <a:r>
              <a:rPr lang="en-GB"/>
              <a:t>a brand </a:t>
            </a:r>
            <a:r>
              <a:rPr lang="en-GB" dirty="0"/>
              <a:t>brand preference</a:t>
            </a:r>
            <a:endParaRPr lang="en-US" dirty="0"/>
          </a:p>
        </p:txBody>
      </p:sp>
      <p:sp>
        <p:nvSpPr>
          <p:cNvPr id="4" name="Slide Number Placeholder 3">
            <a:extLst>
              <a:ext uri="{FF2B5EF4-FFF2-40B4-BE49-F238E27FC236}">
                <a16:creationId xmlns:a16="http://schemas.microsoft.com/office/drawing/2014/main" id="{70E8F8D2-F1BE-B344-91FE-7EA200E74BC3}"/>
              </a:ext>
            </a:extLst>
          </p:cNvPr>
          <p:cNvSpPr>
            <a:spLocks noGrp="1"/>
          </p:cNvSpPr>
          <p:nvPr>
            <p:ph type="sldNum" sz="quarter" idx="12"/>
          </p:nvPr>
        </p:nvSpPr>
        <p:spPr/>
        <p:txBody>
          <a:bodyPr/>
          <a:lstStyle/>
          <a:p>
            <a:fld id="{73EEE97E-9D42-4F91-8BB4-108EE5145ADB}" type="slidenum">
              <a:rPr lang="en-GB" smtClean="0"/>
              <a:pPr/>
              <a:t>4</a:t>
            </a:fld>
            <a:endParaRPr lang="en-GB"/>
          </a:p>
        </p:txBody>
      </p:sp>
    </p:spTree>
    <p:extLst>
      <p:ext uri="{BB962C8B-B14F-4D97-AF65-F5344CB8AC3E}">
        <p14:creationId xmlns:p14="http://schemas.microsoft.com/office/powerpoint/2010/main" val="233144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804C-1396-C949-A9F2-4EDB76E3CF05}"/>
              </a:ext>
            </a:extLst>
          </p:cNvPr>
          <p:cNvSpPr>
            <a:spLocks noGrp="1"/>
          </p:cNvSpPr>
          <p:nvPr>
            <p:ph type="title"/>
          </p:nvPr>
        </p:nvSpPr>
        <p:spPr/>
        <p:txBody>
          <a:bodyPr/>
          <a:lstStyle/>
          <a:p>
            <a:r>
              <a:rPr lang="en-US" dirty="0">
                <a:solidFill>
                  <a:srgbClr val="FF0000"/>
                </a:solidFill>
              </a:rPr>
              <a:t>Operational definition</a:t>
            </a:r>
          </a:p>
        </p:txBody>
      </p:sp>
      <p:sp>
        <p:nvSpPr>
          <p:cNvPr id="3" name="Content Placeholder 2">
            <a:extLst>
              <a:ext uri="{FF2B5EF4-FFF2-40B4-BE49-F238E27FC236}">
                <a16:creationId xmlns:a16="http://schemas.microsoft.com/office/drawing/2014/main" id="{E0B73B62-7F19-A94B-B933-B98E8A396FC5}"/>
              </a:ext>
            </a:extLst>
          </p:cNvPr>
          <p:cNvSpPr>
            <a:spLocks noGrp="1"/>
          </p:cNvSpPr>
          <p:nvPr>
            <p:ph idx="1"/>
          </p:nvPr>
        </p:nvSpPr>
        <p:spPr/>
        <p:txBody>
          <a:bodyPr>
            <a:normAutofit/>
          </a:bodyPr>
          <a:lstStyle/>
          <a:p>
            <a:r>
              <a:rPr lang="en-GB" dirty="0"/>
              <a:t>A construct can be measured in different ways.</a:t>
            </a:r>
          </a:p>
          <a:p>
            <a:r>
              <a:rPr lang="en-GB" dirty="0"/>
              <a:t>To measure consumer loyalty toward a store.</a:t>
            </a:r>
          </a:p>
          <a:p>
            <a:r>
              <a:rPr lang="en-GB" dirty="0"/>
              <a:t>For example:</a:t>
            </a:r>
          </a:p>
          <a:p>
            <a:pPr lvl="1"/>
            <a:r>
              <a:rPr lang="en-GB" dirty="0"/>
              <a:t>You can present consumers with set of questions that tap their loyalty toward a store with a Likert-scale ranging from strongly disagree to strongly agree: " I am satisfied with this store". </a:t>
            </a:r>
          </a:p>
          <a:p>
            <a:pPr lvl="1"/>
            <a:r>
              <a:rPr lang="en-GB" dirty="0"/>
              <a:t>Alternatively, ask consumers to indicate their frequency of visit toward a store. </a:t>
            </a:r>
          </a:p>
          <a:p>
            <a:r>
              <a:rPr lang="en-GB" dirty="0"/>
              <a:t>The procedures or ways of measuring a construct is called </a:t>
            </a:r>
            <a:r>
              <a:rPr lang="en-GB" b="1" dirty="0"/>
              <a:t>construct operationalization </a:t>
            </a:r>
            <a:r>
              <a:rPr lang="en-GB" dirty="0"/>
              <a:t>or </a:t>
            </a:r>
            <a:r>
              <a:rPr lang="en-GB" b="1" dirty="0"/>
              <a:t>operational definition </a:t>
            </a:r>
            <a:r>
              <a:rPr lang="en-GB" dirty="0"/>
              <a:t>of a construct. </a:t>
            </a:r>
          </a:p>
          <a:p>
            <a:endParaRPr lang="en-US" dirty="0"/>
          </a:p>
        </p:txBody>
      </p:sp>
      <p:sp>
        <p:nvSpPr>
          <p:cNvPr id="4" name="Slide Number Placeholder 3">
            <a:extLst>
              <a:ext uri="{FF2B5EF4-FFF2-40B4-BE49-F238E27FC236}">
                <a16:creationId xmlns:a16="http://schemas.microsoft.com/office/drawing/2014/main" id="{F02D4D47-A2A8-3348-ADEC-FBB0B69020B2}"/>
              </a:ext>
            </a:extLst>
          </p:cNvPr>
          <p:cNvSpPr>
            <a:spLocks noGrp="1"/>
          </p:cNvSpPr>
          <p:nvPr>
            <p:ph type="sldNum" sz="quarter" idx="12"/>
          </p:nvPr>
        </p:nvSpPr>
        <p:spPr/>
        <p:txBody>
          <a:bodyPr/>
          <a:lstStyle/>
          <a:p>
            <a:fld id="{73EEE97E-9D42-4F91-8BB4-108EE5145ADB}" type="slidenum">
              <a:rPr lang="en-GB" smtClean="0"/>
              <a:pPr/>
              <a:t>5</a:t>
            </a:fld>
            <a:endParaRPr lang="en-GB"/>
          </a:p>
        </p:txBody>
      </p:sp>
    </p:spTree>
    <p:extLst>
      <p:ext uri="{BB962C8B-B14F-4D97-AF65-F5344CB8AC3E}">
        <p14:creationId xmlns:p14="http://schemas.microsoft.com/office/powerpoint/2010/main" val="185864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5037-5FD0-5C48-859B-2FAD27A91409}"/>
              </a:ext>
            </a:extLst>
          </p:cNvPr>
          <p:cNvSpPr>
            <a:spLocks noGrp="1"/>
          </p:cNvSpPr>
          <p:nvPr>
            <p:ph type="title"/>
          </p:nvPr>
        </p:nvSpPr>
        <p:spPr/>
        <p:txBody>
          <a:bodyPr/>
          <a:lstStyle/>
          <a:p>
            <a:r>
              <a:rPr lang="en-US" dirty="0">
                <a:solidFill>
                  <a:srgbClr val="FF0000"/>
                </a:solidFill>
              </a:rPr>
              <a:t>Variable(s)</a:t>
            </a:r>
          </a:p>
        </p:txBody>
      </p:sp>
      <p:sp>
        <p:nvSpPr>
          <p:cNvPr id="3" name="Content Placeholder 2">
            <a:extLst>
              <a:ext uri="{FF2B5EF4-FFF2-40B4-BE49-F238E27FC236}">
                <a16:creationId xmlns:a16="http://schemas.microsoft.com/office/drawing/2014/main" id="{F55FBC4E-6948-3840-BF08-44A7A7F0B1BD}"/>
              </a:ext>
            </a:extLst>
          </p:cNvPr>
          <p:cNvSpPr>
            <a:spLocks noGrp="1"/>
          </p:cNvSpPr>
          <p:nvPr>
            <p:ph idx="1"/>
          </p:nvPr>
        </p:nvSpPr>
        <p:spPr/>
        <p:txBody>
          <a:bodyPr>
            <a:normAutofit lnSpcReduction="10000"/>
          </a:bodyPr>
          <a:lstStyle/>
          <a:p>
            <a:r>
              <a:rPr lang="en-GB" b="1" dirty="0"/>
              <a:t>Variables </a:t>
            </a:r>
            <a:r>
              <a:rPr lang="en-GB" dirty="0"/>
              <a:t>are sometimes treated as synonyms for constructs.</a:t>
            </a:r>
          </a:p>
          <a:p>
            <a:r>
              <a:rPr lang="en-GB" dirty="0"/>
              <a:t>If a construct is measured with multiple questions or items, </a:t>
            </a:r>
            <a:r>
              <a:rPr lang="en-GB" u="sng" dirty="0"/>
              <a:t>each item is considered as</a:t>
            </a:r>
            <a:r>
              <a:rPr lang="en-GB" dirty="0"/>
              <a:t> a variable. </a:t>
            </a:r>
          </a:p>
          <a:p>
            <a:r>
              <a:rPr lang="en-GB" dirty="0"/>
              <a:t>I speak about a variable instead of a construct when I have gathered data from my survey and use variables to represent constructs in my worksheet or data file. </a:t>
            </a:r>
          </a:p>
          <a:p>
            <a:r>
              <a:rPr lang="en-GB" dirty="0"/>
              <a:t>Examples:</a:t>
            </a:r>
          </a:p>
          <a:p>
            <a:pPr lvl="1"/>
            <a:r>
              <a:rPr lang="en-GB" dirty="0"/>
              <a:t>Gender is a construct. ’GEND’ used as a variable in my worksheet to denote gender.</a:t>
            </a:r>
          </a:p>
          <a:p>
            <a:pPr lvl="1"/>
            <a:r>
              <a:rPr lang="en-GB" dirty="0"/>
              <a:t>If satisfaction is measured with three items, I could use ’SAT1’ ’SAT2’, ’SAT3’ to represent each of the items in my SPSS data file. </a:t>
            </a:r>
          </a:p>
          <a:p>
            <a:endParaRPr lang="en-US" dirty="0"/>
          </a:p>
        </p:txBody>
      </p:sp>
      <p:sp>
        <p:nvSpPr>
          <p:cNvPr id="4" name="Slide Number Placeholder 3">
            <a:extLst>
              <a:ext uri="{FF2B5EF4-FFF2-40B4-BE49-F238E27FC236}">
                <a16:creationId xmlns:a16="http://schemas.microsoft.com/office/drawing/2014/main" id="{6669649A-D354-F74C-9CC8-D429957BD52B}"/>
              </a:ext>
            </a:extLst>
          </p:cNvPr>
          <p:cNvSpPr>
            <a:spLocks noGrp="1"/>
          </p:cNvSpPr>
          <p:nvPr>
            <p:ph type="sldNum" sz="quarter" idx="12"/>
          </p:nvPr>
        </p:nvSpPr>
        <p:spPr/>
        <p:txBody>
          <a:bodyPr/>
          <a:lstStyle/>
          <a:p>
            <a:fld id="{73EEE97E-9D42-4F91-8BB4-108EE5145ADB}" type="slidenum">
              <a:rPr lang="en-GB" smtClean="0"/>
              <a:pPr/>
              <a:t>6</a:t>
            </a:fld>
            <a:endParaRPr lang="en-GB"/>
          </a:p>
        </p:txBody>
      </p:sp>
    </p:spTree>
    <p:extLst>
      <p:ext uri="{BB962C8B-B14F-4D97-AF65-F5344CB8AC3E}">
        <p14:creationId xmlns:p14="http://schemas.microsoft.com/office/powerpoint/2010/main" val="29771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Scale</a:t>
            </a:r>
          </a:p>
        </p:txBody>
      </p:sp>
      <p:sp>
        <p:nvSpPr>
          <p:cNvPr id="3" name="Content Placeholder 2"/>
          <p:cNvSpPr>
            <a:spLocks noGrp="1"/>
          </p:cNvSpPr>
          <p:nvPr>
            <p:ph idx="1"/>
          </p:nvPr>
        </p:nvSpPr>
        <p:spPr/>
        <p:txBody>
          <a:bodyPr>
            <a:normAutofit/>
          </a:bodyPr>
          <a:lstStyle/>
          <a:p>
            <a:r>
              <a:rPr lang="en-GB" dirty="0"/>
              <a:t>Is a collection of variables to measure a construct, </a:t>
            </a:r>
          </a:p>
          <a:p>
            <a:r>
              <a:rPr lang="en-GB" dirty="0"/>
              <a:t>For instance, to measure consumers’ impulsiveness, you can use a scale developed by Rook and Fisher (1995), which consists of 9 items. Two sample items of the impulsiveness scale are: (1) "I often buy things spontaneously", (2) "I often buy things without thinking". These statements require you to indicate your opinion with a 7-Likert scale ranging from 1 = strongly disagree to 7 = strongly agree.</a:t>
            </a:r>
          </a:p>
          <a:p>
            <a:r>
              <a:rPr lang="en-GB" dirty="0"/>
              <a:t>Developing a scale involves a lengthy and complex scientific procedure, which is beyond the scope of our module. </a:t>
            </a:r>
          </a:p>
          <a:p>
            <a:endParaRPr lang="en-GB" dirty="0"/>
          </a:p>
        </p:txBody>
      </p:sp>
      <p:sp>
        <p:nvSpPr>
          <p:cNvPr id="4" name="Slide Number Placeholder 3"/>
          <p:cNvSpPr>
            <a:spLocks noGrp="1"/>
          </p:cNvSpPr>
          <p:nvPr>
            <p:ph type="sldNum" sz="quarter" idx="12"/>
          </p:nvPr>
        </p:nvSpPr>
        <p:spPr/>
        <p:txBody>
          <a:bodyPr/>
          <a:lstStyle/>
          <a:p>
            <a:fld id="{73EEE97E-9D42-4F91-8BB4-108EE5145ADB}"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EBFF-A976-0577-D842-5F6D14091E56}"/>
              </a:ext>
            </a:extLst>
          </p:cNvPr>
          <p:cNvSpPr>
            <a:spLocks noGrp="1"/>
          </p:cNvSpPr>
          <p:nvPr>
            <p:ph type="title"/>
          </p:nvPr>
        </p:nvSpPr>
        <p:spPr>
          <a:xfrm>
            <a:off x="2152650" y="291090"/>
            <a:ext cx="7886699" cy="932688"/>
          </a:xfrm>
        </p:spPr>
        <p:txBody>
          <a:bodyPr vert="horz" lIns="91440" tIns="45720" rIns="91440" bIns="45720" rtlCol="0" anchor="b">
            <a:normAutofit/>
          </a:bodyPr>
          <a:lstStyle/>
          <a:p>
            <a:pPr algn="l">
              <a:lnSpc>
                <a:spcPct val="90000"/>
              </a:lnSpc>
            </a:pPr>
            <a:r>
              <a:rPr lang="en-US" sz="4700" dirty="0">
                <a:solidFill>
                  <a:srgbClr val="FF0000"/>
                </a:solidFill>
              </a:rPr>
              <a:t>Reflective construct</a:t>
            </a:r>
          </a:p>
        </p:txBody>
      </p:sp>
      <p:pic>
        <p:nvPicPr>
          <p:cNvPr id="1026" name="Picture 2">
            <a:extLst>
              <a:ext uri="{FF2B5EF4-FFF2-40B4-BE49-F238E27FC236}">
                <a16:creationId xmlns:a16="http://schemas.microsoft.com/office/drawing/2014/main" id="{3E3F4F61-3A74-9429-7120-94A2F6A1DD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99511" y="2393887"/>
            <a:ext cx="6288900" cy="39305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A11850-72B5-0EE3-28B3-F9148994B63E}"/>
              </a:ext>
            </a:extLst>
          </p:cNvPr>
          <p:cNvSpPr>
            <a:spLocks noGrp="1"/>
          </p:cNvSpPr>
          <p:nvPr>
            <p:ph type="sldNum" sz="quarter" idx="12"/>
          </p:nvPr>
        </p:nvSpPr>
        <p:spPr>
          <a:xfrm>
            <a:off x="7981950" y="6356351"/>
            <a:ext cx="2057400" cy="365125"/>
          </a:xfrm>
        </p:spPr>
        <p:txBody>
          <a:bodyPr vert="horz" lIns="91440" tIns="45720" rIns="91440" bIns="45720" rtlCol="0" anchor="ctr">
            <a:normAutofit/>
          </a:bodyPr>
          <a:lstStyle/>
          <a:p>
            <a:pPr>
              <a:spcAft>
                <a:spcPts val="600"/>
              </a:spcAft>
            </a:pPr>
            <a:fld id="{73EEE97E-9D42-4F91-8BB4-108EE5145ADB}" type="slidenum">
              <a:rPr lang="en-US" smtClean="0">
                <a:latin typeface="+mn-lt"/>
                <a:cs typeface="+mn-cs"/>
              </a:rPr>
              <a:pPr>
                <a:spcAft>
                  <a:spcPts val="600"/>
                </a:spcAft>
              </a:pPr>
              <a:t>8</a:t>
            </a:fld>
            <a:endParaRPr lang="en-US">
              <a:latin typeface="+mn-lt"/>
              <a:cs typeface="+mn-cs"/>
            </a:endParaRPr>
          </a:p>
        </p:txBody>
      </p:sp>
      <p:sp>
        <p:nvSpPr>
          <p:cNvPr id="7" name="TextBox 6">
            <a:extLst>
              <a:ext uri="{FF2B5EF4-FFF2-40B4-BE49-F238E27FC236}">
                <a16:creationId xmlns:a16="http://schemas.microsoft.com/office/drawing/2014/main" id="{CC3597AA-924A-0D2C-5412-A41AD580A8E7}"/>
              </a:ext>
            </a:extLst>
          </p:cNvPr>
          <p:cNvSpPr txBox="1"/>
          <p:nvPr/>
        </p:nvSpPr>
        <p:spPr>
          <a:xfrm>
            <a:off x="2063552" y="1241229"/>
            <a:ext cx="5760640" cy="1200329"/>
          </a:xfrm>
          <a:prstGeom prst="rect">
            <a:avLst/>
          </a:prstGeom>
          <a:noFill/>
        </p:spPr>
        <p:txBody>
          <a:bodyPr wrap="square">
            <a:spAutoFit/>
          </a:bodyPr>
          <a:lstStyle/>
          <a:p>
            <a:r>
              <a:rPr lang="en-GB" dirty="0">
                <a:solidFill>
                  <a:srgbClr val="000000"/>
                </a:solidFill>
                <a:latin typeface="Source Sans Pro" panose="020F0502020204030204" pitchFamily="34" charset="0"/>
              </a:rPr>
              <a:t>The direction of the arrow infers that the latent construct influence the measurement items. </a:t>
            </a:r>
            <a:r>
              <a:rPr lang="en-GB" dirty="0">
                <a:solidFill>
                  <a:srgbClr val="000000"/>
                </a:solidFill>
                <a:latin typeface="Source Sans Pro" panose="020B0503030403020204" pitchFamily="34" charset="0"/>
              </a:rPr>
              <a:t>That is, changes in the measurement items are due to changes in the latent construct.</a:t>
            </a:r>
            <a:endParaRPr lang="en-GB" dirty="0"/>
          </a:p>
        </p:txBody>
      </p:sp>
    </p:spTree>
    <p:extLst>
      <p:ext uri="{BB962C8B-B14F-4D97-AF65-F5344CB8AC3E}">
        <p14:creationId xmlns:p14="http://schemas.microsoft.com/office/powerpoint/2010/main" val="72766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EBFF-A976-0577-D842-5F6D14091E56}"/>
              </a:ext>
            </a:extLst>
          </p:cNvPr>
          <p:cNvSpPr>
            <a:spLocks noGrp="1"/>
          </p:cNvSpPr>
          <p:nvPr>
            <p:ph type="title"/>
          </p:nvPr>
        </p:nvSpPr>
        <p:spPr>
          <a:xfrm>
            <a:off x="2152650" y="291090"/>
            <a:ext cx="7886699" cy="932688"/>
          </a:xfrm>
        </p:spPr>
        <p:txBody>
          <a:bodyPr vert="horz" lIns="91440" tIns="45720" rIns="91440" bIns="45720" rtlCol="0" anchor="b">
            <a:normAutofit/>
          </a:bodyPr>
          <a:lstStyle/>
          <a:p>
            <a:pPr algn="l">
              <a:lnSpc>
                <a:spcPct val="90000"/>
              </a:lnSpc>
            </a:pPr>
            <a:r>
              <a:rPr lang="en-US" sz="4700" dirty="0">
                <a:solidFill>
                  <a:srgbClr val="FF0000"/>
                </a:solidFill>
              </a:rPr>
              <a:t>Formative construct</a:t>
            </a:r>
          </a:p>
        </p:txBody>
      </p:sp>
      <p:sp>
        <p:nvSpPr>
          <p:cNvPr id="4" name="Slide Number Placeholder 3">
            <a:extLst>
              <a:ext uri="{FF2B5EF4-FFF2-40B4-BE49-F238E27FC236}">
                <a16:creationId xmlns:a16="http://schemas.microsoft.com/office/drawing/2014/main" id="{52A11850-72B5-0EE3-28B3-F9148994B63E}"/>
              </a:ext>
            </a:extLst>
          </p:cNvPr>
          <p:cNvSpPr>
            <a:spLocks noGrp="1"/>
          </p:cNvSpPr>
          <p:nvPr>
            <p:ph type="sldNum" sz="quarter" idx="12"/>
          </p:nvPr>
        </p:nvSpPr>
        <p:spPr>
          <a:xfrm>
            <a:off x="7981950" y="6356351"/>
            <a:ext cx="2057400" cy="365125"/>
          </a:xfrm>
        </p:spPr>
        <p:txBody>
          <a:bodyPr vert="horz" lIns="91440" tIns="45720" rIns="91440" bIns="45720" rtlCol="0" anchor="ctr">
            <a:normAutofit/>
          </a:bodyPr>
          <a:lstStyle/>
          <a:p>
            <a:pPr>
              <a:spcAft>
                <a:spcPts val="600"/>
              </a:spcAft>
            </a:pPr>
            <a:fld id="{73EEE97E-9D42-4F91-8BB4-108EE5145ADB}" type="slidenum">
              <a:rPr lang="en-US" smtClean="0">
                <a:latin typeface="+mn-lt"/>
                <a:cs typeface="+mn-cs"/>
              </a:rPr>
              <a:pPr>
                <a:spcAft>
                  <a:spcPts val="600"/>
                </a:spcAft>
              </a:pPr>
              <a:t>9</a:t>
            </a:fld>
            <a:endParaRPr lang="en-US">
              <a:latin typeface="+mn-lt"/>
              <a:cs typeface="+mn-cs"/>
            </a:endParaRPr>
          </a:p>
        </p:txBody>
      </p:sp>
      <p:sp>
        <p:nvSpPr>
          <p:cNvPr id="6" name="TextBox 5">
            <a:extLst>
              <a:ext uri="{FF2B5EF4-FFF2-40B4-BE49-F238E27FC236}">
                <a16:creationId xmlns:a16="http://schemas.microsoft.com/office/drawing/2014/main" id="{654C7EFC-E5F9-1485-E691-8DD4F6C0E052}"/>
              </a:ext>
            </a:extLst>
          </p:cNvPr>
          <p:cNvSpPr txBox="1"/>
          <p:nvPr/>
        </p:nvSpPr>
        <p:spPr>
          <a:xfrm>
            <a:off x="2063552" y="1241228"/>
            <a:ext cx="5760640" cy="923330"/>
          </a:xfrm>
          <a:prstGeom prst="rect">
            <a:avLst/>
          </a:prstGeom>
          <a:noFill/>
        </p:spPr>
        <p:txBody>
          <a:bodyPr wrap="square">
            <a:spAutoFit/>
          </a:bodyPr>
          <a:lstStyle/>
          <a:p>
            <a:r>
              <a:rPr lang="en-GB" dirty="0">
                <a:solidFill>
                  <a:srgbClr val="000000"/>
                </a:solidFill>
                <a:latin typeface="Source Sans Pro" panose="020B0503030403020204" pitchFamily="34" charset="0"/>
              </a:rPr>
              <a:t>The direction of the arrow implies that a latent construct exist because it is formed by the items. In other words, the items cause the construct. </a:t>
            </a:r>
            <a:endParaRPr lang="en-GB" dirty="0"/>
          </a:p>
        </p:txBody>
      </p:sp>
      <p:pic>
        <p:nvPicPr>
          <p:cNvPr id="3074" name="Picture 2">
            <a:extLst>
              <a:ext uri="{FF2B5EF4-FFF2-40B4-BE49-F238E27FC236}">
                <a16:creationId xmlns:a16="http://schemas.microsoft.com/office/drawing/2014/main" id="{E52FCF9A-8FD8-715F-4C4F-87DAF0ADD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2492897"/>
            <a:ext cx="6588224" cy="344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54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1962</Words>
  <Application>Microsoft Macintosh PowerPoint</Application>
  <PresentationFormat>Widescreen</PresentationFormat>
  <Paragraphs>192</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Source Sans Pro</vt:lpstr>
      <vt:lpstr>Tahoma</vt:lpstr>
      <vt:lpstr>Trebuchet MS</vt:lpstr>
      <vt:lpstr>Office Theme</vt:lpstr>
      <vt:lpstr>Chapter 4:  Construct And Measurement</vt:lpstr>
      <vt:lpstr>Learning Objectives</vt:lpstr>
      <vt:lpstr>Identifying A Construct</vt:lpstr>
      <vt:lpstr>Definition</vt:lpstr>
      <vt:lpstr>Operational definition</vt:lpstr>
      <vt:lpstr>Variable(s)</vt:lpstr>
      <vt:lpstr>Scale</vt:lpstr>
      <vt:lpstr>Reflective construct</vt:lpstr>
      <vt:lpstr>Formative construct</vt:lpstr>
      <vt:lpstr>Tips</vt:lpstr>
      <vt:lpstr>Using  the Scale </vt:lpstr>
      <vt:lpstr>Using  the Scale</vt:lpstr>
      <vt:lpstr>Limitation of Mean Score</vt:lpstr>
      <vt:lpstr>Your turn</vt:lpstr>
      <vt:lpstr>Combining scales</vt:lpstr>
      <vt:lpstr>Scale evaluation</vt:lpstr>
      <vt:lpstr>Reliability</vt:lpstr>
      <vt:lpstr>Reliability Coefficient</vt:lpstr>
      <vt:lpstr>Validity</vt:lpstr>
      <vt:lpstr>Face Validity</vt:lpstr>
      <vt:lpstr>Face Validity</vt:lpstr>
      <vt:lpstr>Convergent Validity</vt:lpstr>
      <vt:lpstr>Discriminant Validity</vt:lpstr>
      <vt:lpstr>Reliability vs. Validity</vt:lpstr>
      <vt:lpstr>Scaled-response formats</vt:lpstr>
      <vt:lpstr>PowerPoint Presentation</vt:lpstr>
      <vt:lpstr>Different Ways of Measuring the Same Construct</vt:lpstr>
      <vt:lpstr>Reliability Analysis</vt:lpstr>
      <vt:lpstr>SPSS Action</vt:lpstr>
      <vt:lpstr>R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Daryanto, Ahmad</dc:creator>
  <cp:lastModifiedBy>Daryanto, Ahmad</cp:lastModifiedBy>
  <cp:revision>28</cp:revision>
  <dcterms:created xsi:type="dcterms:W3CDTF">2022-10-01T14:30:09Z</dcterms:created>
  <dcterms:modified xsi:type="dcterms:W3CDTF">2023-09-01T09:09:41Z</dcterms:modified>
</cp:coreProperties>
</file>