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707" r:id="rId3"/>
  </p:sldMasterIdLst>
  <p:notesMasterIdLst>
    <p:notesMasterId r:id="rId35"/>
  </p:notesMasterIdLst>
  <p:handoutMasterIdLst>
    <p:handoutMasterId r:id="rId36"/>
  </p:handoutMasterIdLst>
  <p:sldIdLst>
    <p:sldId id="275"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6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B1B3B5"/>
    <a:srgbClr val="000000"/>
    <a:srgbClr val="B5121B"/>
    <a:srgbClr val="666666"/>
    <a:srgbClr val="D52B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68" autoAdjust="0"/>
    <p:restoredTop sz="75274" autoAdjust="0"/>
  </p:normalViewPr>
  <p:slideViewPr>
    <p:cSldViewPr>
      <p:cViewPr>
        <p:scale>
          <a:sx n="100" d="100"/>
          <a:sy n="100" d="100"/>
        </p:scale>
        <p:origin x="856" y="144"/>
      </p:cViewPr>
      <p:guideLst>
        <p:guide orient="horz" pos="2160"/>
        <p:guide pos="612"/>
      </p:guideLst>
    </p:cSldViewPr>
  </p:slideViewPr>
  <p:outlineViewPr>
    <p:cViewPr>
      <p:scale>
        <a:sx n="33" d="100"/>
        <a:sy n="33" d="100"/>
      </p:scale>
      <p:origin x="0" y="0"/>
    </p:cViewPr>
  </p:outlineViewPr>
  <p:notesTextViewPr>
    <p:cViewPr>
      <p:scale>
        <a:sx n="20" d="100"/>
        <a:sy n="20" d="100"/>
      </p:scale>
      <p:origin x="0" y="0"/>
    </p:cViewPr>
  </p:notesTextViewPr>
  <p:sorterViewPr>
    <p:cViewPr>
      <p:scale>
        <a:sx n="80" d="100"/>
        <a:sy n="80" d="100"/>
      </p:scale>
      <p:origin x="0" y="10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0CDC2D-1675-CD44-96BF-298CB5780315}" type="datetimeFigureOut">
              <a:rPr lang="en-US" smtClean="0"/>
              <a:t>10/13/24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09F73F-6B13-7045-AEFB-498BA8C3FC04}" type="slidenum">
              <a:rPr lang="en-US" smtClean="0"/>
              <a:t>‹#›</a:t>
            </a:fld>
            <a:endParaRPr lang="en-US"/>
          </a:p>
        </p:txBody>
      </p:sp>
    </p:spTree>
    <p:extLst>
      <p:ext uri="{BB962C8B-B14F-4D97-AF65-F5344CB8AC3E}">
        <p14:creationId xmlns:p14="http://schemas.microsoft.com/office/powerpoint/2010/main" val="4255440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2CDB6F-9360-4AC5-A1A4-B746F8B27D7E}" type="datetimeFigureOut">
              <a:rPr lang="en-GB" smtClean="0"/>
              <a:pPr/>
              <a:t>13/10/2024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C8AF62-0413-459D-A055-9BD345497D1F}" type="slidenum">
              <a:rPr lang="en-GB" smtClean="0"/>
              <a:pPr/>
              <a:t>‹#›</a:t>
            </a:fld>
            <a:endParaRPr lang="en-GB"/>
          </a:p>
        </p:txBody>
      </p:sp>
    </p:spTree>
    <p:extLst>
      <p:ext uri="{BB962C8B-B14F-4D97-AF65-F5344CB8AC3E}">
        <p14:creationId xmlns:p14="http://schemas.microsoft.com/office/powerpoint/2010/main" val="3773165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EC8AF62-0413-459D-A055-9BD345497D1F}" type="slidenum">
              <a:rPr lang="en-GB" smtClean="0"/>
              <a:pPr/>
              <a:t>6</a:t>
            </a:fld>
            <a:endParaRPr lang="en-GB"/>
          </a:p>
        </p:txBody>
      </p:sp>
    </p:spTree>
    <p:extLst>
      <p:ext uri="{BB962C8B-B14F-4D97-AF65-F5344CB8AC3E}">
        <p14:creationId xmlns:p14="http://schemas.microsoft.com/office/powerpoint/2010/main" val="3145409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2C15C-DC82-4278-B50F-170616B1EC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7EF870-A255-DB2A-A460-D5CEBF976F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33E075-C491-563A-F7E9-A7728FBCC5B8}"/>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B4034550-86CC-C194-1FD0-C92B51775CDD}"/>
              </a:ext>
            </a:extLst>
          </p:cNvPr>
          <p:cNvSpPr>
            <a:spLocks noGrp="1"/>
          </p:cNvSpPr>
          <p:nvPr>
            <p:ph type="sldNum" sz="quarter" idx="5"/>
          </p:nvPr>
        </p:nvSpPr>
        <p:spPr/>
        <p:txBody>
          <a:bodyPr/>
          <a:lstStyle/>
          <a:p>
            <a:fld id="{0EC8AF62-0413-459D-A055-9BD345497D1F}" type="slidenum">
              <a:rPr lang="en-GB" smtClean="0"/>
              <a:pPr/>
              <a:t>7</a:t>
            </a:fld>
            <a:endParaRPr lang="en-GB"/>
          </a:p>
        </p:txBody>
      </p:sp>
    </p:spTree>
    <p:extLst>
      <p:ext uri="{BB962C8B-B14F-4D97-AF65-F5344CB8AC3E}">
        <p14:creationId xmlns:p14="http://schemas.microsoft.com/office/powerpoint/2010/main" val="2171726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4CC31-DD50-4227-F300-279333C5EA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582BB6-F6D8-89B6-4183-4BE3FEB484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7523BE-3C01-E471-3016-1D5A67329FB8}"/>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C7571B55-4B0D-C35F-FF94-2B58FB151C83}"/>
              </a:ext>
            </a:extLst>
          </p:cNvPr>
          <p:cNvSpPr>
            <a:spLocks noGrp="1"/>
          </p:cNvSpPr>
          <p:nvPr>
            <p:ph type="sldNum" sz="quarter" idx="5"/>
          </p:nvPr>
        </p:nvSpPr>
        <p:spPr/>
        <p:txBody>
          <a:bodyPr/>
          <a:lstStyle/>
          <a:p>
            <a:fld id="{0EC8AF62-0413-459D-A055-9BD345497D1F}" type="slidenum">
              <a:rPr lang="en-GB" smtClean="0"/>
              <a:pPr/>
              <a:t>8</a:t>
            </a:fld>
            <a:endParaRPr lang="en-GB"/>
          </a:p>
        </p:txBody>
      </p:sp>
    </p:spTree>
    <p:extLst>
      <p:ext uri="{BB962C8B-B14F-4D97-AF65-F5344CB8AC3E}">
        <p14:creationId xmlns:p14="http://schemas.microsoft.com/office/powerpoint/2010/main" val="289501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2: text only">
    <p:spTree>
      <p:nvGrpSpPr>
        <p:cNvPr id="1" name=""/>
        <p:cNvGrpSpPr/>
        <p:nvPr/>
      </p:nvGrpSpPr>
      <p:grpSpPr>
        <a:xfrm>
          <a:off x="0" y="0"/>
          <a:ext cx="0" cy="0"/>
          <a:chOff x="0" y="0"/>
          <a:chExt cx="0" cy="0"/>
        </a:xfrm>
      </p:grpSpPr>
      <p:sp>
        <p:nvSpPr>
          <p:cNvPr id="2"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
        <p:nvSpPr>
          <p:cNvPr id="4" name="Text Placeholder 7"/>
          <p:cNvSpPr>
            <a:spLocks noGrp="1"/>
          </p:cNvSpPr>
          <p:nvPr>
            <p:ph type="body" sz="quarter" idx="14"/>
          </p:nvPr>
        </p:nvSpPr>
        <p:spPr>
          <a:xfrm>
            <a:off x="395288" y="1844676"/>
            <a:ext cx="8425184" cy="3816573"/>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lide 3: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
        <p:nvSpPr>
          <p:cNvPr id="5" name="Text Placeholder 7"/>
          <p:cNvSpPr>
            <a:spLocks noGrp="1"/>
          </p:cNvSpPr>
          <p:nvPr>
            <p:ph type="body" sz="quarter" idx="14"/>
          </p:nvPr>
        </p:nvSpPr>
        <p:spPr>
          <a:xfrm>
            <a:off x="395288" y="1844676"/>
            <a:ext cx="8425184" cy="3816573"/>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167650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lide 2: text only">
    <p:spTree>
      <p:nvGrpSpPr>
        <p:cNvPr id="1" name=""/>
        <p:cNvGrpSpPr/>
        <p:nvPr/>
      </p:nvGrpSpPr>
      <p:grpSpPr>
        <a:xfrm>
          <a:off x="0" y="0"/>
          <a:ext cx="0" cy="0"/>
          <a:chOff x="0" y="0"/>
          <a:chExt cx="0" cy="0"/>
        </a:xfrm>
      </p:grpSpPr>
      <p:sp>
        <p:nvSpPr>
          <p:cNvPr id="2"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
        <p:nvSpPr>
          <p:cNvPr id="4" name="Text Placeholder 7"/>
          <p:cNvSpPr>
            <a:spLocks noGrp="1"/>
          </p:cNvSpPr>
          <p:nvPr>
            <p:ph type="body" sz="quarter" idx="14"/>
          </p:nvPr>
        </p:nvSpPr>
        <p:spPr>
          <a:xfrm>
            <a:off x="395288" y="1844676"/>
            <a:ext cx="8425184" cy="3816573"/>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a:t>Click to edit Master text styles</a:t>
            </a:r>
          </a:p>
        </p:txBody>
      </p:sp>
    </p:spTree>
    <p:extLst>
      <p:ext uri="{BB962C8B-B14F-4D97-AF65-F5344CB8AC3E}">
        <p14:creationId xmlns:p14="http://schemas.microsoft.com/office/powerpoint/2010/main" val="1892434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lide 8: blank slide">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Tree>
    <p:extLst>
      <p:ext uri="{BB962C8B-B14F-4D97-AF65-F5344CB8AC3E}">
        <p14:creationId xmlns:p14="http://schemas.microsoft.com/office/powerpoint/2010/main" val="655911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Slide 3: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
        <p:nvSpPr>
          <p:cNvPr id="5" name="Text Placeholder 7"/>
          <p:cNvSpPr>
            <a:spLocks noGrp="1"/>
          </p:cNvSpPr>
          <p:nvPr>
            <p:ph type="body" sz="quarter" idx="14"/>
          </p:nvPr>
        </p:nvSpPr>
        <p:spPr>
          <a:xfrm>
            <a:off x="395288" y="1844676"/>
            <a:ext cx="8425184" cy="3816573"/>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216063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Slide 2: text only">
    <p:spTree>
      <p:nvGrpSpPr>
        <p:cNvPr id="1" name=""/>
        <p:cNvGrpSpPr/>
        <p:nvPr/>
      </p:nvGrpSpPr>
      <p:grpSpPr>
        <a:xfrm>
          <a:off x="0" y="0"/>
          <a:ext cx="0" cy="0"/>
          <a:chOff x="0" y="0"/>
          <a:chExt cx="0" cy="0"/>
        </a:xfrm>
      </p:grpSpPr>
      <p:sp>
        <p:nvSpPr>
          <p:cNvPr id="2"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
        <p:nvSpPr>
          <p:cNvPr id="4" name="Text Placeholder 7"/>
          <p:cNvSpPr>
            <a:spLocks noGrp="1"/>
          </p:cNvSpPr>
          <p:nvPr>
            <p:ph type="body" sz="quarter" idx="14"/>
          </p:nvPr>
        </p:nvSpPr>
        <p:spPr>
          <a:xfrm>
            <a:off x="395288" y="1844676"/>
            <a:ext cx="8425184" cy="3816573"/>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a:t>Click to edit Master text styles</a:t>
            </a:r>
          </a:p>
        </p:txBody>
      </p:sp>
    </p:spTree>
    <p:extLst>
      <p:ext uri="{BB962C8B-B14F-4D97-AF65-F5344CB8AC3E}">
        <p14:creationId xmlns:p14="http://schemas.microsoft.com/office/powerpoint/2010/main" val="2887713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Slide 8: blank slide">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Tree>
    <p:extLst>
      <p:ext uri="{BB962C8B-B14F-4D97-AF65-F5344CB8AC3E}">
        <p14:creationId xmlns:p14="http://schemas.microsoft.com/office/powerpoint/2010/main" val="3006727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B37F-DFAB-9C41-9787-849308BA47BE}"/>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6382897B-EFAD-4745-BB90-245DE464208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3895780-C94E-414E-A3A9-DB9640415318}"/>
              </a:ext>
            </a:extLst>
          </p:cNvPr>
          <p:cNvSpPr>
            <a:spLocks noGrp="1"/>
          </p:cNvSpPr>
          <p:nvPr>
            <p:ph type="dt" sz="half" idx="10"/>
          </p:nvPr>
        </p:nvSpPr>
        <p:spPr/>
        <p:txBody>
          <a:bodyPr/>
          <a:lstStyle/>
          <a:p>
            <a:fld id="{F5DCFBB3-2397-5441-8DD5-BDF2C45F759B}" type="datetimeFigureOut">
              <a:rPr lang="en-US" smtClean="0"/>
              <a:t>10/13/24</a:t>
            </a:fld>
            <a:endParaRPr lang="en-US"/>
          </a:p>
        </p:txBody>
      </p:sp>
      <p:sp>
        <p:nvSpPr>
          <p:cNvPr id="5" name="Footer Placeholder 4">
            <a:extLst>
              <a:ext uri="{FF2B5EF4-FFF2-40B4-BE49-F238E27FC236}">
                <a16:creationId xmlns:a16="http://schemas.microsoft.com/office/drawing/2014/main" id="{FD19C2EB-C74B-BE45-8558-62949D7C6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8938A4-4ADD-4D4C-BDD6-212C1197FB63}"/>
              </a:ext>
            </a:extLst>
          </p:cNvPr>
          <p:cNvSpPr>
            <a:spLocks noGrp="1"/>
          </p:cNvSpPr>
          <p:nvPr>
            <p:ph type="sldNum" sz="quarter" idx="12"/>
          </p:nvPr>
        </p:nvSpPr>
        <p:spPr/>
        <p:txBody>
          <a:bodyPr/>
          <a:lstStyle/>
          <a:p>
            <a:fld id="{1DCB279C-0C2D-EA4F-8E9E-FA30B35405D1}" type="slidenum">
              <a:rPr lang="en-US" smtClean="0"/>
              <a:t>‹#›</a:t>
            </a:fld>
            <a:endParaRPr lang="en-US"/>
          </a:p>
        </p:txBody>
      </p:sp>
    </p:spTree>
    <p:extLst>
      <p:ext uri="{BB962C8B-B14F-4D97-AF65-F5344CB8AC3E}">
        <p14:creationId xmlns:p14="http://schemas.microsoft.com/office/powerpoint/2010/main" val="5824085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2: text only">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132856"/>
            <a:ext cx="6768752" cy="576064"/>
          </a:xfrm>
          <a:prstGeom prst="rect">
            <a:avLst/>
          </a:prstGeom>
        </p:spPr>
        <p:txBody>
          <a:bodyPr/>
          <a:lstStyle>
            <a:lvl1pPr algn="l">
              <a:lnSpc>
                <a:spcPts val="3500"/>
              </a:lnSpc>
              <a:defRPr sz="3600">
                <a:solidFill>
                  <a:srgbClr val="B5121B"/>
                </a:solidFill>
              </a:defRPr>
            </a:lvl1pPr>
          </a:lstStyle>
          <a:p>
            <a:r>
              <a:rPr lang="en-US" dirty="0"/>
              <a:t>Click to edit Master title</a:t>
            </a:r>
            <a:endParaRPr lang="en-GB" dirty="0"/>
          </a:p>
        </p:txBody>
      </p:sp>
      <p:sp>
        <p:nvSpPr>
          <p:cNvPr id="4" name="Text Placeholder 7"/>
          <p:cNvSpPr>
            <a:spLocks noGrp="1"/>
          </p:cNvSpPr>
          <p:nvPr>
            <p:ph type="body" sz="quarter" idx="14"/>
          </p:nvPr>
        </p:nvSpPr>
        <p:spPr>
          <a:xfrm>
            <a:off x="395288" y="2780928"/>
            <a:ext cx="8425184" cy="2880320"/>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a:t>Click to edit Master text styles</a:t>
            </a:r>
          </a:p>
        </p:txBody>
      </p:sp>
      <p:sp>
        <p:nvSpPr>
          <p:cNvPr id="7" name="Picture Placeholder 6"/>
          <p:cNvSpPr>
            <a:spLocks noGrp="1"/>
          </p:cNvSpPr>
          <p:nvPr>
            <p:ph type="pic" sz="quarter" idx="15"/>
          </p:nvPr>
        </p:nvSpPr>
        <p:spPr>
          <a:xfrm>
            <a:off x="0" y="1"/>
            <a:ext cx="9144000" cy="1989139"/>
          </a:xfrm>
          <a:prstGeom prst="rect">
            <a:avLst/>
          </a:prstGeom>
        </p:spPr>
        <p:txBody>
          <a:bodyPr/>
          <a:lstStyle/>
          <a:p>
            <a:endParaRPr lang="en-GB"/>
          </a:p>
        </p:txBody>
      </p:sp>
    </p:spTree>
    <p:extLst>
      <p:ext uri="{BB962C8B-B14F-4D97-AF65-F5344CB8AC3E}">
        <p14:creationId xmlns:p14="http://schemas.microsoft.com/office/powerpoint/2010/main" val="34045534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 3: text using bullet points">
    <p:spTree>
      <p:nvGrpSpPr>
        <p:cNvPr id="1" name=""/>
        <p:cNvGrpSpPr/>
        <p:nvPr/>
      </p:nvGrpSpPr>
      <p:grpSpPr>
        <a:xfrm>
          <a:off x="0" y="0"/>
          <a:ext cx="0" cy="0"/>
          <a:chOff x="0" y="0"/>
          <a:chExt cx="0" cy="0"/>
        </a:xfrm>
      </p:grpSpPr>
      <p:sp>
        <p:nvSpPr>
          <p:cNvPr id="5" name="Text Placeholder 7"/>
          <p:cNvSpPr>
            <a:spLocks noGrp="1"/>
          </p:cNvSpPr>
          <p:nvPr>
            <p:ph type="body" sz="quarter" idx="14"/>
          </p:nvPr>
        </p:nvSpPr>
        <p:spPr>
          <a:xfrm>
            <a:off x="395288" y="2780928"/>
            <a:ext cx="8425184" cy="2880320"/>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1"/>
          <p:cNvSpPr>
            <a:spLocks noGrp="1"/>
          </p:cNvSpPr>
          <p:nvPr>
            <p:ph type="ctrTitle"/>
          </p:nvPr>
        </p:nvSpPr>
        <p:spPr>
          <a:xfrm>
            <a:off x="395536" y="2132856"/>
            <a:ext cx="6768752" cy="576064"/>
          </a:xfrm>
          <a:prstGeom prst="rect">
            <a:avLst/>
          </a:prstGeom>
        </p:spPr>
        <p:txBody>
          <a:bodyPr/>
          <a:lstStyle>
            <a:lvl1pPr algn="l">
              <a:lnSpc>
                <a:spcPts val="3500"/>
              </a:lnSpc>
              <a:defRPr sz="3600">
                <a:solidFill>
                  <a:srgbClr val="B5121B"/>
                </a:solidFill>
              </a:defRPr>
            </a:lvl1pPr>
          </a:lstStyle>
          <a:p>
            <a:r>
              <a:rPr lang="en-US" dirty="0"/>
              <a:t>Click to edit Master title</a:t>
            </a:r>
            <a:endParaRPr lang="en-GB" dirty="0"/>
          </a:p>
        </p:txBody>
      </p:sp>
      <p:sp>
        <p:nvSpPr>
          <p:cNvPr id="8" name="Picture Placeholder 6"/>
          <p:cNvSpPr>
            <a:spLocks noGrp="1"/>
          </p:cNvSpPr>
          <p:nvPr>
            <p:ph type="pic" sz="quarter" idx="15"/>
          </p:nvPr>
        </p:nvSpPr>
        <p:spPr>
          <a:xfrm>
            <a:off x="0" y="1"/>
            <a:ext cx="9144000" cy="1989139"/>
          </a:xfrm>
          <a:prstGeom prst="rect">
            <a:avLst/>
          </a:prstGeom>
        </p:spPr>
        <p:txBody>
          <a:bodyPr/>
          <a:lstStyle/>
          <a:p>
            <a:endParaRPr lang="en-GB"/>
          </a:p>
        </p:txBody>
      </p:sp>
    </p:spTree>
    <p:extLst>
      <p:ext uri="{BB962C8B-B14F-4D97-AF65-F5344CB8AC3E}">
        <p14:creationId xmlns:p14="http://schemas.microsoft.com/office/powerpoint/2010/main" val="36288412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lide 4: smaller text using bullet points">
    <p:spTree>
      <p:nvGrpSpPr>
        <p:cNvPr id="1" name=""/>
        <p:cNvGrpSpPr/>
        <p:nvPr/>
      </p:nvGrpSpPr>
      <p:grpSpPr>
        <a:xfrm>
          <a:off x="0" y="0"/>
          <a:ext cx="0" cy="0"/>
          <a:chOff x="0" y="0"/>
          <a:chExt cx="0" cy="0"/>
        </a:xfrm>
      </p:grpSpPr>
      <p:sp>
        <p:nvSpPr>
          <p:cNvPr id="5" name="Text Placeholder 7"/>
          <p:cNvSpPr>
            <a:spLocks noGrp="1"/>
          </p:cNvSpPr>
          <p:nvPr>
            <p:ph type="body" sz="quarter" idx="14"/>
          </p:nvPr>
        </p:nvSpPr>
        <p:spPr>
          <a:xfrm>
            <a:off x="395288" y="2852936"/>
            <a:ext cx="8425184" cy="2808312"/>
          </a:xfrm>
          <a:prstGeom prst="rect">
            <a:avLst/>
          </a:prstGeom>
        </p:spPr>
        <p:txBody>
          <a:bodyPr vert="horz"/>
          <a:lstStyle>
            <a:lvl1pPr>
              <a:defRPr sz="1800">
                <a:solidFill>
                  <a:srgbClr val="666666"/>
                </a:solidFill>
              </a:defRPr>
            </a:lvl1pPr>
            <a:lvl2pPr>
              <a:defRPr sz="1800">
                <a:solidFill>
                  <a:srgbClr val="666666"/>
                </a:solidFill>
              </a:defRPr>
            </a:lvl2pPr>
            <a:lvl3pPr>
              <a:defRPr sz="1600">
                <a:solidFill>
                  <a:srgbClr val="666666"/>
                </a:solidFill>
              </a:defRPr>
            </a:lvl3pPr>
            <a:lvl4pPr>
              <a:defRPr sz="1400">
                <a:solidFill>
                  <a:srgbClr val="666666"/>
                </a:solidFill>
              </a:defRPr>
            </a:lvl4pPr>
            <a:lvl5pPr>
              <a:defRPr sz="1200">
                <a:solidFill>
                  <a:srgbClr val="666666"/>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Title 1"/>
          <p:cNvSpPr>
            <a:spLocks noGrp="1"/>
          </p:cNvSpPr>
          <p:nvPr>
            <p:ph type="ctrTitle"/>
          </p:nvPr>
        </p:nvSpPr>
        <p:spPr>
          <a:xfrm>
            <a:off x="395536" y="2132856"/>
            <a:ext cx="6768752" cy="576064"/>
          </a:xfrm>
          <a:prstGeom prst="rect">
            <a:avLst/>
          </a:prstGeom>
        </p:spPr>
        <p:txBody>
          <a:bodyPr/>
          <a:lstStyle>
            <a:lvl1pPr algn="l">
              <a:lnSpc>
                <a:spcPts val="3500"/>
              </a:lnSpc>
              <a:defRPr sz="3600">
                <a:solidFill>
                  <a:srgbClr val="B5121B"/>
                </a:solidFill>
              </a:defRPr>
            </a:lvl1pPr>
          </a:lstStyle>
          <a:p>
            <a:r>
              <a:rPr lang="en-US" dirty="0"/>
              <a:t>Click to edit Master title</a:t>
            </a:r>
            <a:endParaRPr lang="en-GB" dirty="0"/>
          </a:p>
        </p:txBody>
      </p:sp>
      <p:sp>
        <p:nvSpPr>
          <p:cNvPr id="10" name="Picture Placeholder 6"/>
          <p:cNvSpPr>
            <a:spLocks noGrp="1"/>
          </p:cNvSpPr>
          <p:nvPr>
            <p:ph type="pic" sz="quarter" idx="15"/>
          </p:nvPr>
        </p:nvSpPr>
        <p:spPr>
          <a:xfrm>
            <a:off x="0" y="1"/>
            <a:ext cx="9144000" cy="1989139"/>
          </a:xfrm>
          <a:prstGeom prst="rect">
            <a:avLst/>
          </a:prstGeom>
        </p:spPr>
        <p:txBody>
          <a:bodyPr/>
          <a:lstStyle/>
          <a:p>
            <a:endParaRPr lang="en-GB"/>
          </a:p>
        </p:txBody>
      </p:sp>
    </p:spTree>
    <p:extLst>
      <p:ext uri="{BB962C8B-B14F-4D97-AF65-F5344CB8AC3E}">
        <p14:creationId xmlns:p14="http://schemas.microsoft.com/office/powerpoint/2010/main" val="1273130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3: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
        <p:nvSpPr>
          <p:cNvPr id="5" name="Text Placeholder 7"/>
          <p:cNvSpPr>
            <a:spLocks noGrp="1"/>
          </p:cNvSpPr>
          <p:nvPr>
            <p:ph type="body" sz="quarter" idx="14"/>
          </p:nvPr>
        </p:nvSpPr>
        <p:spPr>
          <a:xfrm>
            <a:off x="395288" y="1844676"/>
            <a:ext cx="8425184" cy="3816573"/>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lide 5: text with bullet points &amp; 1 image">
    <p:spTree>
      <p:nvGrpSpPr>
        <p:cNvPr id="1" name=""/>
        <p:cNvGrpSpPr/>
        <p:nvPr/>
      </p:nvGrpSpPr>
      <p:grpSpPr>
        <a:xfrm>
          <a:off x="0" y="0"/>
          <a:ext cx="0" cy="0"/>
          <a:chOff x="0" y="0"/>
          <a:chExt cx="0" cy="0"/>
        </a:xfrm>
      </p:grpSpPr>
      <p:sp>
        <p:nvSpPr>
          <p:cNvPr id="5" name="Text Placeholder 7"/>
          <p:cNvSpPr>
            <a:spLocks noGrp="1"/>
          </p:cNvSpPr>
          <p:nvPr>
            <p:ph type="body" sz="quarter" idx="14"/>
          </p:nvPr>
        </p:nvSpPr>
        <p:spPr>
          <a:xfrm>
            <a:off x="395295" y="2852936"/>
            <a:ext cx="5400847" cy="2808312"/>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a:t>Click to edit Master text styles</a:t>
            </a:r>
          </a:p>
        </p:txBody>
      </p:sp>
      <p:sp>
        <p:nvSpPr>
          <p:cNvPr id="2" name="TextBox 1"/>
          <p:cNvSpPr txBox="1"/>
          <p:nvPr userDrawn="1"/>
        </p:nvSpPr>
        <p:spPr>
          <a:xfrm>
            <a:off x="3234025" y="3660229"/>
            <a:ext cx="184731" cy="369332"/>
          </a:xfrm>
          <a:prstGeom prst="rect">
            <a:avLst/>
          </a:prstGeom>
          <a:noFill/>
        </p:spPr>
        <p:txBody>
          <a:bodyPr wrap="none" rtlCol="0">
            <a:spAutoFit/>
          </a:bodyPr>
          <a:lstStyle/>
          <a:p>
            <a:endParaRPr lang="en-US" dirty="0"/>
          </a:p>
        </p:txBody>
      </p:sp>
      <p:sp>
        <p:nvSpPr>
          <p:cNvPr id="6" name="Title 1"/>
          <p:cNvSpPr>
            <a:spLocks noGrp="1"/>
          </p:cNvSpPr>
          <p:nvPr>
            <p:ph type="ctrTitle"/>
          </p:nvPr>
        </p:nvSpPr>
        <p:spPr>
          <a:xfrm>
            <a:off x="395536" y="2132856"/>
            <a:ext cx="5400600" cy="576064"/>
          </a:xfrm>
          <a:prstGeom prst="rect">
            <a:avLst/>
          </a:prstGeom>
        </p:spPr>
        <p:txBody>
          <a:bodyPr/>
          <a:lstStyle>
            <a:lvl1pPr algn="l">
              <a:lnSpc>
                <a:spcPts val="3500"/>
              </a:lnSpc>
              <a:defRPr sz="3600">
                <a:solidFill>
                  <a:srgbClr val="B5121B"/>
                </a:solidFill>
              </a:defRPr>
            </a:lvl1pPr>
          </a:lstStyle>
          <a:p>
            <a:r>
              <a:rPr lang="en-US" dirty="0"/>
              <a:t>Click to edit Master title</a:t>
            </a:r>
            <a:endParaRPr lang="en-GB" dirty="0"/>
          </a:p>
        </p:txBody>
      </p:sp>
      <p:sp>
        <p:nvSpPr>
          <p:cNvPr id="8" name="Picture Placeholder 6"/>
          <p:cNvSpPr>
            <a:spLocks noGrp="1"/>
          </p:cNvSpPr>
          <p:nvPr>
            <p:ph type="pic" sz="quarter" idx="15"/>
          </p:nvPr>
        </p:nvSpPr>
        <p:spPr>
          <a:xfrm>
            <a:off x="0" y="1"/>
            <a:ext cx="9144000" cy="1989139"/>
          </a:xfrm>
          <a:prstGeom prst="rect">
            <a:avLst/>
          </a:prstGeom>
        </p:spPr>
        <p:txBody>
          <a:bodyPr/>
          <a:lstStyle/>
          <a:p>
            <a:endParaRPr lang="en-GB"/>
          </a:p>
        </p:txBody>
      </p:sp>
      <p:sp>
        <p:nvSpPr>
          <p:cNvPr id="9" name="Picture Placeholder 6"/>
          <p:cNvSpPr>
            <a:spLocks noGrp="1"/>
          </p:cNvSpPr>
          <p:nvPr>
            <p:ph type="pic" sz="quarter" idx="16"/>
          </p:nvPr>
        </p:nvSpPr>
        <p:spPr>
          <a:xfrm>
            <a:off x="6011869" y="2132860"/>
            <a:ext cx="2663825" cy="3528169"/>
          </a:xfrm>
          <a:prstGeom prst="rect">
            <a:avLst/>
          </a:prstGeom>
        </p:spPr>
        <p:txBody>
          <a:bodyPr/>
          <a:lstStyle/>
          <a:p>
            <a:endParaRPr lang="en-GB" dirty="0"/>
          </a:p>
        </p:txBody>
      </p:sp>
    </p:spTree>
    <p:extLst>
      <p:ext uri="{BB962C8B-B14F-4D97-AF65-F5344CB8AC3E}">
        <p14:creationId xmlns:p14="http://schemas.microsoft.com/office/powerpoint/2010/main" val="18973503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lide 6: text with bullet points &amp; 2 images">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a:xfrm>
            <a:off x="395295" y="2852936"/>
            <a:ext cx="5400847" cy="2736304"/>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itle 1"/>
          <p:cNvSpPr>
            <a:spLocks noGrp="1"/>
          </p:cNvSpPr>
          <p:nvPr>
            <p:ph type="ctrTitle"/>
          </p:nvPr>
        </p:nvSpPr>
        <p:spPr>
          <a:xfrm>
            <a:off x="395536" y="2132856"/>
            <a:ext cx="5400600" cy="576064"/>
          </a:xfrm>
          <a:prstGeom prst="rect">
            <a:avLst/>
          </a:prstGeom>
        </p:spPr>
        <p:txBody>
          <a:bodyPr/>
          <a:lstStyle>
            <a:lvl1pPr algn="l">
              <a:lnSpc>
                <a:spcPts val="3500"/>
              </a:lnSpc>
              <a:defRPr sz="3600">
                <a:solidFill>
                  <a:srgbClr val="B5121B"/>
                </a:solidFill>
              </a:defRPr>
            </a:lvl1pPr>
          </a:lstStyle>
          <a:p>
            <a:r>
              <a:rPr lang="en-US" dirty="0"/>
              <a:t>Click to edit Master title</a:t>
            </a:r>
            <a:endParaRPr lang="en-GB" dirty="0"/>
          </a:p>
        </p:txBody>
      </p:sp>
      <p:sp>
        <p:nvSpPr>
          <p:cNvPr id="7" name="Picture Placeholder 6"/>
          <p:cNvSpPr>
            <a:spLocks noGrp="1"/>
          </p:cNvSpPr>
          <p:nvPr>
            <p:ph type="pic" sz="quarter" idx="15"/>
          </p:nvPr>
        </p:nvSpPr>
        <p:spPr>
          <a:xfrm>
            <a:off x="0" y="1"/>
            <a:ext cx="9144000" cy="1989139"/>
          </a:xfrm>
          <a:prstGeom prst="rect">
            <a:avLst/>
          </a:prstGeom>
        </p:spPr>
        <p:txBody>
          <a:bodyPr/>
          <a:lstStyle/>
          <a:p>
            <a:endParaRPr lang="en-GB"/>
          </a:p>
        </p:txBody>
      </p:sp>
      <p:sp>
        <p:nvSpPr>
          <p:cNvPr id="9" name="Picture Placeholder 6"/>
          <p:cNvSpPr>
            <a:spLocks noGrp="1"/>
          </p:cNvSpPr>
          <p:nvPr>
            <p:ph type="pic" sz="quarter" idx="16"/>
          </p:nvPr>
        </p:nvSpPr>
        <p:spPr>
          <a:xfrm>
            <a:off x="5940430" y="2129029"/>
            <a:ext cx="2447999" cy="1611163"/>
          </a:xfrm>
          <a:prstGeom prst="rect">
            <a:avLst/>
          </a:prstGeom>
        </p:spPr>
        <p:txBody>
          <a:bodyPr/>
          <a:lstStyle/>
          <a:p>
            <a:endParaRPr lang="en-GB"/>
          </a:p>
        </p:txBody>
      </p:sp>
      <p:sp>
        <p:nvSpPr>
          <p:cNvPr id="10" name="Picture Placeholder 9"/>
          <p:cNvSpPr>
            <a:spLocks noGrp="1"/>
          </p:cNvSpPr>
          <p:nvPr>
            <p:ph type="pic" sz="quarter" idx="17"/>
          </p:nvPr>
        </p:nvSpPr>
        <p:spPr>
          <a:xfrm>
            <a:off x="5940431" y="3887909"/>
            <a:ext cx="2486339" cy="1701331"/>
          </a:xfrm>
          <a:prstGeom prst="rect">
            <a:avLst/>
          </a:prstGeom>
        </p:spPr>
        <p:txBody>
          <a:bodyPr/>
          <a:lstStyle/>
          <a:p>
            <a:endParaRPr lang="en-GB"/>
          </a:p>
        </p:txBody>
      </p:sp>
    </p:spTree>
    <p:extLst>
      <p:ext uri="{BB962C8B-B14F-4D97-AF65-F5344CB8AC3E}">
        <p14:creationId xmlns:p14="http://schemas.microsoft.com/office/powerpoint/2010/main" val="10184144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lide 7: blank slide">
    <p:spTree>
      <p:nvGrpSpPr>
        <p:cNvPr id="1" name=""/>
        <p:cNvGrpSpPr/>
        <p:nvPr/>
      </p:nvGrpSpPr>
      <p:grpSpPr>
        <a:xfrm>
          <a:off x="0" y="0"/>
          <a:ext cx="0" cy="0"/>
          <a:chOff x="0" y="0"/>
          <a:chExt cx="0" cy="0"/>
        </a:xfrm>
      </p:grpSpPr>
      <p:sp>
        <p:nvSpPr>
          <p:cNvPr id="4" name="Title 1"/>
          <p:cNvSpPr>
            <a:spLocks noGrp="1"/>
          </p:cNvSpPr>
          <p:nvPr>
            <p:ph type="ctrTitle"/>
          </p:nvPr>
        </p:nvSpPr>
        <p:spPr>
          <a:xfrm>
            <a:off x="395536" y="2132856"/>
            <a:ext cx="6768752" cy="576064"/>
          </a:xfrm>
          <a:prstGeom prst="rect">
            <a:avLst/>
          </a:prstGeom>
        </p:spPr>
        <p:txBody>
          <a:bodyPr/>
          <a:lstStyle>
            <a:lvl1pPr algn="l">
              <a:lnSpc>
                <a:spcPts val="3500"/>
              </a:lnSpc>
              <a:defRPr sz="3600">
                <a:solidFill>
                  <a:srgbClr val="B5121B"/>
                </a:solidFill>
              </a:defRPr>
            </a:lvl1pPr>
          </a:lstStyle>
          <a:p>
            <a:r>
              <a:rPr lang="en-US" dirty="0"/>
              <a:t>Click to edit Master title</a:t>
            </a:r>
            <a:endParaRPr lang="en-GB" dirty="0"/>
          </a:p>
        </p:txBody>
      </p:sp>
      <p:sp>
        <p:nvSpPr>
          <p:cNvPr id="6" name="Picture Placeholder 6"/>
          <p:cNvSpPr>
            <a:spLocks noGrp="1"/>
          </p:cNvSpPr>
          <p:nvPr>
            <p:ph type="pic" sz="quarter" idx="15"/>
          </p:nvPr>
        </p:nvSpPr>
        <p:spPr>
          <a:xfrm>
            <a:off x="0" y="1"/>
            <a:ext cx="9144000" cy="1989139"/>
          </a:xfrm>
          <a:prstGeom prst="rect">
            <a:avLst/>
          </a:prstGeom>
        </p:spPr>
        <p:txBody>
          <a:bodyPr/>
          <a:lstStyle/>
          <a:p>
            <a:endParaRPr lang="en-GB"/>
          </a:p>
        </p:txBody>
      </p:sp>
    </p:spTree>
    <p:extLst>
      <p:ext uri="{BB962C8B-B14F-4D97-AF65-F5344CB8AC3E}">
        <p14:creationId xmlns:p14="http://schemas.microsoft.com/office/powerpoint/2010/main" val="30648601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B37F-DFAB-9C41-9787-849308BA47BE}"/>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6382897B-EFAD-4745-BB90-245DE464208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3895780-C94E-414E-A3A9-DB9640415318}"/>
              </a:ext>
            </a:extLst>
          </p:cNvPr>
          <p:cNvSpPr>
            <a:spLocks noGrp="1"/>
          </p:cNvSpPr>
          <p:nvPr>
            <p:ph type="dt" sz="half" idx="10"/>
          </p:nvPr>
        </p:nvSpPr>
        <p:spPr/>
        <p:txBody>
          <a:bodyPr/>
          <a:lstStyle/>
          <a:p>
            <a:fld id="{F5DCFBB3-2397-5441-8DD5-BDF2C45F759B}" type="datetimeFigureOut">
              <a:rPr lang="en-US" smtClean="0"/>
              <a:t>10/13/24</a:t>
            </a:fld>
            <a:endParaRPr lang="en-US"/>
          </a:p>
        </p:txBody>
      </p:sp>
      <p:sp>
        <p:nvSpPr>
          <p:cNvPr id="5" name="Footer Placeholder 4">
            <a:extLst>
              <a:ext uri="{FF2B5EF4-FFF2-40B4-BE49-F238E27FC236}">
                <a16:creationId xmlns:a16="http://schemas.microsoft.com/office/drawing/2014/main" id="{FD19C2EB-C74B-BE45-8558-62949D7C6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8938A4-4ADD-4D4C-BDD6-212C1197FB63}"/>
              </a:ext>
            </a:extLst>
          </p:cNvPr>
          <p:cNvSpPr>
            <a:spLocks noGrp="1"/>
          </p:cNvSpPr>
          <p:nvPr>
            <p:ph type="sldNum" sz="quarter" idx="12"/>
          </p:nvPr>
        </p:nvSpPr>
        <p:spPr/>
        <p:txBody>
          <a:bodyPr/>
          <a:lstStyle/>
          <a:p>
            <a:fld id="{1DCB279C-0C2D-EA4F-8E9E-FA30B35405D1}" type="slidenum">
              <a:rPr lang="en-US" smtClean="0"/>
              <a:t>‹#›</a:t>
            </a:fld>
            <a:endParaRPr lang="en-US"/>
          </a:p>
        </p:txBody>
      </p:sp>
    </p:spTree>
    <p:extLst>
      <p:ext uri="{BB962C8B-B14F-4D97-AF65-F5344CB8AC3E}">
        <p14:creationId xmlns:p14="http://schemas.microsoft.com/office/powerpoint/2010/main" val="14887993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25C2E-3D20-9848-A37C-8C10C12FE17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4AD8CDB-E81A-8541-8C86-4DC5A0EB655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ACED64E-E24C-FA4A-9630-135CF475C6EB}"/>
              </a:ext>
            </a:extLst>
          </p:cNvPr>
          <p:cNvSpPr>
            <a:spLocks noGrp="1"/>
          </p:cNvSpPr>
          <p:nvPr>
            <p:ph type="dt" sz="half" idx="10"/>
          </p:nvPr>
        </p:nvSpPr>
        <p:spPr/>
        <p:txBody>
          <a:bodyPr/>
          <a:lstStyle/>
          <a:p>
            <a:fld id="{F5DCFBB3-2397-5441-8DD5-BDF2C45F759B}" type="datetimeFigureOut">
              <a:rPr lang="en-US" smtClean="0"/>
              <a:t>10/13/24</a:t>
            </a:fld>
            <a:endParaRPr lang="en-US"/>
          </a:p>
        </p:txBody>
      </p:sp>
      <p:sp>
        <p:nvSpPr>
          <p:cNvPr id="5" name="Footer Placeholder 4">
            <a:extLst>
              <a:ext uri="{FF2B5EF4-FFF2-40B4-BE49-F238E27FC236}">
                <a16:creationId xmlns:a16="http://schemas.microsoft.com/office/drawing/2014/main" id="{8FCDBDB0-FEC4-1C4C-8462-106762F1B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4DF566-B56C-7E41-92FE-D71AA1BD340D}"/>
              </a:ext>
            </a:extLst>
          </p:cNvPr>
          <p:cNvSpPr>
            <a:spLocks noGrp="1"/>
          </p:cNvSpPr>
          <p:nvPr>
            <p:ph type="sldNum" sz="quarter" idx="12"/>
          </p:nvPr>
        </p:nvSpPr>
        <p:spPr/>
        <p:txBody>
          <a:bodyPr/>
          <a:lstStyle/>
          <a:p>
            <a:fld id="{1DCB279C-0C2D-EA4F-8E9E-FA30B35405D1}" type="slidenum">
              <a:rPr lang="en-US" smtClean="0"/>
              <a:t>‹#›</a:t>
            </a:fld>
            <a:endParaRPr lang="en-US"/>
          </a:p>
        </p:txBody>
      </p:sp>
    </p:spTree>
    <p:extLst>
      <p:ext uri="{BB962C8B-B14F-4D97-AF65-F5344CB8AC3E}">
        <p14:creationId xmlns:p14="http://schemas.microsoft.com/office/powerpoint/2010/main" val="30647016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4F36-6DDB-1E4E-A634-F98F24E55374}"/>
              </a:ext>
            </a:extLst>
          </p:cNvPr>
          <p:cNvSpPr>
            <a:spLocks noGrp="1"/>
          </p:cNvSpPr>
          <p:nvPr>
            <p:ph type="title"/>
          </p:nvPr>
        </p:nvSpPr>
        <p:spPr>
          <a:xfrm>
            <a:off x="623888" y="1709739"/>
            <a:ext cx="7886700" cy="2852737"/>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2AD91A0-2132-5642-985C-866A5A65704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631A87B-BF32-E849-AF64-9CE85C7A3102}"/>
              </a:ext>
            </a:extLst>
          </p:cNvPr>
          <p:cNvSpPr>
            <a:spLocks noGrp="1"/>
          </p:cNvSpPr>
          <p:nvPr>
            <p:ph type="dt" sz="half" idx="10"/>
          </p:nvPr>
        </p:nvSpPr>
        <p:spPr/>
        <p:txBody>
          <a:bodyPr/>
          <a:lstStyle/>
          <a:p>
            <a:fld id="{F5DCFBB3-2397-5441-8DD5-BDF2C45F759B}" type="datetimeFigureOut">
              <a:rPr lang="en-US" smtClean="0"/>
              <a:t>10/13/24</a:t>
            </a:fld>
            <a:endParaRPr lang="en-US"/>
          </a:p>
        </p:txBody>
      </p:sp>
      <p:sp>
        <p:nvSpPr>
          <p:cNvPr id="5" name="Footer Placeholder 4">
            <a:extLst>
              <a:ext uri="{FF2B5EF4-FFF2-40B4-BE49-F238E27FC236}">
                <a16:creationId xmlns:a16="http://schemas.microsoft.com/office/drawing/2014/main" id="{9560A50D-78F1-0548-B146-E6102F391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575BEF-74E8-FD41-B17B-6F738C8E388D}"/>
              </a:ext>
            </a:extLst>
          </p:cNvPr>
          <p:cNvSpPr>
            <a:spLocks noGrp="1"/>
          </p:cNvSpPr>
          <p:nvPr>
            <p:ph type="sldNum" sz="quarter" idx="12"/>
          </p:nvPr>
        </p:nvSpPr>
        <p:spPr/>
        <p:txBody>
          <a:bodyPr/>
          <a:lstStyle/>
          <a:p>
            <a:fld id="{1DCB279C-0C2D-EA4F-8E9E-FA30B35405D1}" type="slidenum">
              <a:rPr lang="en-US" smtClean="0"/>
              <a:t>‹#›</a:t>
            </a:fld>
            <a:endParaRPr lang="en-US"/>
          </a:p>
        </p:txBody>
      </p:sp>
    </p:spTree>
    <p:extLst>
      <p:ext uri="{BB962C8B-B14F-4D97-AF65-F5344CB8AC3E}">
        <p14:creationId xmlns:p14="http://schemas.microsoft.com/office/powerpoint/2010/main" val="32104687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7449F-A1A0-A040-B831-DFA846EBE9F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722CE5B-5249-0A48-A355-F51794363036}"/>
              </a:ext>
            </a:extLst>
          </p:cNvPr>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C756041-BDFA-AE45-94F1-DF66BB8C896E}"/>
              </a:ext>
            </a:extLst>
          </p:cNvPr>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150562B-F08E-1242-AB5E-142501ADC643}"/>
              </a:ext>
            </a:extLst>
          </p:cNvPr>
          <p:cNvSpPr>
            <a:spLocks noGrp="1"/>
          </p:cNvSpPr>
          <p:nvPr>
            <p:ph type="dt" sz="half" idx="10"/>
          </p:nvPr>
        </p:nvSpPr>
        <p:spPr/>
        <p:txBody>
          <a:bodyPr/>
          <a:lstStyle/>
          <a:p>
            <a:fld id="{F5DCFBB3-2397-5441-8DD5-BDF2C45F759B}" type="datetimeFigureOut">
              <a:rPr lang="en-US" smtClean="0"/>
              <a:t>10/13/24</a:t>
            </a:fld>
            <a:endParaRPr lang="en-US"/>
          </a:p>
        </p:txBody>
      </p:sp>
      <p:sp>
        <p:nvSpPr>
          <p:cNvPr id="6" name="Footer Placeholder 5">
            <a:extLst>
              <a:ext uri="{FF2B5EF4-FFF2-40B4-BE49-F238E27FC236}">
                <a16:creationId xmlns:a16="http://schemas.microsoft.com/office/drawing/2014/main" id="{032B1C3A-CF72-7347-B699-D333916ED4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FE20BA-E60B-CE4A-BDF1-6D6EFA8A3431}"/>
              </a:ext>
            </a:extLst>
          </p:cNvPr>
          <p:cNvSpPr>
            <a:spLocks noGrp="1"/>
          </p:cNvSpPr>
          <p:nvPr>
            <p:ph type="sldNum" sz="quarter" idx="12"/>
          </p:nvPr>
        </p:nvSpPr>
        <p:spPr/>
        <p:txBody>
          <a:bodyPr/>
          <a:lstStyle/>
          <a:p>
            <a:fld id="{1DCB279C-0C2D-EA4F-8E9E-FA30B35405D1}" type="slidenum">
              <a:rPr lang="en-US" smtClean="0"/>
              <a:t>‹#›</a:t>
            </a:fld>
            <a:endParaRPr lang="en-US"/>
          </a:p>
        </p:txBody>
      </p:sp>
    </p:spTree>
    <p:extLst>
      <p:ext uri="{BB962C8B-B14F-4D97-AF65-F5344CB8AC3E}">
        <p14:creationId xmlns:p14="http://schemas.microsoft.com/office/powerpoint/2010/main" val="8880537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69DDC-5BAC-2C4C-9F12-C1F724A341A3}"/>
              </a:ext>
            </a:extLst>
          </p:cNvPr>
          <p:cNvSpPr>
            <a:spLocks noGrp="1"/>
          </p:cNvSpPr>
          <p:nvPr>
            <p:ph type="title"/>
          </p:nvPr>
        </p:nvSpPr>
        <p:spPr>
          <a:xfrm>
            <a:off x="629841" y="365126"/>
            <a:ext cx="78867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CE3948D-979A-FE4A-8DF2-5E378D04E3C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08CE89C2-C99E-3549-B923-DACFA83E30AE}"/>
              </a:ext>
            </a:extLst>
          </p:cNvPr>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EEB7F06-1E44-4B42-9676-01591893D48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8D891CA0-6B83-1942-A452-C860C2197B49}"/>
              </a:ext>
            </a:extLst>
          </p:cNvPr>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B7E1B5A-F327-7F4F-842F-578A9CBFB656}"/>
              </a:ext>
            </a:extLst>
          </p:cNvPr>
          <p:cNvSpPr>
            <a:spLocks noGrp="1"/>
          </p:cNvSpPr>
          <p:nvPr>
            <p:ph type="dt" sz="half" idx="10"/>
          </p:nvPr>
        </p:nvSpPr>
        <p:spPr/>
        <p:txBody>
          <a:bodyPr/>
          <a:lstStyle/>
          <a:p>
            <a:fld id="{F5DCFBB3-2397-5441-8DD5-BDF2C45F759B}" type="datetimeFigureOut">
              <a:rPr lang="en-US" smtClean="0"/>
              <a:t>10/13/24</a:t>
            </a:fld>
            <a:endParaRPr lang="en-US"/>
          </a:p>
        </p:txBody>
      </p:sp>
      <p:sp>
        <p:nvSpPr>
          <p:cNvPr id="8" name="Footer Placeholder 7">
            <a:extLst>
              <a:ext uri="{FF2B5EF4-FFF2-40B4-BE49-F238E27FC236}">
                <a16:creationId xmlns:a16="http://schemas.microsoft.com/office/drawing/2014/main" id="{E8F1BF55-51C1-5D4F-B180-9B9FBF3479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A47167-8C44-AA4E-B35D-F00548788914}"/>
              </a:ext>
            </a:extLst>
          </p:cNvPr>
          <p:cNvSpPr>
            <a:spLocks noGrp="1"/>
          </p:cNvSpPr>
          <p:nvPr>
            <p:ph type="sldNum" sz="quarter" idx="12"/>
          </p:nvPr>
        </p:nvSpPr>
        <p:spPr/>
        <p:txBody>
          <a:bodyPr/>
          <a:lstStyle/>
          <a:p>
            <a:fld id="{1DCB279C-0C2D-EA4F-8E9E-FA30B35405D1}" type="slidenum">
              <a:rPr lang="en-US" smtClean="0"/>
              <a:t>‹#›</a:t>
            </a:fld>
            <a:endParaRPr lang="en-US"/>
          </a:p>
        </p:txBody>
      </p:sp>
    </p:spTree>
    <p:extLst>
      <p:ext uri="{BB962C8B-B14F-4D97-AF65-F5344CB8AC3E}">
        <p14:creationId xmlns:p14="http://schemas.microsoft.com/office/powerpoint/2010/main" val="30287396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0608-9FBF-5049-8385-E2B2E5DC810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5DCC125-8DF3-7E48-B358-98043C8FD0C6}"/>
              </a:ext>
            </a:extLst>
          </p:cNvPr>
          <p:cNvSpPr>
            <a:spLocks noGrp="1"/>
          </p:cNvSpPr>
          <p:nvPr>
            <p:ph type="dt" sz="half" idx="10"/>
          </p:nvPr>
        </p:nvSpPr>
        <p:spPr/>
        <p:txBody>
          <a:bodyPr/>
          <a:lstStyle/>
          <a:p>
            <a:pPr>
              <a:defRPr/>
            </a:pPr>
            <a:endParaRPr lang="en-GB"/>
          </a:p>
        </p:txBody>
      </p:sp>
      <p:sp>
        <p:nvSpPr>
          <p:cNvPr id="4" name="Footer Placeholder 3">
            <a:extLst>
              <a:ext uri="{FF2B5EF4-FFF2-40B4-BE49-F238E27FC236}">
                <a16:creationId xmlns:a16="http://schemas.microsoft.com/office/drawing/2014/main" id="{AC353E09-FD5F-0042-ACEA-5D314557C1A4}"/>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531FCC0D-0289-5641-A010-874A2928CF6D}"/>
              </a:ext>
            </a:extLst>
          </p:cNvPr>
          <p:cNvSpPr>
            <a:spLocks noGrp="1"/>
          </p:cNvSpPr>
          <p:nvPr>
            <p:ph type="sldNum" sz="quarter" idx="12"/>
          </p:nvPr>
        </p:nvSpPr>
        <p:spPr/>
        <p:txBody>
          <a:bodyPr/>
          <a:lstStyle/>
          <a:p>
            <a:pPr>
              <a:defRPr/>
            </a:pPr>
            <a:fld id="{1748450B-AE23-7F41-B017-17F8D875BAE7}" type="slidenum">
              <a:rPr lang="en-GB" smtClean="0"/>
              <a:pPr>
                <a:defRPr/>
              </a:pPr>
              <a:t>‹#›</a:t>
            </a:fld>
            <a:endParaRPr lang="en-GB"/>
          </a:p>
        </p:txBody>
      </p:sp>
    </p:spTree>
    <p:extLst>
      <p:ext uri="{BB962C8B-B14F-4D97-AF65-F5344CB8AC3E}">
        <p14:creationId xmlns:p14="http://schemas.microsoft.com/office/powerpoint/2010/main" val="28596498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000F2F-41C0-6945-B53E-E07D8339F664}"/>
              </a:ext>
            </a:extLst>
          </p:cNvPr>
          <p:cNvSpPr>
            <a:spLocks noGrp="1"/>
          </p:cNvSpPr>
          <p:nvPr>
            <p:ph type="dt" sz="half" idx="10"/>
          </p:nvPr>
        </p:nvSpPr>
        <p:spPr/>
        <p:txBody>
          <a:bodyPr/>
          <a:lstStyle/>
          <a:p>
            <a:pPr>
              <a:defRPr/>
            </a:pPr>
            <a:endParaRPr lang="en-GB"/>
          </a:p>
        </p:txBody>
      </p:sp>
      <p:sp>
        <p:nvSpPr>
          <p:cNvPr id="3" name="Footer Placeholder 2">
            <a:extLst>
              <a:ext uri="{FF2B5EF4-FFF2-40B4-BE49-F238E27FC236}">
                <a16:creationId xmlns:a16="http://schemas.microsoft.com/office/drawing/2014/main" id="{B758EE60-6C72-1248-B93E-10DDB3BDED64}"/>
              </a:ext>
            </a:extLst>
          </p:cNvPr>
          <p:cNvSpPr>
            <a:spLocks noGrp="1"/>
          </p:cNvSpPr>
          <p:nvPr>
            <p:ph type="ftr" sz="quarter" idx="11"/>
          </p:nvPr>
        </p:nvSpPr>
        <p:spPr/>
        <p:txBody>
          <a:bodyPr/>
          <a:lstStyle/>
          <a:p>
            <a:pPr>
              <a:defRPr/>
            </a:pPr>
            <a:endParaRPr lang="en-GB"/>
          </a:p>
        </p:txBody>
      </p:sp>
      <p:sp>
        <p:nvSpPr>
          <p:cNvPr id="4" name="Slide Number Placeholder 3">
            <a:extLst>
              <a:ext uri="{FF2B5EF4-FFF2-40B4-BE49-F238E27FC236}">
                <a16:creationId xmlns:a16="http://schemas.microsoft.com/office/drawing/2014/main" id="{463E143E-1A6B-A44A-8457-D2430F730459}"/>
              </a:ext>
            </a:extLst>
          </p:cNvPr>
          <p:cNvSpPr>
            <a:spLocks noGrp="1"/>
          </p:cNvSpPr>
          <p:nvPr>
            <p:ph type="sldNum" sz="quarter" idx="12"/>
          </p:nvPr>
        </p:nvSpPr>
        <p:spPr/>
        <p:txBody>
          <a:bodyPr/>
          <a:lstStyle/>
          <a:p>
            <a:pPr>
              <a:defRPr/>
            </a:pPr>
            <a:fld id="{D88270DE-7A1D-7247-9600-F9E8D21CAA1E}" type="slidenum">
              <a:rPr lang="en-GB" smtClean="0"/>
              <a:pPr>
                <a:defRPr/>
              </a:pPr>
              <a:t>‹#›</a:t>
            </a:fld>
            <a:endParaRPr lang="en-GB"/>
          </a:p>
        </p:txBody>
      </p:sp>
    </p:spTree>
    <p:extLst>
      <p:ext uri="{BB962C8B-B14F-4D97-AF65-F5344CB8AC3E}">
        <p14:creationId xmlns:p14="http://schemas.microsoft.com/office/powerpoint/2010/main" val="2039991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4: smaller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
        <p:nvSpPr>
          <p:cNvPr id="5" name="Text Placeholder 7"/>
          <p:cNvSpPr>
            <a:spLocks noGrp="1"/>
          </p:cNvSpPr>
          <p:nvPr>
            <p:ph type="body" sz="quarter" idx="14"/>
          </p:nvPr>
        </p:nvSpPr>
        <p:spPr>
          <a:xfrm>
            <a:off x="395288" y="1844676"/>
            <a:ext cx="8425184" cy="3816573"/>
          </a:xfrm>
          <a:prstGeom prst="rect">
            <a:avLst/>
          </a:prstGeom>
        </p:spPr>
        <p:txBody>
          <a:bodyPr vert="horz"/>
          <a:lstStyle>
            <a:lvl1pPr>
              <a:defRPr sz="1800">
                <a:solidFill>
                  <a:srgbClr val="666666"/>
                </a:solidFill>
              </a:defRPr>
            </a:lvl1pPr>
            <a:lvl2pPr>
              <a:defRPr sz="1800">
                <a:solidFill>
                  <a:srgbClr val="666666"/>
                </a:solidFill>
              </a:defRPr>
            </a:lvl2pPr>
            <a:lvl3pPr>
              <a:defRPr sz="1600">
                <a:solidFill>
                  <a:srgbClr val="666666"/>
                </a:solidFill>
              </a:defRPr>
            </a:lvl3pPr>
            <a:lvl4pPr>
              <a:defRPr sz="1400">
                <a:solidFill>
                  <a:srgbClr val="666666"/>
                </a:solidFill>
              </a:defRPr>
            </a:lvl4pPr>
            <a:lvl5pPr>
              <a:defRPr sz="1200">
                <a:solidFill>
                  <a:srgbClr val="666666"/>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D8E60-0E20-B34A-A7B8-0DBDBF80CAEC}"/>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3D81668-6146-6A41-B13D-5E9C4240019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8973F2A-6EFD-4B40-A437-8F55BF0D1A3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917DDD7F-2271-7742-932F-87DBC0AC0ACC}"/>
              </a:ext>
            </a:extLst>
          </p:cNvPr>
          <p:cNvSpPr>
            <a:spLocks noGrp="1"/>
          </p:cNvSpPr>
          <p:nvPr>
            <p:ph type="dt" sz="half" idx="10"/>
          </p:nvPr>
        </p:nvSpPr>
        <p:spPr/>
        <p:txBody>
          <a:bodyPr/>
          <a:lstStyle/>
          <a:p>
            <a:fld id="{F5DCFBB3-2397-5441-8DD5-BDF2C45F759B}" type="datetimeFigureOut">
              <a:rPr lang="en-US" smtClean="0"/>
              <a:t>10/13/24</a:t>
            </a:fld>
            <a:endParaRPr lang="en-US"/>
          </a:p>
        </p:txBody>
      </p:sp>
      <p:sp>
        <p:nvSpPr>
          <p:cNvPr id="6" name="Footer Placeholder 5">
            <a:extLst>
              <a:ext uri="{FF2B5EF4-FFF2-40B4-BE49-F238E27FC236}">
                <a16:creationId xmlns:a16="http://schemas.microsoft.com/office/drawing/2014/main" id="{45AFA3E7-3A9C-6342-87AB-464AF9DE62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4F5857-F5A8-B341-A5AD-0D468899CFE5}"/>
              </a:ext>
            </a:extLst>
          </p:cNvPr>
          <p:cNvSpPr>
            <a:spLocks noGrp="1"/>
          </p:cNvSpPr>
          <p:nvPr>
            <p:ph type="sldNum" sz="quarter" idx="12"/>
          </p:nvPr>
        </p:nvSpPr>
        <p:spPr/>
        <p:txBody>
          <a:bodyPr/>
          <a:lstStyle/>
          <a:p>
            <a:fld id="{1DCB279C-0C2D-EA4F-8E9E-FA30B35405D1}" type="slidenum">
              <a:rPr lang="en-US" smtClean="0"/>
              <a:t>‹#›</a:t>
            </a:fld>
            <a:endParaRPr lang="en-US"/>
          </a:p>
        </p:txBody>
      </p:sp>
    </p:spTree>
    <p:extLst>
      <p:ext uri="{BB962C8B-B14F-4D97-AF65-F5344CB8AC3E}">
        <p14:creationId xmlns:p14="http://schemas.microsoft.com/office/powerpoint/2010/main" val="4064696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0194C-3833-6C4C-9382-DAEAA9101FBC}"/>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9015C17-EA73-D04F-8A4C-1191254AF05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73AB4963-1600-5443-A674-C6F431AE123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C2948EA2-FFB8-3448-896E-56AD61E36CE7}"/>
              </a:ext>
            </a:extLst>
          </p:cNvPr>
          <p:cNvSpPr>
            <a:spLocks noGrp="1"/>
          </p:cNvSpPr>
          <p:nvPr>
            <p:ph type="dt" sz="half" idx="10"/>
          </p:nvPr>
        </p:nvSpPr>
        <p:spPr/>
        <p:txBody>
          <a:bodyPr/>
          <a:lstStyle/>
          <a:p>
            <a:fld id="{F5DCFBB3-2397-5441-8DD5-BDF2C45F759B}" type="datetimeFigureOut">
              <a:rPr lang="en-US" smtClean="0"/>
              <a:t>10/13/24</a:t>
            </a:fld>
            <a:endParaRPr lang="en-US"/>
          </a:p>
        </p:txBody>
      </p:sp>
      <p:sp>
        <p:nvSpPr>
          <p:cNvPr id="6" name="Footer Placeholder 5">
            <a:extLst>
              <a:ext uri="{FF2B5EF4-FFF2-40B4-BE49-F238E27FC236}">
                <a16:creationId xmlns:a16="http://schemas.microsoft.com/office/drawing/2014/main" id="{BE2FCF9D-E83F-0A4D-AA65-BFD1BD1D4D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3E54EC-A374-F446-9E08-A29986DDE43D}"/>
              </a:ext>
            </a:extLst>
          </p:cNvPr>
          <p:cNvSpPr>
            <a:spLocks noGrp="1"/>
          </p:cNvSpPr>
          <p:nvPr>
            <p:ph type="sldNum" sz="quarter" idx="12"/>
          </p:nvPr>
        </p:nvSpPr>
        <p:spPr/>
        <p:txBody>
          <a:bodyPr/>
          <a:lstStyle/>
          <a:p>
            <a:fld id="{1DCB279C-0C2D-EA4F-8E9E-FA30B35405D1}" type="slidenum">
              <a:rPr lang="en-US" smtClean="0"/>
              <a:t>‹#›</a:t>
            </a:fld>
            <a:endParaRPr lang="en-US"/>
          </a:p>
        </p:txBody>
      </p:sp>
    </p:spTree>
    <p:extLst>
      <p:ext uri="{BB962C8B-B14F-4D97-AF65-F5344CB8AC3E}">
        <p14:creationId xmlns:p14="http://schemas.microsoft.com/office/powerpoint/2010/main" val="10263604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C2529-EC4B-9E46-8954-C406D7ADD3B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8313A84-C7D3-4D4F-AEFE-FD6F4DC5F14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F300434-0E10-2842-B4DE-433AF26FBB97}"/>
              </a:ext>
            </a:extLst>
          </p:cNvPr>
          <p:cNvSpPr>
            <a:spLocks noGrp="1"/>
          </p:cNvSpPr>
          <p:nvPr>
            <p:ph type="dt" sz="half" idx="10"/>
          </p:nvPr>
        </p:nvSpPr>
        <p:spPr/>
        <p:txBody>
          <a:bodyPr/>
          <a:lstStyle/>
          <a:p>
            <a:fld id="{F5DCFBB3-2397-5441-8DD5-BDF2C45F759B}" type="datetimeFigureOut">
              <a:rPr lang="en-US" smtClean="0"/>
              <a:t>10/13/24</a:t>
            </a:fld>
            <a:endParaRPr lang="en-US"/>
          </a:p>
        </p:txBody>
      </p:sp>
      <p:sp>
        <p:nvSpPr>
          <p:cNvPr id="5" name="Footer Placeholder 4">
            <a:extLst>
              <a:ext uri="{FF2B5EF4-FFF2-40B4-BE49-F238E27FC236}">
                <a16:creationId xmlns:a16="http://schemas.microsoft.com/office/drawing/2014/main" id="{5FA56E08-ED62-AD4A-90E4-E03F09975A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8B5FB5-14A8-EC4A-B713-3CEE88165EDE}"/>
              </a:ext>
            </a:extLst>
          </p:cNvPr>
          <p:cNvSpPr>
            <a:spLocks noGrp="1"/>
          </p:cNvSpPr>
          <p:nvPr>
            <p:ph type="sldNum" sz="quarter" idx="12"/>
          </p:nvPr>
        </p:nvSpPr>
        <p:spPr/>
        <p:txBody>
          <a:bodyPr/>
          <a:lstStyle/>
          <a:p>
            <a:fld id="{1DCB279C-0C2D-EA4F-8E9E-FA30B35405D1}" type="slidenum">
              <a:rPr lang="en-US" smtClean="0"/>
              <a:t>‹#›</a:t>
            </a:fld>
            <a:endParaRPr lang="en-US"/>
          </a:p>
        </p:txBody>
      </p:sp>
    </p:spTree>
    <p:extLst>
      <p:ext uri="{BB962C8B-B14F-4D97-AF65-F5344CB8AC3E}">
        <p14:creationId xmlns:p14="http://schemas.microsoft.com/office/powerpoint/2010/main" val="20709872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F50F0E-F80D-BC4E-B83C-00CFC33990EF}"/>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C5BDBBE-02BA-0241-8DF3-5925D6DB237E}"/>
              </a:ext>
            </a:extLst>
          </p:cNvPr>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2C160A-7F45-D843-9B64-955CE6975DCA}"/>
              </a:ext>
            </a:extLst>
          </p:cNvPr>
          <p:cNvSpPr>
            <a:spLocks noGrp="1"/>
          </p:cNvSpPr>
          <p:nvPr>
            <p:ph type="dt" sz="half" idx="10"/>
          </p:nvPr>
        </p:nvSpPr>
        <p:spPr/>
        <p:txBody>
          <a:bodyPr/>
          <a:lstStyle/>
          <a:p>
            <a:fld id="{F5DCFBB3-2397-5441-8DD5-BDF2C45F759B}" type="datetimeFigureOut">
              <a:rPr lang="en-US" smtClean="0"/>
              <a:t>10/13/24</a:t>
            </a:fld>
            <a:endParaRPr lang="en-US"/>
          </a:p>
        </p:txBody>
      </p:sp>
      <p:sp>
        <p:nvSpPr>
          <p:cNvPr id="5" name="Footer Placeholder 4">
            <a:extLst>
              <a:ext uri="{FF2B5EF4-FFF2-40B4-BE49-F238E27FC236}">
                <a16:creationId xmlns:a16="http://schemas.microsoft.com/office/drawing/2014/main" id="{E294BFAF-F74A-DB44-93E7-E5739C3D7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994857-FE34-E64A-999C-455D60419F03}"/>
              </a:ext>
            </a:extLst>
          </p:cNvPr>
          <p:cNvSpPr>
            <a:spLocks noGrp="1"/>
          </p:cNvSpPr>
          <p:nvPr>
            <p:ph type="sldNum" sz="quarter" idx="12"/>
          </p:nvPr>
        </p:nvSpPr>
        <p:spPr/>
        <p:txBody>
          <a:bodyPr/>
          <a:lstStyle/>
          <a:p>
            <a:fld id="{1DCB279C-0C2D-EA4F-8E9E-FA30B35405D1}" type="slidenum">
              <a:rPr lang="en-US" smtClean="0"/>
              <a:t>‹#›</a:t>
            </a:fld>
            <a:endParaRPr lang="en-US"/>
          </a:p>
        </p:txBody>
      </p:sp>
    </p:spTree>
    <p:extLst>
      <p:ext uri="{BB962C8B-B14F-4D97-AF65-F5344CB8AC3E}">
        <p14:creationId xmlns:p14="http://schemas.microsoft.com/office/powerpoint/2010/main" val="3766042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5: text with bullet points &amp; 1 image">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
        <p:nvSpPr>
          <p:cNvPr id="5" name="Text Placeholder 7"/>
          <p:cNvSpPr>
            <a:spLocks noGrp="1"/>
          </p:cNvSpPr>
          <p:nvPr>
            <p:ph type="body" sz="quarter" idx="14"/>
          </p:nvPr>
        </p:nvSpPr>
        <p:spPr>
          <a:xfrm>
            <a:off x="395295" y="1844676"/>
            <a:ext cx="5400847" cy="3816573"/>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a:t>Click to edit Master text styles</a:t>
            </a:r>
          </a:p>
        </p:txBody>
      </p:sp>
      <p:sp>
        <p:nvSpPr>
          <p:cNvPr id="2" name="TextBox 1"/>
          <p:cNvSpPr txBox="1"/>
          <p:nvPr userDrawn="1"/>
        </p:nvSpPr>
        <p:spPr>
          <a:xfrm>
            <a:off x="3234025" y="3660229"/>
            <a:ext cx="184731" cy="369332"/>
          </a:xfrm>
          <a:prstGeom prst="rect">
            <a:avLst/>
          </a:prstGeom>
          <a:noFill/>
        </p:spPr>
        <p:txBody>
          <a:bodyPr wrap="none" rtlCol="0">
            <a:spAutoFit/>
          </a:bodyPr>
          <a:lstStyle/>
          <a:p>
            <a:endParaRPr lang="en-US" dirty="0"/>
          </a:p>
        </p:txBody>
      </p:sp>
      <p:sp>
        <p:nvSpPr>
          <p:cNvPr id="7" name="Picture Placeholder 6"/>
          <p:cNvSpPr>
            <a:spLocks noGrp="1"/>
          </p:cNvSpPr>
          <p:nvPr>
            <p:ph type="pic" sz="quarter" idx="15"/>
          </p:nvPr>
        </p:nvSpPr>
        <p:spPr>
          <a:xfrm>
            <a:off x="6011869" y="1844678"/>
            <a:ext cx="2663825" cy="3816351"/>
          </a:xfrm>
          <a:prstGeom prst="rect">
            <a:avLst/>
          </a:prstGeom>
        </p:spPr>
        <p:txBody>
          <a:bodyPr/>
          <a:lstStyle/>
          <a:p>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6: text with bullet points &amp; 2 images">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5940431" y="1844680"/>
            <a:ext cx="2735263" cy="1800225"/>
          </a:xfrm>
          <a:prstGeom prst="rect">
            <a:avLst/>
          </a:prstGeom>
        </p:spPr>
        <p:txBody>
          <a:bodyPr/>
          <a:lstStyle/>
          <a:p>
            <a:endParaRPr lang="en-GB"/>
          </a:p>
        </p:txBody>
      </p:sp>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
        <p:nvSpPr>
          <p:cNvPr id="8" name="Text Placeholder 7"/>
          <p:cNvSpPr>
            <a:spLocks noGrp="1"/>
          </p:cNvSpPr>
          <p:nvPr>
            <p:ph type="body" sz="quarter" idx="14"/>
          </p:nvPr>
        </p:nvSpPr>
        <p:spPr>
          <a:xfrm>
            <a:off x="395295" y="1844676"/>
            <a:ext cx="5400847" cy="3816573"/>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Picture Placeholder 9"/>
          <p:cNvSpPr>
            <a:spLocks noGrp="1"/>
          </p:cNvSpPr>
          <p:nvPr>
            <p:ph type="pic" sz="quarter" idx="16"/>
          </p:nvPr>
        </p:nvSpPr>
        <p:spPr>
          <a:xfrm>
            <a:off x="5940431" y="3789366"/>
            <a:ext cx="2735263" cy="1871663"/>
          </a:xfrm>
          <a:prstGeom prst="rect">
            <a:avLst/>
          </a:prstGeom>
        </p:spPr>
        <p:txBody>
          <a:bodyPr/>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7: image only">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
        <p:nvSpPr>
          <p:cNvPr id="4" name="Picture Placeholder 3"/>
          <p:cNvSpPr>
            <a:spLocks noGrp="1"/>
          </p:cNvSpPr>
          <p:nvPr>
            <p:ph type="pic" sz="quarter" idx="10"/>
          </p:nvPr>
        </p:nvSpPr>
        <p:spPr>
          <a:xfrm>
            <a:off x="395288" y="1916113"/>
            <a:ext cx="8280400" cy="3673475"/>
          </a:xfrm>
          <a:prstGeom prst="rect">
            <a:avLst/>
          </a:prstGeom>
        </p:spPr>
        <p:txBody>
          <a:bodyPr/>
          <a:lstStyle/>
          <a:p>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8: blank slide">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GB"/>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GB"/>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D88270DE-7A1D-7247-9600-F9E8D21CAA1E}" type="slidenum">
              <a:rPr lang="en-GB"/>
              <a:pPr>
                <a:defRPr/>
              </a:pPr>
              <a:t>‹#›</a:t>
            </a:fld>
            <a:endParaRPr lang="en-GB"/>
          </a:p>
        </p:txBody>
      </p:sp>
    </p:spTree>
    <p:extLst>
      <p:ext uri="{BB962C8B-B14F-4D97-AF65-F5344CB8AC3E}">
        <p14:creationId xmlns:p14="http://schemas.microsoft.com/office/powerpoint/2010/main" val="3887482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1: presentation title">
    <p:spTree>
      <p:nvGrpSpPr>
        <p:cNvPr id="1" name=""/>
        <p:cNvGrpSpPr/>
        <p:nvPr/>
      </p:nvGrpSpPr>
      <p:grpSpPr>
        <a:xfrm>
          <a:off x="0" y="0"/>
          <a:ext cx="0" cy="0"/>
          <a:chOff x="0" y="0"/>
          <a:chExt cx="0" cy="0"/>
        </a:xfrm>
      </p:grpSpPr>
      <p:sp>
        <p:nvSpPr>
          <p:cNvPr id="4" name="Title 1"/>
          <p:cNvSpPr>
            <a:spLocks noGrp="1"/>
          </p:cNvSpPr>
          <p:nvPr>
            <p:ph type="ctrTitle"/>
          </p:nvPr>
        </p:nvSpPr>
        <p:spPr>
          <a:xfrm>
            <a:off x="4644008" y="3066533"/>
            <a:ext cx="4320480" cy="1298575"/>
          </a:xfrm>
          <a:prstGeom prst="rect">
            <a:avLst/>
          </a:prstGeom>
        </p:spPr>
        <p:txBody>
          <a:bodyPr/>
          <a:lstStyle>
            <a:lvl1pPr algn="l">
              <a:lnSpc>
                <a:spcPts val="3500"/>
              </a:lnSpc>
              <a:defRPr sz="2400">
                <a:solidFill>
                  <a:srgbClr val="B5121B"/>
                </a:solidFill>
              </a:defRPr>
            </a:lvl1pPr>
          </a:lstStyle>
          <a:p>
            <a:r>
              <a:rPr lang="en-GB"/>
              <a:t>Click to edit Master title style</a:t>
            </a:r>
            <a:endParaRPr lang="en-GB" dirty="0"/>
          </a:p>
        </p:txBody>
      </p:sp>
      <p:sp>
        <p:nvSpPr>
          <p:cNvPr id="7" name="Subtitle 2"/>
          <p:cNvSpPr>
            <a:spLocks noGrp="1"/>
          </p:cNvSpPr>
          <p:nvPr>
            <p:ph type="subTitle" idx="1"/>
          </p:nvPr>
        </p:nvSpPr>
        <p:spPr>
          <a:xfrm>
            <a:off x="4644008" y="4365104"/>
            <a:ext cx="4320480" cy="720080"/>
          </a:xfrm>
          <a:prstGeom prst="rect">
            <a:avLst/>
          </a:prstGeom>
        </p:spPr>
        <p:txBody>
          <a:bodyPr/>
          <a:lstStyle>
            <a:lvl1pPr marL="0" indent="0" algn="l">
              <a:spcBef>
                <a:spcPts val="0"/>
              </a:spcBef>
              <a:buNone/>
              <a:defRPr sz="1600">
                <a:solidFill>
                  <a:schemeClr val="bg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9.xml"/><Relationship Id="rId7"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9" r:id="rId8"/>
    <p:sldLayoutId id="2147483649" r:id="rId9"/>
    <p:sldLayoutId id="2147483683" r:id="rId10"/>
    <p:sldLayoutId id="2147483685" r:id="rId11"/>
    <p:sldLayoutId id="2147483686" r:id="rId12"/>
    <p:sldLayoutId id="2147483703" r:id="rId13"/>
    <p:sldLayoutId id="2147483704" r:id="rId14"/>
    <p:sldLayoutId id="2147483705" r:id="rId15"/>
    <p:sldLayoutId id="2147483706"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7378743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6"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58075-9423-234B-AF40-C6689F3C37D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5D94A8D-B210-DD4E-9EDA-474EA7A4183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4CD0692-8292-B149-9694-573083A3E82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5DCFBB3-2397-5441-8DD5-BDF2C45F759B}" type="datetimeFigureOut">
              <a:rPr lang="en-US" smtClean="0"/>
              <a:t>10/13/24</a:t>
            </a:fld>
            <a:endParaRPr lang="en-US"/>
          </a:p>
        </p:txBody>
      </p:sp>
      <p:sp>
        <p:nvSpPr>
          <p:cNvPr id="5" name="Footer Placeholder 4">
            <a:extLst>
              <a:ext uri="{FF2B5EF4-FFF2-40B4-BE49-F238E27FC236}">
                <a16:creationId xmlns:a16="http://schemas.microsoft.com/office/drawing/2014/main" id="{C35B5A41-57C1-C84D-AA5C-9ED78E5EDFC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F81814-F37E-1944-8BEB-32D1D3AF4EF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CB279C-0C2D-EA4F-8E9E-FA30B35405D1}" type="slidenum">
              <a:rPr lang="en-US" smtClean="0"/>
              <a:t>‹#›</a:t>
            </a:fld>
            <a:endParaRPr lang="en-US"/>
          </a:p>
        </p:txBody>
      </p:sp>
    </p:spTree>
    <p:extLst>
      <p:ext uri="{BB962C8B-B14F-4D97-AF65-F5344CB8AC3E}">
        <p14:creationId xmlns:p14="http://schemas.microsoft.com/office/powerpoint/2010/main" val="338068547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8.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FB1F7E-E43C-2278-7983-D22247A2C1B5}"/>
              </a:ext>
            </a:extLst>
          </p:cNvPr>
          <p:cNvSpPr>
            <a:spLocks noGrp="1"/>
          </p:cNvSpPr>
          <p:nvPr>
            <p:ph type="ctrTitle"/>
          </p:nvPr>
        </p:nvSpPr>
        <p:spPr>
          <a:xfrm>
            <a:off x="1143000" y="1122363"/>
            <a:ext cx="7317432" cy="2387600"/>
          </a:xfrm>
        </p:spPr>
        <p:txBody>
          <a:bodyPr/>
          <a:lstStyle/>
          <a:p>
            <a:r>
              <a:rPr lang="en-GB" dirty="0">
                <a:solidFill>
                  <a:srgbClr val="FF0000"/>
                </a:solidFill>
              </a:rPr>
              <a:t>Chapter 23:</a:t>
            </a:r>
            <a:br>
              <a:rPr lang="en-GB" dirty="0">
                <a:solidFill>
                  <a:srgbClr val="FF0000"/>
                </a:solidFill>
              </a:rPr>
            </a:br>
            <a:r>
              <a:rPr lang="en-GB" dirty="0">
                <a:solidFill>
                  <a:srgbClr val="FF0000"/>
                </a:solidFill>
              </a:rPr>
              <a:t> Binary Logistic Regression</a:t>
            </a:r>
          </a:p>
        </p:txBody>
      </p:sp>
      <p:sp>
        <p:nvSpPr>
          <p:cNvPr id="6" name="Subtitle 5">
            <a:extLst>
              <a:ext uri="{FF2B5EF4-FFF2-40B4-BE49-F238E27FC236}">
                <a16:creationId xmlns:a16="http://schemas.microsoft.com/office/drawing/2014/main" id="{E259DEF7-3367-EA40-3DD4-BE25FE47A982}"/>
              </a:ext>
            </a:extLst>
          </p:cNvPr>
          <p:cNvSpPr>
            <a:spLocks noGrp="1"/>
          </p:cNvSpPr>
          <p:nvPr>
            <p:ph type="subTitle" idx="1"/>
          </p:nvPr>
        </p:nvSpPr>
        <p:spPr/>
        <p:txBody>
          <a:bodyPr/>
          <a:lstStyle/>
          <a:p>
            <a:r>
              <a:rPr lang="en-GB" dirty="0"/>
              <a:t>Textbook: Ahmad Daryanto, Introduction to Quantitative Research Methods for Marketing With SPSS and R: Tools and Techniques, Routledge. 2024</a:t>
            </a:r>
          </a:p>
        </p:txBody>
      </p:sp>
    </p:spTree>
    <p:extLst>
      <p:ext uri="{BB962C8B-B14F-4D97-AF65-F5344CB8AC3E}">
        <p14:creationId xmlns:p14="http://schemas.microsoft.com/office/powerpoint/2010/main" val="208770626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C4165-1366-8EF3-C169-8CBEAE663EB2}"/>
              </a:ext>
            </a:extLst>
          </p:cNvPr>
          <p:cNvSpPr>
            <a:spLocks noGrp="1"/>
          </p:cNvSpPr>
          <p:nvPr>
            <p:ph type="title"/>
          </p:nvPr>
        </p:nvSpPr>
        <p:spPr/>
        <p:txBody>
          <a:bodyPr vert="horz" lIns="91440" tIns="45720" rIns="91440" bIns="45720" rtlCol="0" anchor="ctr">
            <a:normAutofit/>
          </a:bodyPr>
          <a:lstStyle/>
          <a:p>
            <a:r>
              <a:rPr lang="en-GB" dirty="0">
                <a:solidFill>
                  <a:srgbClr val="FF0000"/>
                </a:solidFill>
              </a:rPr>
              <a:t>Odd Ratio</a:t>
            </a:r>
          </a:p>
        </p:txBody>
      </p:sp>
      <p:sp>
        <p:nvSpPr>
          <p:cNvPr id="4" name="TextBox 3">
            <a:extLst>
              <a:ext uri="{FF2B5EF4-FFF2-40B4-BE49-F238E27FC236}">
                <a16:creationId xmlns:a16="http://schemas.microsoft.com/office/drawing/2014/main" id="{B737A40C-D444-0F86-D184-8E0C34B7DCEF}"/>
              </a:ext>
            </a:extLst>
          </p:cNvPr>
          <p:cNvSpPr txBox="1"/>
          <p:nvPr/>
        </p:nvSpPr>
        <p:spPr>
          <a:xfrm>
            <a:off x="622846" y="1844824"/>
            <a:ext cx="7981602" cy="1477328"/>
          </a:xfrm>
          <a:prstGeom prst="rect">
            <a:avLst/>
          </a:prstGeom>
          <a:noFill/>
        </p:spPr>
        <p:txBody>
          <a:bodyPr wrap="square">
            <a:spAutoFit/>
          </a:bodyPr>
          <a:lstStyle/>
          <a:p>
            <a:r>
              <a:rPr lang="en-GB" sz="1800" dirty="0">
                <a:effectLst/>
                <a:latin typeface="TeXGyreTermesX"/>
              </a:rPr>
              <a:t>SPSS also produces odds ratios, which are often reported by researchers in their academic papers. In the SPSS outputs, the odds ratio is given by the entry of the last column, </a:t>
            </a:r>
            <a:r>
              <a:rPr lang="en-GB" sz="1800" dirty="0">
                <a:effectLst/>
                <a:latin typeface="NewTXMI"/>
              </a:rPr>
              <a:t>𝐸𝑥𝑝</a:t>
            </a:r>
            <a:r>
              <a:rPr lang="en-GB" sz="1800" dirty="0">
                <a:effectLst/>
                <a:latin typeface="txsys"/>
              </a:rPr>
              <a:t>(</a:t>
            </a:r>
            <a:r>
              <a:rPr lang="en-GB" sz="1800" dirty="0">
                <a:effectLst/>
                <a:latin typeface="NewTXMI"/>
              </a:rPr>
              <a:t>𝐵</a:t>
            </a:r>
            <a:r>
              <a:rPr lang="en-GB" sz="1800" dirty="0">
                <a:effectLst/>
                <a:latin typeface="txsys"/>
              </a:rPr>
              <a:t>)</a:t>
            </a:r>
            <a:r>
              <a:rPr lang="en-GB" sz="1800" dirty="0">
                <a:effectLst/>
                <a:latin typeface="TeXGyreTermesX"/>
              </a:rPr>
              <a:t>, where </a:t>
            </a:r>
            <a:r>
              <a:rPr lang="en-GB" sz="1800" dirty="0">
                <a:effectLst/>
                <a:latin typeface="NewTXMI"/>
              </a:rPr>
              <a:t>𝐵 </a:t>
            </a:r>
            <a:r>
              <a:rPr lang="en-GB" sz="1800" dirty="0">
                <a:effectLst/>
                <a:latin typeface="TeXGyreTermesX"/>
              </a:rPr>
              <a:t>is the entry of the first column. The odds ratio associated with the coefficient of </a:t>
            </a:r>
            <a:r>
              <a:rPr lang="en-GB" sz="1800" dirty="0">
                <a:effectLst/>
                <a:latin typeface="NewTXMI"/>
              </a:rPr>
              <a:t>𝑌𝑒𝑎𝑟𝑠 </a:t>
            </a:r>
            <a:r>
              <a:rPr lang="en-GB" sz="1800" dirty="0">
                <a:effectLst/>
                <a:latin typeface="TeXGyreTermesX"/>
              </a:rPr>
              <a:t>is 1.664. As the heading of the column suggests this value is obtained by this simple calculation </a:t>
            </a:r>
            <a:r>
              <a:rPr lang="en-GB" sz="1800" dirty="0">
                <a:effectLst/>
                <a:latin typeface="NewTXMI"/>
              </a:rPr>
              <a:t>𝑒</a:t>
            </a:r>
            <a:r>
              <a:rPr lang="en-GB" sz="800" dirty="0">
                <a:effectLst/>
                <a:latin typeface="TeXGyreTermesX"/>
              </a:rPr>
              <a:t>0</a:t>
            </a:r>
            <a:r>
              <a:rPr lang="en-GB" sz="800" dirty="0">
                <a:effectLst/>
                <a:latin typeface="NewTXMI7"/>
              </a:rPr>
              <a:t>.</a:t>
            </a:r>
            <a:r>
              <a:rPr lang="en-GB" sz="800" dirty="0">
                <a:effectLst/>
                <a:latin typeface="TeXGyreTermesX"/>
              </a:rPr>
              <a:t>509 </a:t>
            </a:r>
            <a:r>
              <a:rPr lang="en-GB" sz="1800" dirty="0">
                <a:effectLst/>
                <a:latin typeface="txmiaX"/>
              </a:rPr>
              <a:t>= </a:t>
            </a:r>
            <a:r>
              <a:rPr lang="en-GB" sz="1800" dirty="0">
                <a:effectLst/>
                <a:latin typeface="TeXGyreTermesX"/>
              </a:rPr>
              <a:t>1</a:t>
            </a:r>
            <a:r>
              <a:rPr lang="en-GB" sz="1800" dirty="0">
                <a:effectLst/>
                <a:latin typeface="NewTXMI"/>
              </a:rPr>
              <a:t>.</a:t>
            </a:r>
            <a:r>
              <a:rPr lang="en-GB" sz="1800" dirty="0">
                <a:effectLst/>
                <a:latin typeface="TeXGyreTermesX"/>
              </a:rPr>
              <a:t>644, in reverse, </a:t>
            </a:r>
            <a:r>
              <a:rPr lang="en-GB" sz="1800" dirty="0">
                <a:effectLst/>
                <a:latin typeface="NewTXMI"/>
              </a:rPr>
              <a:t>𝑙𝑛</a:t>
            </a:r>
            <a:r>
              <a:rPr lang="en-GB" sz="1800" dirty="0">
                <a:effectLst/>
                <a:latin typeface="txsys"/>
              </a:rPr>
              <a:t>(</a:t>
            </a:r>
            <a:r>
              <a:rPr lang="en-GB" sz="1800" dirty="0">
                <a:effectLst/>
                <a:latin typeface="TeXGyreTermesX"/>
              </a:rPr>
              <a:t>1</a:t>
            </a:r>
            <a:r>
              <a:rPr lang="en-GB" sz="1800" dirty="0">
                <a:effectLst/>
                <a:latin typeface="NewTXMI"/>
              </a:rPr>
              <a:t>.</a:t>
            </a:r>
            <a:r>
              <a:rPr lang="en-GB" sz="1800" dirty="0">
                <a:effectLst/>
                <a:latin typeface="TeXGyreTermesX"/>
              </a:rPr>
              <a:t>644</a:t>
            </a:r>
            <a:r>
              <a:rPr lang="en-GB" sz="1800" dirty="0">
                <a:effectLst/>
                <a:latin typeface="txsys"/>
              </a:rPr>
              <a:t>) </a:t>
            </a:r>
            <a:r>
              <a:rPr lang="en-GB" sz="1800" dirty="0">
                <a:effectLst/>
                <a:latin typeface="txmiaX"/>
              </a:rPr>
              <a:t>= </a:t>
            </a:r>
            <a:r>
              <a:rPr lang="en-GB" sz="1800" dirty="0">
                <a:effectLst/>
                <a:latin typeface="TeXGyreTermesX"/>
              </a:rPr>
              <a:t>0</a:t>
            </a:r>
            <a:r>
              <a:rPr lang="en-GB" sz="1800" dirty="0">
                <a:effectLst/>
                <a:latin typeface="NewTXMI"/>
              </a:rPr>
              <a:t>.</a:t>
            </a:r>
            <a:r>
              <a:rPr lang="en-GB" sz="1800" dirty="0">
                <a:effectLst/>
                <a:latin typeface="TeXGyreTermesX"/>
              </a:rPr>
              <a:t>509 </a:t>
            </a:r>
            <a:endParaRPr lang="en-GB" dirty="0"/>
          </a:p>
        </p:txBody>
      </p:sp>
    </p:spTree>
    <p:extLst>
      <p:ext uri="{BB962C8B-B14F-4D97-AF65-F5344CB8AC3E}">
        <p14:creationId xmlns:p14="http://schemas.microsoft.com/office/powerpoint/2010/main" val="2667812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F1BD2D-31FD-C520-C131-888EFCE3F7BC}"/>
              </a:ext>
            </a:extLst>
          </p:cNvPr>
          <p:cNvPicPr>
            <a:picLocks noChangeAspect="1"/>
          </p:cNvPicPr>
          <p:nvPr/>
        </p:nvPicPr>
        <p:blipFill>
          <a:blip r:embed="rId2"/>
          <a:stretch>
            <a:fillRect/>
          </a:stretch>
        </p:blipFill>
        <p:spPr>
          <a:xfrm>
            <a:off x="1115616" y="548680"/>
            <a:ext cx="4559300" cy="977900"/>
          </a:xfrm>
          <a:prstGeom prst="rect">
            <a:avLst/>
          </a:prstGeom>
        </p:spPr>
      </p:pic>
      <p:sp>
        <p:nvSpPr>
          <p:cNvPr id="5" name="TextBox 4">
            <a:extLst>
              <a:ext uri="{FF2B5EF4-FFF2-40B4-BE49-F238E27FC236}">
                <a16:creationId xmlns:a16="http://schemas.microsoft.com/office/drawing/2014/main" id="{B3F9197B-2045-61A5-FB84-BB6B01AEF4B4}"/>
              </a:ext>
            </a:extLst>
          </p:cNvPr>
          <p:cNvSpPr txBox="1"/>
          <p:nvPr/>
        </p:nvSpPr>
        <p:spPr>
          <a:xfrm>
            <a:off x="1259632" y="1526580"/>
            <a:ext cx="4572000" cy="369332"/>
          </a:xfrm>
          <a:prstGeom prst="rect">
            <a:avLst/>
          </a:prstGeom>
          <a:noFill/>
        </p:spPr>
        <p:txBody>
          <a:bodyPr wrap="square">
            <a:spAutoFit/>
          </a:bodyPr>
          <a:lstStyle/>
          <a:p>
            <a:r>
              <a:rPr lang="en-GB" sz="1800" dirty="0">
                <a:effectLst/>
                <a:latin typeface="TeXGyreTermesX"/>
              </a:rPr>
              <a:t>The odds ratio of an additional year will be: </a:t>
            </a:r>
            <a:endParaRPr lang="en-GB" dirty="0"/>
          </a:p>
        </p:txBody>
      </p:sp>
      <p:pic>
        <p:nvPicPr>
          <p:cNvPr id="6" name="Picture 5">
            <a:extLst>
              <a:ext uri="{FF2B5EF4-FFF2-40B4-BE49-F238E27FC236}">
                <a16:creationId xmlns:a16="http://schemas.microsoft.com/office/drawing/2014/main" id="{6860E119-2ACE-8974-1E68-A4ABE017ED89}"/>
              </a:ext>
            </a:extLst>
          </p:cNvPr>
          <p:cNvPicPr>
            <a:picLocks noChangeAspect="1"/>
          </p:cNvPicPr>
          <p:nvPr/>
        </p:nvPicPr>
        <p:blipFill>
          <a:blip r:embed="rId3"/>
          <a:stretch>
            <a:fillRect/>
          </a:stretch>
        </p:blipFill>
        <p:spPr>
          <a:xfrm>
            <a:off x="1115616" y="1921560"/>
            <a:ext cx="5245100" cy="850900"/>
          </a:xfrm>
          <a:prstGeom prst="rect">
            <a:avLst/>
          </a:prstGeom>
        </p:spPr>
      </p:pic>
      <p:pic>
        <p:nvPicPr>
          <p:cNvPr id="9" name="Picture 8">
            <a:extLst>
              <a:ext uri="{FF2B5EF4-FFF2-40B4-BE49-F238E27FC236}">
                <a16:creationId xmlns:a16="http://schemas.microsoft.com/office/drawing/2014/main" id="{4C691874-ECE7-82DD-3981-03C9FAB3BD0D}"/>
              </a:ext>
            </a:extLst>
          </p:cNvPr>
          <p:cNvPicPr>
            <a:picLocks noChangeAspect="1"/>
          </p:cNvPicPr>
          <p:nvPr/>
        </p:nvPicPr>
        <p:blipFill>
          <a:blip r:embed="rId4"/>
          <a:stretch>
            <a:fillRect/>
          </a:stretch>
        </p:blipFill>
        <p:spPr>
          <a:xfrm>
            <a:off x="742950" y="2873812"/>
            <a:ext cx="7658100" cy="469900"/>
          </a:xfrm>
          <a:prstGeom prst="rect">
            <a:avLst/>
          </a:prstGeom>
        </p:spPr>
      </p:pic>
      <p:pic>
        <p:nvPicPr>
          <p:cNvPr id="10" name="Picture 9">
            <a:extLst>
              <a:ext uri="{FF2B5EF4-FFF2-40B4-BE49-F238E27FC236}">
                <a16:creationId xmlns:a16="http://schemas.microsoft.com/office/drawing/2014/main" id="{3224DBDC-86DF-13F7-A742-B3AF5F2D4674}"/>
              </a:ext>
            </a:extLst>
          </p:cNvPr>
          <p:cNvPicPr>
            <a:picLocks noChangeAspect="1"/>
          </p:cNvPicPr>
          <p:nvPr/>
        </p:nvPicPr>
        <p:blipFill>
          <a:blip r:embed="rId5"/>
          <a:stretch>
            <a:fillRect/>
          </a:stretch>
        </p:blipFill>
        <p:spPr>
          <a:xfrm>
            <a:off x="2347516" y="3518977"/>
            <a:ext cx="4013200" cy="1574800"/>
          </a:xfrm>
          <a:prstGeom prst="rect">
            <a:avLst/>
          </a:prstGeom>
        </p:spPr>
      </p:pic>
      <p:sp>
        <p:nvSpPr>
          <p:cNvPr id="12" name="TextBox 11">
            <a:extLst>
              <a:ext uri="{FF2B5EF4-FFF2-40B4-BE49-F238E27FC236}">
                <a16:creationId xmlns:a16="http://schemas.microsoft.com/office/drawing/2014/main" id="{3112C0AE-748A-41D4-0551-0D509598AD1A}"/>
              </a:ext>
            </a:extLst>
          </p:cNvPr>
          <p:cNvSpPr txBox="1"/>
          <p:nvPr/>
        </p:nvSpPr>
        <p:spPr>
          <a:xfrm>
            <a:off x="395536" y="5420146"/>
            <a:ext cx="8424936" cy="646331"/>
          </a:xfrm>
          <a:prstGeom prst="rect">
            <a:avLst/>
          </a:prstGeom>
          <a:noFill/>
        </p:spPr>
        <p:txBody>
          <a:bodyPr wrap="square">
            <a:spAutoFit/>
          </a:bodyPr>
          <a:lstStyle/>
          <a:p>
            <a:r>
              <a:rPr lang="en-GB" sz="1800" dirty="0">
                <a:effectLst/>
                <a:latin typeface="TeXGyreTermesX"/>
              </a:rPr>
              <a:t>That is, the odds of another year of playing is the odds of the current year multiplied by the odds ratio </a:t>
            </a:r>
            <a:endParaRPr lang="en-GB" dirty="0"/>
          </a:p>
        </p:txBody>
      </p:sp>
      <p:pic>
        <p:nvPicPr>
          <p:cNvPr id="13" name="Picture 12">
            <a:extLst>
              <a:ext uri="{FF2B5EF4-FFF2-40B4-BE49-F238E27FC236}">
                <a16:creationId xmlns:a16="http://schemas.microsoft.com/office/drawing/2014/main" id="{8B13502E-13B8-88C1-63F1-BB685EA3043A}"/>
              </a:ext>
            </a:extLst>
          </p:cNvPr>
          <p:cNvPicPr>
            <a:picLocks noChangeAspect="1"/>
          </p:cNvPicPr>
          <p:nvPr/>
        </p:nvPicPr>
        <p:blipFill>
          <a:blip r:embed="rId6"/>
          <a:stretch>
            <a:fillRect/>
          </a:stretch>
        </p:blipFill>
        <p:spPr>
          <a:xfrm>
            <a:off x="1873300" y="5742627"/>
            <a:ext cx="469900" cy="393700"/>
          </a:xfrm>
          <a:prstGeom prst="rect">
            <a:avLst/>
          </a:prstGeom>
        </p:spPr>
      </p:pic>
    </p:spTree>
    <p:extLst>
      <p:ext uri="{BB962C8B-B14F-4D97-AF65-F5344CB8AC3E}">
        <p14:creationId xmlns:p14="http://schemas.microsoft.com/office/powerpoint/2010/main" val="248400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1A2750-8228-1DB0-E983-9CB3A1AEE02A}"/>
              </a:ext>
            </a:extLst>
          </p:cNvPr>
          <p:cNvSpPr txBox="1"/>
          <p:nvPr/>
        </p:nvSpPr>
        <p:spPr>
          <a:xfrm>
            <a:off x="971600" y="836712"/>
            <a:ext cx="7344816" cy="923330"/>
          </a:xfrm>
          <a:prstGeom prst="rect">
            <a:avLst/>
          </a:prstGeom>
          <a:noFill/>
        </p:spPr>
        <p:txBody>
          <a:bodyPr wrap="square">
            <a:spAutoFit/>
          </a:bodyPr>
          <a:lstStyle/>
          <a:p>
            <a:r>
              <a:rPr lang="en-GB" sz="1800" dirty="0">
                <a:effectLst/>
                <a:latin typeface="TeXGyreTermesX"/>
              </a:rPr>
              <a:t>Based on our results, the odds of owning an electric guitar from an additional year of playing an acoustic guitar increase by 64.4%, as calculated below: </a:t>
            </a:r>
            <a:endParaRPr lang="en-GB" dirty="0"/>
          </a:p>
        </p:txBody>
      </p:sp>
      <p:pic>
        <p:nvPicPr>
          <p:cNvPr id="5" name="Picture 4">
            <a:extLst>
              <a:ext uri="{FF2B5EF4-FFF2-40B4-BE49-F238E27FC236}">
                <a16:creationId xmlns:a16="http://schemas.microsoft.com/office/drawing/2014/main" id="{D78B283B-6DA9-DCB2-A407-8C979CEFB31D}"/>
              </a:ext>
            </a:extLst>
          </p:cNvPr>
          <p:cNvPicPr>
            <a:picLocks noChangeAspect="1"/>
          </p:cNvPicPr>
          <p:nvPr/>
        </p:nvPicPr>
        <p:blipFill>
          <a:blip r:embed="rId2"/>
          <a:stretch>
            <a:fillRect/>
          </a:stretch>
        </p:blipFill>
        <p:spPr>
          <a:xfrm>
            <a:off x="1835696" y="1988840"/>
            <a:ext cx="4267200" cy="2197100"/>
          </a:xfrm>
          <a:prstGeom prst="rect">
            <a:avLst/>
          </a:prstGeom>
        </p:spPr>
      </p:pic>
      <p:pic>
        <p:nvPicPr>
          <p:cNvPr id="6" name="Picture 5">
            <a:extLst>
              <a:ext uri="{FF2B5EF4-FFF2-40B4-BE49-F238E27FC236}">
                <a16:creationId xmlns:a16="http://schemas.microsoft.com/office/drawing/2014/main" id="{2119BF58-E749-652E-C045-CFEAB35DA88D}"/>
              </a:ext>
            </a:extLst>
          </p:cNvPr>
          <p:cNvPicPr>
            <a:picLocks noChangeAspect="1"/>
          </p:cNvPicPr>
          <p:nvPr/>
        </p:nvPicPr>
        <p:blipFill>
          <a:blip r:embed="rId3"/>
          <a:stretch>
            <a:fillRect/>
          </a:stretch>
        </p:blipFill>
        <p:spPr>
          <a:xfrm>
            <a:off x="685800" y="4414738"/>
            <a:ext cx="7772400" cy="978746"/>
          </a:xfrm>
          <a:prstGeom prst="rect">
            <a:avLst/>
          </a:prstGeom>
        </p:spPr>
      </p:pic>
    </p:spTree>
    <p:extLst>
      <p:ext uri="{BB962C8B-B14F-4D97-AF65-F5344CB8AC3E}">
        <p14:creationId xmlns:p14="http://schemas.microsoft.com/office/powerpoint/2010/main" val="3964849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AA14E-F17B-0916-07D9-F2580DD28584}"/>
              </a:ext>
            </a:extLst>
          </p:cNvPr>
          <p:cNvSpPr>
            <a:spLocks noGrp="1"/>
          </p:cNvSpPr>
          <p:nvPr>
            <p:ph type="title"/>
          </p:nvPr>
        </p:nvSpPr>
        <p:spPr/>
        <p:txBody>
          <a:bodyPr vert="horz" lIns="91440" tIns="45720" rIns="91440" bIns="45720" rtlCol="0" anchor="ctr">
            <a:normAutofit/>
          </a:bodyPr>
          <a:lstStyle/>
          <a:p>
            <a:r>
              <a:rPr lang="en-GB" dirty="0">
                <a:solidFill>
                  <a:srgbClr val="FF0000"/>
                </a:solidFill>
              </a:rPr>
              <a:t>Likelihood Ratio Test </a:t>
            </a:r>
            <a:br>
              <a:rPr lang="en-GB" dirty="0">
                <a:solidFill>
                  <a:srgbClr val="FF0000"/>
                </a:solidFill>
              </a:rPr>
            </a:br>
            <a:endParaRPr lang="en-GB" dirty="0">
              <a:solidFill>
                <a:srgbClr val="FF0000"/>
              </a:solidFill>
            </a:endParaRPr>
          </a:p>
        </p:txBody>
      </p:sp>
      <p:sp>
        <p:nvSpPr>
          <p:cNvPr id="4" name="TextBox 3">
            <a:extLst>
              <a:ext uri="{FF2B5EF4-FFF2-40B4-BE49-F238E27FC236}">
                <a16:creationId xmlns:a16="http://schemas.microsoft.com/office/drawing/2014/main" id="{788C479E-5DF8-5F6F-5B5F-45DFBC01A4D0}"/>
              </a:ext>
            </a:extLst>
          </p:cNvPr>
          <p:cNvSpPr txBox="1"/>
          <p:nvPr/>
        </p:nvSpPr>
        <p:spPr>
          <a:xfrm>
            <a:off x="593006" y="1196752"/>
            <a:ext cx="7922344" cy="1754326"/>
          </a:xfrm>
          <a:prstGeom prst="rect">
            <a:avLst/>
          </a:prstGeom>
          <a:noFill/>
        </p:spPr>
        <p:txBody>
          <a:bodyPr wrap="square">
            <a:spAutoFit/>
          </a:bodyPr>
          <a:lstStyle/>
          <a:p>
            <a:r>
              <a:rPr lang="en-GB" sz="1800" dirty="0">
                <a:effectLst/>
                <a:latin typeface="TeXGyreTermesX"/>
              </a:rPr>
              <a:t>The likelihood ratio test compares an intercept-only model (no predictor) with our specified model (i.e., model with </a:t>
            </a:r>
            <a:r>
              <a:rPr lang="en-GB" sz="1800" dirty="0">
                <a:effectLst/>
                <a:latin typeface="NewTXMI"/>
              </a:rPr>
              <a:t>𝑌𝑒𝑎𝑟𝑠</a:t>
            </a:r>
            <a:r>
              <a:rPr lang="en-GB" sz="1800" dirty="0">
                <a:effectLst/>
                <a:latin typeface="TeXGyreTermesX"/>
              </a:rPr>
              <a:t>). The null hypothesis is that the model with the predictor is no better than the intercept-only model. Therefore, in this test, we want to </a:t>
            </a:r>
            <a:r>
              <a:rPr lang="en-GB" sz="1800" i="1" dirty="0">
                <a:effectLst/>
                <a:latin typeface="TeXGyreTermesX"/>
              </a:rPr>
              <a:t>reject </a:t>
            </a:r>
            <a:r>
              <a:rPr lang="en-GB" sz="1800" dirty="0">
                <a:effectLst/>
                <a:latin typeface="TeXGyreTermesX"/>
              </a:rPr>
              <a:t>the null hypothesis (i.e., obtaining a small p-value). The outputs relevant to likelihood ratio test can be produced by changing the </a:t>
            </a:r>
            <a:r>
              <a:rPr lang="en-GB" sz="1800" dirty="0">
                <a:effectLst/>
                <a:latin typeface="t1xtt"/>
              </a:rPr>
              <a:t>Method </a:t>
            </a:r>
            <a:r>
              <a:rPr lang="en-GB" sz="1800" dirty="0">
                <a:effectLst/>
                <a:latin typeface="TeXGyreTermesX"/>
              </a:rPr>
              <a:t>to </a:t>
            </a:r>
            <a:r>
              <a:rPr lang="en-GB" sz="1800" dirty="0">
                <a:effectLst/>
                <a:latin typeface="t1xtt"/>
              </a:rPr>
              <a:t>Backward: LR. </a:t>
            </a:r>
            <a:endParaRPr lang="en-GB" dirty="0"/>
          </a:p>
        </p:txBody>
      </p:sp>
      <p:sp>
        <p:nvSpPr>
          <p:cNvPr id="6" name="TextBox 5">
            <a:extLst>
              <a:ext uri="{FF2B5EF4-FFF2-40B4-BE49-F238E27FC236}">
                <a16:creationId xmlns:a16="http://schemas.microsoft.com/office/drawing/2014/main" id="{66B3470E-8E0A-5BD5-7A5B-DEB79A700DED}"/>
              </a:ext>
            </a:extLst>
          </p:cNvPr>
          <p:cNvSpPr txBox="1"/>
          <p:nvPr/>
        </p:nvSpPr>
        <p:spPr>
          <a:xfrm>
            <a:off x="592014" y="3356992"/>
            <a:ext cx="7580386" cy="646331"/>
          </a:xfrm>
          <a:prstGeom prst="rect">
            <a:avLst/>
          </a:prstGeom>
          <a:noFill/>
        </p:spPr>
        <p:txBody>
          <a:bodyPr wrap="square">
            <a:spAutoFit/>
          </a:bodyPr>
          <a:lstStyle/>
          <a:p>
            <a:r>
              <a:rPr lang="en-GB" sz="1800" dirty="0">
                <a:effectLst/>
                <a:latin typeface="TeXGyreTermesX"/>
              </a:rPr>
              <a:t>If we are using the syntax, it can be requested by using /METHOD=BSTEP(LR) (see SPSS syntax). </a:t>
            </a:r>
            <a:endParaRPr lang="en-GB" dirty="0"/>
          </a:p>
        </p:txBody>
      </p:sp>
    </p:spTree>
    <p:extLst>
      <p:ext uri="{BB962C8B-B14F-4D97-AF65-F5344CB8AC3E}">
        <p14:creationId xmlns:p14="http://schemas.microsoft.com/office/powerpoint/2010/main" val="1879933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ED4DAF-0E32-4F6B-55D9-85E6B29F59E5}"/>
              </a:ext>
            </a:extLst>
          </p:cNvPr>
          <p:cNvPicPr>
            <a:picLocks noChangeAspect="1"/>
          </p:cNvPicPr>
          <p:nvPr/>
        </p:nvPicPr>
        <p:blipFill>
          <a:blip r:embed="rId2"/>
          <a:stretch>
            <a:fillRect/>
          </a:stretch>
        </p:blipFill>
        <p:spPr>
          <a:xfrm>
            <a:off x="685800" y="908720"/>
            <a:ext cx="7772400" cy="2063261"/>
          </a:xfrm>
          <a:prstGeom prst="rect">
            <a:avLst/>
          </a:prstGeom>
        </p:spPr>
      </p:pic>
      <p:sp>
        <p:nvSpPr>
          <p:cNvPr id="5" name="TextBox 4">
            <a:extLst>
              <a:ext uri="{FF2B5EF4-FFF2-40B4-BE49-F238E27FC236}">
                <a16:creationId xmlns:a16="http://schemas.microsoft.com/office/drawing/2014/main" id="{A8843848-9860-1CD6-00F9-8CD337DE7BA1}"/>
              </a:ext>
            </a:extLst>
          </p:cNvPr>
          <p:cNvSpPr txBox="1"/>
          <p:nvPr/>
        </p:nvSpPr>
        <p:spPr>
          <a:xfrm>
            <a:off x="971600" y="3429000"/>
            <a:ext cx="7992888" cy="923330"/>
          </a:xfrm>
          <a:prstGeom prst="rect">
            <a:avLst/>
          </a:prstGeom>
          <a:noFill/>
        </p:spPr>
        <p:txBody>
          <a:bodyPr wrap="square">
            <a:spAutoFit/>
          </a:bodyPr>
          <a:lstStyle/>
          <a:p>
            <a:r>
              <a:rPr lang="en-GB" sz="1800" dirty="0">
                <a:effectLst/>
                <a:latin typeface="TeXGyreTermesX"/>
              </a:rPr>
              <a:t>As can be seen from the table, the p-value of the test is very small, therefore, we reject the null hypothesis and conclude that our model with predictor </a:t>
            </a:r>
            <a:r>
              <a:rPr lang="en-GB" sz="1800" dirty="0">
                <a:effectLst/>
                <a:latin typeface="NewTXMI"/>
              </a:rPr>
              <a:t>𝑌𝑒𝑎𝑟𝑠 </a:t>
            </a:r>
            <a:r>
              <a:rPr lang="en-GB" sz="1800" dirty="0">
                <a:effectLst/>
                <a:latin typeface="TeXGyreTermesX"/>
              </a:rPr>
              <a:t>is better than the intercept-only model.</a:t>
            </a:r>
            <a:endParaRPr lang="en-GB" dirty="0"/>
          </a:p>
        </p:txBody>
      </p:sp>
    </p:spTree>
    <p:extLst>
      <p:ext uri="{BB962C8B-B14F-4D97-AF65-F5344CB8AC3E}">
        <p14:creationId xmlns:p14="http://schemas.microsoft.com/office/powerpoint/2010/main" val="2297053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4EA5D-97E0-1251-FB72-2336D3C5D2DC}"/>
              </a:ext>
            </a:extLst>
          </p:cNvPr>
          <p:cNvSpPr>
            <a:spLocks noGrp="1"/>
          </p:cNvSpPr>
          <p:nvPr>
            <p:ph type="title"/>
          </p:nvPr>
        </p:nvSpPr>
        <p:spPr/>
        <p:txBody>
          <a:bodyPr/>
          <a:lstStyle/>
          <a:p>
            <a:r>
              <a:rPr lang="en-GB" dirty="0">
                <a:solidFill>
                  <a:srgbClr val="FF0000"/>
                </a:solidFill>
              </a:rPr>
              <a:t>Hosmer And </a:t>
            </a:r>
            <a:r>
              <a:rPr lang="en-GB" dirty="0" err="1">
                <a:solidFill>
                  <a:srgbClr val="FF0000"/>
                </a:solidFill>
              </a:rPr>
              <a:t>Lemeshow</a:t>
            </a:r>
            <a:r>
              <a:rPr lang="en-GB" dirty="0">
                <a:solidFill>
                  <a:srgbClr val="FF0000"/>
                </a:solidFill>
              </a:rPr>
              <a:t> Test </a:t>
            </a:r>
            <a:br>
              <a:rPr lang="en-GB" dirty="0">
                <a:solidFill>
                  <a:srgbClr val="FF0000"/>
                </a:solidFill>
              </a:rPr>
            </a:br>
            <a:endParaRPr lang="en-GB" dirty="0">
              <a:solidFill>
                <a:srgbClr val="FF0000"/>
              </a:solidFill>
            </a:endParaRPr>
          </a:p>
        </p:txBody>
      </p:sp>
      <p:sp>
        <p:nvSpPr>
          <p:cNvPr id="4" name="TextBox 3">
            <a:extLst>
              <a:ext uri="{FF2B5EF4-FFF2-40B4-BE49-F238E27FC236}">
                <a16:creationId xmlns:a16="http://schemas.microsoft.com/office/drawing/2014/main" id="{6F7F958C-572C-C459-502C-3FACC103FA82}"/>
              </a:ext>
            </a:extLst>
          </p:cNvPr>
          <p:cNvSpPr txBox="1"/>
          <p:nvPr/>
        </p:nvSpPr>
        <p:spPr>
          <a:xfrm>
            <a:off x="692113" y="1340768"/>
            <a:ext cx="7759774" cy="1200329"/>
          </a:xfrm>
          <a:prstGeom prst="rect">
            <a:avLst/>
          </a:prstGeom>
          <a:noFill/>
        </p:spPr>
        <p:txBody>
          <a:bodyPr wrap="square">
            <a:spAutoFit/>
          </a:bodyPr>
          <a:lstStyle/>
          <a:p>
            <a:r>
              <a:rPr lang="en-GB" sz="1800" dirty="0">
                <a:effectLst/>
                <a:latin typeface="TeXGyreTermesX"/>
              </a:rPr>
              <a:t>Hosmer and </a:t>
            </a:r>
            <a:r>
              <a:rPr lang="en-GB" sz="1800" dirty="0" err="1">
                <a:effectLst/>
                <a:latin typeface="TeXGyreTermesX"/>
              </a:rPr>
              <a:t>Lemeshow</a:t>
            </a:r>
            <a:r>
              <a:rPr lang="en-GB" sz="1800" dirty="0">
                <a:effectLst/>
                <a:latin typeface="TeXGyreTermesX"/>
              </a:rPr>
              <a:t> test is a goodness of fit test based on a chi-square statistic that provides an indication of how accurate is the prediction from the model. This test requires large number of cases (at least 50) (Hair, Black, </a:t>
            </a:r>
            <a:r>
              <a:rPr lang="en-GB" sz="1800" dirty="0" err="1">
                <a:effectLst/>
                <a:latin typeface="TeXGyreTermesX"/>
              </a:rPr>
              <a:t>Babin</a:t>
            </a:r>
            <a:r>
              <a:rPr lang="en-GB" sz="1800" dirty="0">
                <a:effectLst/>
                <a:latin typeface="TeXGyreTermesX"/>
              </a:rPr>
              <a:t>, Anderson, &amp; Tatham, 2009; Hosmer Jr, </a:t>
            </a:r>
            <a:r>
              <a:rPr lang="en-GB" sz="1800" dirty="0" err="1">
                <a:effectLst/>
                <a:latin typeface="TeXGyreTermesX"/>
              </a:rPr>
              <a:t>Lemeshow</a:t>
            </a:r>
            <a:r>
              <a:rPr lang="en-GB" sz="1800" dirty="0">
                <a:effectLst/>
                <a:latin typeface="TeXGyreTermesX"/>
              </a:rPr>
              <a:t>, &amp; Sturdivant, 2013). </a:t>
            </a:r>
            <a:endParaRPr lang="en-GB" dirty="0"/>
          </a:p>
        </p:txBody>
      </p:sp>
      <p:sp>
        <p:nvSpPr>
          <p:cNvPr id="6" name="TextBox 5">
            <a:extLst>
              <a:ext uri="{FF2B5EF4-FFF2-40B4-BE49-F238E27FC236}">
                <a16:creationId xmlns:a16="http://schemas.microsoft.com/office/drawing/2014/main" id="{E137BC75-1818-A89C-C522-E57480C559D6}"/>
              </a:ext>
            </a:extLst>
          </p:cNvPr>
          <p:cNvSpPr txBox="1"/>
          <p:nvPr/>
        </p:nvSpPr>
        <p:spPr>
          <a:xfrm>
            <a:off x="692112" y="2666331"/>
            <a:ext cx="7823237" cy="923330"/>
          </a:xfrm>
          <a:prstGeom prst="rect">
            <a:avLst/>
          </a:prstGeom>
          <a:noFill/>
        </p:spPr>
        <p:txBody>
          <a:bodyPr wrap="square">
            <a:spAutoFit/>
          </a:bodyPr>
          <a:lstStyle/>
          <a:p>
            <a:r>
              <a:rPr lang="en-GB" sz="1800" dirty="0">
                <a:effectLst/>
                <a:latin typeface="TeXGyreTermesX"/>
              </a:rPr>
              <a:t>The null hypothesis is that the observed and the expected proportions are the same. In this test, we want to </a:t>
            </a:r>
            <a:r>
              <a:rPr lang="en-GB" sz="1800" i="1" dirty="0">
                <a:effectLst/>
                <a:latin typeface="TeXGyreTermesX"/>
              </a:rPr>
              <a:t>retain </a:t>
            </a:r>
            <a:r>
              <a:rPr lang="en-GB" sz="1800" dirty="0">
                <a:effectLst/>
                <a:latin typeface="TeXGyreTermesX"/>
              </a:rPr>
              <a:t>the null hypothesis, which means that our specified model is acceptable </a:t>
            </a:r>
            <a:endParaRPr lang="en-GB" dirty="0"/>
          </a:p>
        </p:txBody>
      </p:sp>
      <p:pic>
        <p:nvPicPr>
          <p:cNvPr id="7" name="Picture 6">
            <a:extLst>
              <a:ext uri="{FF2B5EF4-FFF2-40B4-BE49-F238E27FC236}">
                <a16:creationId xmlns:a16="http://schemas.microsoft.com/office/drawing/2014/main" id="{DC0E34CC-AF2E-08F3-0950-002C62B0E58B}"/>
              </a:ext>
            </a:extLst>
          </p:cNvPr>
          <p:cNvPicPr>
            <a:picLocks noChangeAspect="1"/>
          </p:cNvPicPr>
          <p:nvPr/>
        </p:nvPicPr>
        <p:blipFill>
          <a:blip r:embed="rId2"/>
          <a:stretch>
            <a:fillRect/>
          </a:stretch>
        </p:blipFill>
        <p:spPr>
          <a:xfrm>
            <a:off x="467544" y="3714895"/>
            <a:ext cx="4596904" cy="1250786"/>
          </a:xfrm>
          <a:prstGeom prst="rect">
            <a:avLst/>
          </a:prstGeom>
        </p:spPr>
      </p:pic>
      <p:sp>
        <p:nvSpPr>
          <p:cNvPr id="9" name="TextBox 8">
            <a:extLst>
              <a:ext uri="{FF2B5EF4-FFF2-40B4-BE49-F238E27FC236}">
                <a16:creationId xmlns:a16="http://schemas.microsoft.com/office/drawing/2014/main" id="{63F440D9-2540-868E-979D-90DDD8A35480}"/>
              </a:ext>
            </a:extLst>
          </p:cNvPr>
          <p:cNvSpPr txBox="1"/>
          <p:nvPr/>
        </p:nvSpPr>
        <p:spPr>
          <a:xfrm>
            <a:off x="5436096" y="3395836"/>
            <a:ext cx="2699792" cy="2308324"/>
          </a:xfrm>
          <a:prstGeom prst="rect">
            <a:avLst/>
          </a:prstGeom>
          <a:noFill/>
        </p:spPr>
        <p:txBody>
          <a:bodyPr wrap="square">
            <a:spAutoFit/>
          </a:bodyPr>
          <a:lstStyle/>
          <a:p>
            <a:r>
              <a:rPr lang="en-GB" dirty="0">
                <a:latin typeface="TeXGyreTermesX"/>
              </a:rPr>
              <a:t>T</a:t>
            </a:r>
            <a:r>
              <a:rPr lang="en-GB" sz="1800" dirty="0">
                <a:effectLst/>
                <a:latin typeface="TeXGyreTermesX"/>
              </a:rPr>
              <a:t>here is no significant differences between the observed proportions and those predicted by the model (p&gt; 0.05). Thus, the use of our model to predict ownership is statistically justified. </a:t>
            </a:r>
            <a:endParaRPr lang="en-GB" dirty="0"/>
          </a:p>
        </p:txBody>
      </p:sp>
    </p:spTree>
    <p:extLst>
      <p:ext uri="{BB962C8B-B14F-4D97-AF65-F5344CB8AC3E}">
        <p14:creationId xmlns:p14="http://schemas.microsoft.com/office/powerpoint/2010/main" val="1182224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A0AA0-F75A-75F3-ECBD-846951FB8E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76AB6C-6386-2A49-F579-3A5CED55ECD1}"/>
              </a:ext>
            </a:extLst>
          </p:cNvPr>
          <p:cNvSpPr>
            <a:spLocks noGrp="1"/>
          </p:cNvSpPr>
          <p:nvPr>
            <p:ph type="title"/>
          </p:nvPr>
        </p:nvSpPr>
        <p:spPr/>
        <p:txBody>
          <a:bodyPr>
            <a:normAutofit/>
          </a:bodyPr>
          <a:lstStyle/>
          <a:p>
            <a:r>
              <a:rPr lang="en-GB" dirty="0">
                <a:solidFill>
                  <a:srgbClr val="FF0000"/>
                </a:solidFill>
              </a:rPr>
              <a:t>Classification Table </a:t>
            </a:r>
          </a:p>
        </p:txBody>
      </p:sp>
      <p:sp>
        <p:nvSpPr>
          <p:cNvPr id="5" name="TextBox 4">
            <a:extLst>
              <a:ext uri="{FF2B5EF4-FFF2-40B4-BE49-F238E27FC236}">
                <a16:creationId xmlns:a16="http://schemas.microsoft.com/office/drawing/2014/main" id="{BB404467-41F5-B43F-0EEA-0E06F3C688D9}"/>
              </a:ext>
            </a:extLst>
          </p:cNvPr>
          <p:cNvSpPr txBox="1"/>
          <p:nvPr/>
        </p:nvSpPr>
        <p:spPr>
          <a:xfrm>
            <a:off x="644550" y="1484784"/>
            <a:ext cx="7959898" cy="923330"/>
          </a:xfrm>
          <a:prstGeom prst="rect">
            <a:avLst/>
          </a:prstGeom>
          <a:noFill/>
        </p:spPr>
        <p:txBody>
          <a:bodyPr wrap="square">
            <a:spAutoFit/>
          </a:bodyPr>
          <a:lstStyle/>
          <a:p>
            <a:r>
              <a:rPr lang="en-GB" sz="1800" dirty="0">
                <a:effectLst/>
                <a:latin typeface="TeXGyreTermesX"/>
              </a:rPr>
              <a:t>One way of measuring how accurate the prediction of our logit model is by assessing the classification table, which is a cross tabulation of the observed and the predicted values for the probabilities. </a:t>
            </a:r>
            <a:endParaRPr lang="en-GB" dirty="0"/>
          </a:p>
        </p:txBody>
      </p:sp>
      <p:pic>
        <p:nvPicPr>
          <p:cNvPr id="8" name="Picture 7">
            <a:extLst>
              <a:ext uri="{FF2B5EF4-FFF2-40B4-BE49-F238E27FC236}">
                <a16:creationId xmlns:a16="http://schemas.microsoft.com/office/drawing/2014/main" id="{BCB0E831-AAC6-27CE-2F24-98724A50E444}"/>
              </a:ext>
            </a:extLst>
          </p:cNvPr>
          <p:cNvPicPr>
            <a:picLocks noChangeAspect="1"/>
          </p:cNvPicPr>
          <p:nvPr/>
        </p:nvPicPr>
        <p:blipFill>
          <a:blip r:embed="rId2"/>
          <a:stretch>
            <a:fillRect/>
          </a:stretch>
        </p:blipFill>
        <p:spPr>
          <a:xfrm>
            <a:off x="467544" y="2636912"/>
            <a:ext cx="7353300" cy="2159000"/>
          </a:xfrm>
          <a:prstGeom prst="rect">
            <a:avLst/>
          </a:prstGeom>
        </p:spPr>
      </p:pic>
    </p:spTree>
    <p:extLst>
      <p:ext uri="{BB962C8B-B14F-4D97-AF65-F5344CB8AC3E}">
        <p14:creationId xmlns:p14="http://schemas.microsoft.com/office/powerpoint/2010/main" val="470839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9E00-4DF6-201F-85DB-2D82A508A61A}"/>
              </a:ext>
            </a:extLst>
          </p:cNvPr>
          <p:cNvSpPr>
            <a:spLocks noGrp="1"/>
          </p:cNvSpPr>
          <p:nvPr>
            <p:ph type="title"/>
          </p:nvPr>
        </p:nvSpPr>
        <p:spPr/>
        <p:txBody>
          <a:bodyPr/>
          <a:lstStyle/>
          <a:p>
            <a:r>
              <a:rPr lang="en-GB" dirty="0">
                <a:solidFill>
                  <a:srgbClr val="FF0000"/>
                </a:solidFill>
              </a:rPr>
              <a:t>R Action </a:t>
            </a:r>
            <a:br>
              <a:rPr lang="en-GB" dirty="0">
                <a:solidFill>
                  <a:srgbClr val="FF0000"/>
                </a:solidFill>
              </a:rPr>
            </a:br>
            <a:endParaRPr lang="en-GB" dirty="0">
              <a:solidFill>
                <a:srgbClr val="FF0000"/>
              </a:solidFill>
            </a:endParaRPr>
          </a:p>
        </p:txBody>
      </p:sp>
      <p:sp>
        <p:nvSpPr>
          <p:cNvPr id="4" name="TextBox 3">
            <a:extLst>
              <a:ext uri="{FF2B5EF4-FFF2-40B4-BE49-F238E27FC236}">
                <a16:creationId xmlns:a16="http://schemas.microsoft.com/office/drawing/2014/main" id="{9524AAD3-133A-41D3-EC95-71C43C670149}"/>
              </a:ext>
            </a:extLst>
          </p:cNvPr>
          <p:cNvSpPr txBox="1"/>
          <p:nvPr/>
        </p:nvSpPr>
        <p:spPr>
          <a:xfrm>
            <a:off x="631850" y="1556792"/>
            <a:ext cx="7108502" cy="3139321"/>
          </a:xfrm>
          <a:prstGeom prst="rect">
            <a:avLst/>
          </a:prstGeom>
          <a:noFill/>
        </p:spPr>
        <p:txBody>
          <a:bodyPr wrap="square">
            <a:spAutoFit/>
          </a:bodyPr>
          <a:lstStyle/>
          <a:p>
            <a:r>
              <a:rPr lang="en-GB" sz="1800" dirty="0">
                <a:effectLst/>
                <a:latin typeface="t1xtt"/>
              </a:rPr>
              <a:t>library(</a:t>
            </a:r>
            <a:r>
              <a:rPr lang="en-GB" sz="1800" dirty="0" err="1">
                <a:effectLst/>
                <a:latin typeface="t1xtt"/>
              </a:rPr>
              <a:t>ahdar</a:t>
            </a:r>
            <a:r>
              <a:rPr lang="en-GB" sz="1800" dirty="0">
                <a:effectLst/>
                <a:latin typeface="t1xtt"/>
              </a:rPr>
              <a:t>) </a:t>
            </a:r>
            <a:r>
              <a:rPr lang="en-GB" sz="1800" dirty="0" err="1">
                <a:effectLst/>
                <a:latin typeface="t1xtt"/>
              </a:rPr>
              <a:t>mylogit</a:t>
            </a:r>
            <a:r>
              <a:rPr lang="en-GB" sz="1800" dirty="0">
                <a:effectLst/>
                <a:latin typeface="t1xtt"/>
              </a:rPr>
              <a:t> &lt;- </a:t>
            </a:r>
            <a:r>
              <a:rPr lang="en-GB" sz="1800" dirty="0" err="1">
                <a:effectLst/>
                <a:latin typeface="t1xtt"/>
              </a:rPr>
              <a:t>glm</a:t>
            </a:r>
            <a:r>
              <a:rPr lang="en-GB" sz="1800" dirty="0">
                <a:effectLst/>
                <a:latin typeface="t1xtt"/>
              </a:rPr>
              <a:t>(formula = </a:t>
            </a:r>
            <a:r>
              <a:rPr lang="en-GB" sz="1800" dirty="0" err="1">
                <a:effectLst/>
                <a:latin typeface="t1xtt"/>
              </a:rPr>
              <a:t>Own~Years</a:t>
            </a:r>
            <a:r>
              <a:rPr lang="en-GB" sz="1800" dirty="0">
                <a:effectLst/>
                <a:latin typeface="t1xtt"/>
              </a:rPr>
              <a:t>, family = binomial(link = "logit"), data = guitar) summary(</a:t>
            </a:r>
            <a:r>
              <a:rPr lang="en-GB" sz="1800" dirty="0" err="1">
                <a:effectLst/>
                <a:latin typeface="t1xtt"/>
              </a:rPr>
              <a:t>mylogit</a:t>
            </a:r>
            <a:r>
              <a:rPr lang="en-GB" sz="1800" dirty="0">
                <a:effectLst/>
                <a:latin typeface="t1xtt"/>
              </a:rPr>
              <a:t>) </a:t>
            </a:r>
          </a:p>
          <a:p>
            <a:r>
              <a:rPr lang="en-GB" sz="1800" dirty="0" err="1">
                <a:effectLst/>
                <a:latin typeface="t1xtt"/>
              </a:rPr>
              <a:t>mylogit$deviance</a:t>
            </a:r>
            <a:r>
              <a:rPr lang="en-GB" sz="1800" dirty="0">
                <a:effectLst/>
                <a:latin typeface="t1xtt"/>
              </a:rPr>
              <a:t> </a:t>
            </a:r>
            <a:endParaRPr lang="en-GB" dirty="0"/>
          </a:p>
          <a:p>
            <a:r>
              <a:rPr lang="en-GB" sz="1800" dirty="0" err="1">
                <a:effectLst/>
                <a:latin typeface="t1xtt"/>
              </a:rPr>
              <a:t>mylogit$null.deviance</a:t>
            </a:r>
            <a:r>
              <a:rPr lang="en-GB" sz="1800" dirty="0">
                <a:effectLst/>
                <a:latin typeface="t1xtt"/>
              </a:rPr>
              <a:t> # likelihood ratio test</a:t>
            </a:r>
          </a:p>
          <a:p>
            <a:r>
              <a:rPr lang="en-GB" sz="1800" dirty="0" err="1">
                <a:effectLst/>
                <a:latin typeface="t1xtt"/>
              </a:rPr>
              <a:t>LR_test</a:t>
            </a:r>
            <a:r>
              <a:rPr lang="en-GB" sz="1800" dirty="0">
                <a:effectLst/>
                <a:latin typeface="t1xtt"/>
              </a:rPr>
              <a:t>&lt;-</a:t>
            </a:r>
            <a:r>
              <a:rPr lang="en-GB" sz="1800" dirty="0" err="1">
                <a:effectLst/>
                <a:latin typeface="t1xtt"/>
              </a:rPr>
              <a:t>mylogit$null.deviance-mylogit$deviance</a:t>
            </a:r>
            <a:r>
              <a:rPr lang="en-GB" sz="1800" dirty="0">
                <a:effectLst/>
                <a:latin typeface="t1xtt"/>
              </a:rPr>
              <a:t> </a:t>
            </a:r>
          </a:p>
          <a:p>
            <a:r>
              <a:rPr lang="en-GB" sz="1800" dirty="0">
                <a:effectLst/>
                <a:latin typeface="t1xtt"/>
              </a:rPr>
              <a:t># Compute the p-value </a:t>
            </a:r>
          </a:p>
          <a:p>
            <a:r>
              <a:rPr lang="en-GB" sz="1800" dirty="0" err="1">
                <a:effectLst/>
                <a:latin typeface="t1xtt"/>
              </a:rPr>
              <a:t>df</a:t>
            </a:r>
            <a:r>
              <a:rPr lang="en-GB" sz="1800" dirty="0">
                <a:effectLst/>
                <a:latin typeface="t1xtt"/>
              </a:rPr>
              <a:t> &lt;- 1 </a:t>
            </a:r>
          </a:p>
          <a:p>
            <a:r>
              <a:rPr lang="en-GB" sz="1800" dirty="0" err="1">
                <a:effectLst/>
                <a:latin typeface="t1xtt"/>
              </a:rPr>
              <a:t>LR_pvalue</a:t>
            </a:r>
            <a:r>
              <a:rPr lang="en-GB" sz="1800" dirty="0">
                <a:effectLst/>
                <a:latin typeface="t1xtt"/>
              </a:rPr>
              <a:t>&lt;-1-pchisq(</a:t>
            </a:r>
            <a:r>
              <a:rPr lang="en-GB" sz="1800" dirty="0" err="1">
                <a:effectLst/>
                <a:latin typeface="t1xtt"/>
              </a:rPr>
              <a:t>LR_test,df</a:t>
            </a:r>
            <a:r>
              <a:rPr lang="en-GB" sz="1800" dirty="0">
                <a:effectLst/>
                <a:latin typeface="t1xtt"/>
              </a:rPr>
              <a:t>) </a:t>
            </a:r>
            <a:r>
              <a:rPr lang="en-GB" sz="1800" dirty="0" err="1">
                <a:effectLst/>
                <a:latin typeface="t1xtt"/>
              </a:rPr>
              <a:t>LR_pvalue</a:t>
            </a:r>
            <a:r>
              <a:rPr lang="en-GB" sz="1800" dirty="0">
                <a:effectLst/>
                <a:latin typeface="t1xtt"/>
              </a:rPr>
              <a:t> </a:t>
            </a:r>
            <a:endParaRPr lang="en-GB" dirty="0"/>
          </a:p>
          <a:p>
            <a:endParaRPr lang="en-GB" dirty="0">
              <a:effectLst/>
            </a:endParaRPr>
          </a:p>
          <a:p>
            <a:endParaRPr lang="en-GB" dirty="0"/>
          </a:p>
          <a:p>
            <a:endParaRPr lang="en-GB" dirty="0">
              <a:effectLst/>
            </a:endParaRPr>
          </a:p>
        </p:txBody>
      </p:sp>
    </p:spTree>
    <p:extLst>
      <p:ext uri="{BB962C8B-B14F-4D97-AF65-F5344CB8AC3E}">
        <p14:creationId xmlns:p14="http://schemas.microsoft.com/office/powerpoint/2010/main" val="388696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6483D8-912D-354E-AB5D-DC91BFF91C55}"/>
              </a:ext>
            </a:extLst>
          </p:cNvPr>
          <p:cNvSpPr txBox="1"/>
          <p:nvPr/>
        </p:nvSpPr>
        <p:spPr>
          <a:xfrm>
            <a:off x="971600" y="764704"/>
            <a:ext cx="4572000" cy="369332"/>
          </a:xfrm>
          <a:prstGeom prst="rect">
            <a:avLst/>
          </a:prstGeom>
          <a:noFill/>
        </p:spPr>
        <p:txBody>
          <a:bodyPr wrap="square">
            <a:spAutoFit/>
          </a:bodyPr>
          <a:lstStyle/>
          <a:p>
            <a:r>
              <a:rPr lang="en-GB" sz="1800" dirty="0">
                <a:effectLst/>
                <a:latin typeface="TeXGyreTermesX"/>
              </a:rPr>
              <a:t># Hosmer-</a:t>
            </a:r>
            <a:r>
              <a:rPr lang="en-GB" sz="1800" dirty="0" err="1">
                <a:effectLst/>
                <a:latin typeface="TeXGyreTermesX"/>
              </a:rPr>
              <a:t>Lemeshow</a:t>
            </a:r>
            <a:r>
              <a:rPr lang="en-GB" sz="1800" dirty="0">
                <a:effectLst/>
                <a:latin typeface="TeXGyreTermesX"/>
              </a:rPr>
              <a:t> Test </a:t>
            </a:r>
            <a:endParaRPr lang="en-GB" dirty="0"/>
          </a:p>
        </p:txBody>
      </p:sp>
      <p:sp>
        <p:nvSpPr>
          <p:cNvPr id="6" name="TextBox 5">
            <a:extLst>
              <a:ext uri="{FF2B5EF4-FFF2-40B4-BE49-F238E27FC236}">
                <a16:creationId xmlns:a16="http://schemas.microsoft.com/office/drawing/2014/main" id="{1686C74A-8BC9-5B12-172B-19A51C7B67B2}"/>
              </a:ext>
            </a:extLst>
          </p:cNvPr>
          <p:cNvSpPr txBox="1"/>
          <p:nvPr/>
        </p:nvSpPr>
        <p:spPr>
          <a:xfrm>
            <a:off x="1000820" y="1154252"/>
            <a:ext cx="4572000" cy="2862322"/>
          </a:xfrm>
          <a:prstGeom prst="rect">
            <a:avLst/>
          </a:prstGeom>
          <a:noFill/>
        </p:spPr>
        <p:txBody>
          <a:bodyPr wrap="square">
            <a:spAutoFit/>
          </a:bodyPr>
          <a:lstStyle/>
          <a:p>
            <a:r>
              <a:rPr lang="en-GB" sz="1800" dirty="0">
                <a:effectLst/>
                <a:latin typeface="t1xtt"/>
              </a:rPr>
              <a:t>library(</a:t>
            </a:r>
            <a:r>
              <a:rPr lang="en-GB" sz="1800" dirty="0" err="1">
                <a:effectLst/>
                <a:latin typeface="t1xtt"/>
              </a:rPr>
              <a:t>glmtoolbox</a:t>
            </a:r>
            <a:r>
              <a:rPr lang="en-GB" sz="1800" dirty="0">
                <a:effectLst/>
                <a:latin typeface="t1xtt"/>
              </a:rPr>
              <a:t>) </a:t>
            </a:r>
            <a:r>
              <a:rPr lang="en-GB" sz="1800" dirty="0" err="1">
                <a:effectLst/>
                <a:latin typeface="t1xtt"/>
              </a:rPr>
              <a:t>hltest</a:t>
            </a:r>
            <a:r>
              <a:rPr lang="en-GB" sz="1800" dirty="0">
                <a:effectLst/>
                <a:latin typeface="t1xtt"/>
              </a:rPr>
              <a:t>(</a:t>
            </a:r>
            <a:r>
              <a:rPr lang="en-GB" sz="1800" dirty="0" err="1">
                <a:effectLst/>
                <a:latin typeface="t1xtt"/>
              </a:rPr>
              <a:t>mylogit</a:t>
            </a:r>
            <a:r>
              <a:rPr lang="en-GB" sz="1800" dirty="0">
                <a:effectLst/>
                <a:latin typeface="t1xtt"/>
              </a:rPr>
              <a:t>)</a:t>
            </a:r>
          </a:p>
          <a:p>
            <a:endParaRPr lang="en-GB" dirty="0">
              <a:latin typeface="t1xtt"/>
            </a:endParaRPr>
          </a:p>
          <a:p>
            <a:r>
              <a:rPr lang="en-GB" sz="1800" dirty="0">
                <a:effectLst/>
                <a:latin typeface="t1xtt"/>
              </a:rPr>
              <a:t># Classification table</a:t>
            </a:r>
          </a:p>
          <a:p>
            <a:endParaRPr lang="en-GB" dirty="0">
              <a:latin typeface="t1xtt"/>
            </a:endParaRPr>
          </a:p>
          <a:p>
            <a:r>
              <a:rPr lang="en-GB" sz="1800" dirty="0">
                <a:effectLst/>
                <a:latin typeface="t1xtt"/>
              </a:rPr>
              <a:t>library(</a:t>
            </a:r>
            <a:r>
              <a:rPr lang="en-GB" sz="1800" dirty="0" err="1">
                <a:effectLst/>
                <a:latin typeface="t1xtt"/>
              </a:rPr>
              <a:t>tidyverse</a:t>
            </a:r>
            <a:r>
              <a:rPr lang="en-GB" sz="1800" dirty="0">
                <a:effectLst/>
                <a:latin typeface="t1xtt"/>
              </a:rPr>
              <a:t>) guitar &lt;- guitar %&gt;% mutate(</a:t>
            </a:r>
            <a:r>
              <a:rPr lang="en-GB" sz="1800" dirty="0" err="1">
                <a:effectLst/>
                <a:latin typeface="t1xtt"/>
              </a:rPr>
              <a:t>predprob</a:t>
            </a:r>
            <a:r>
              <a:rPr lang="en-GB" sz="1800" dirty="0">
                <a:effectLst/>
                <a:latin typeface="t1xtt"/>
              </a:rPr>
              <a:t>=round(fitted(</a:t>
            </a:r>
            <a:r>
              <a:rPr lang="en-GB" sz="1800" dirty="0" err="1">
                <a:effectLst/>
                <a:latin typeface="t1xtt"/>
              </a:rPr>
              <a:t>mylogit</a:t>
            </a:r>
            <a:r>
              <a:rPr lang="en-GB" sz="1800" dirty="0">
                <a:effectLst/>
                <a:latin typeface="t1xtt"/>
              </a:rPr>
              <a:t>),2)) guitar &lt;- guitar %&gt;% mutate(</a:t>
            </a:r>
            <a:r>
              <a:rPr lang="en-GB" sz="1800" dirty="0" err="1">
                <a:effectLst/>
                <a:latin typeface="t1xtt"/>
              </a:rPr>
              <a:t>predgrp</a:t>
            </a:r>
            <a:r>
              <a:rPr lang="en-GB" sz="1800" dirty="0">
                <a:effectLst/>
                <a:latin typeface="t1xtt"/>
              </a:rPr>
              <a:t>=</a:t>
            </a:r>
            <a:r>
              <a:rPr lang="en-GB" sz="1800" dirty="0" err="1">
                <a:effectLst/>
                <a:latin typeface="t1xtt"/>
              </a:rPr>
              <a:t>ifelse</a:t>
            </a:r>
            <a:r>
              <a:rPr lang="en-GB" sz="1800" dirty="0">
                <a:effectLst/>
                <a:latin typeface="t1xtt"/>
              </a:rPr>
              <a:t>(</a:t>
            </a:r>
            <a:r>
              <a:rPr lang="en-GB" sz="1800" dirty="0" err="1">
                <a:effectLst/>
                <a:latin typeface="t1xtt"/>
              </a:rPr>
              <a:t>predprob</a:t>
            </a:r>
            <a:r>
              <a:rPr lang="en-GB" sz="1800" dirty="0">
                <a:effectLst/>
                <a:latin typeface="t1xtt"/>
              </a:rPr>
              <a:t> &gt;= 0.5, 1,0)) head(guitar) </a:t>
            </a:r>
            <a:endParaRPr lang="en-GB" dirty="0">
              <a:effectLst/>
            </a:endParaRPr>
          </a:p>
          <a:p>
            <a:r>
              <a:rPr lang="en-GB" sz="1800" dirty="0">
                <a:effectLst/>
                <a:latin typeface="t1xtt"/>
              </a:rPr>
              <a:t> </a:t>
            </a:r>
            <a:endParaRPr lang="en-GB" dirty="0"/>
          </a:p>
        </p:txBody>
      </p:sp>
    </p:spTree>
    <p:extLst>
      <p:ext uri="{BB962C8B-B14F-4D97-AF65-F5344CB8AC3E}">
        <p14:creationId xmlns:p14="http://schemas.microsoft.com/office/powerpoint/2010/main" val="1588395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7664B-3B9D-D59C-6680-E752C7274A82}"/>
              </a:ext>
            </a:extLst>
          </p:cNvPr>
          <p:cNvSpPr>
            <a:spLocks noGrp="1"/>
          </p:cNvSpPr>
          <p:nvPr>
            <p:ph type="title"/>
          </p:nvPr>
        </p:nvSpPr>
        <p:spPr/>
        <p:txBody>
          <a:bodyPr/>
          <a:lstStyle/>
          <a:p>
            <a:r>
              <a:rPr lang="en-GB" dirty="0">
                <a:solidFill>
                  <a:srgbClr val="FF0000"/>
                </a:solidFill>
              </a:rPr>
              <a:t>Probit Model </a:t>
            </a:r>
            <a:br>
              <a:rPr lang="en-GB" dirty="0">
                <a:solidFill>
                  <a:srgbClr val="FF0000"/>
                </a:solidFill>
              </a:rPr>
            </a:br>
            <a:endParaRPr lang="en-GB" dirty="0">
              <a:solidFill>
                <a:srgbClr val="FF0000"/>
              </a:solidFill>
            </a:endParaRPr>
          </a:p>
        </p:txBody>
      </p:sp>
      <p:sp>
        <p:nvSpPr>
          <p:cNvPr id="6" name="TextBox 5">
            <a:extLst>
              <a:ext uri="{FF2B5EF4-FFF2-40B4-BE49-F238E27FC236}">
                <a16:creationId xmlns:a16="http://schemas.microsoft.com/office/drawing/2014/main" id="{D34E6E54-AFE4-06EA-1231-9B1D719A4FEA}"/>
              </a:ext>
            </a:extLst>
          </p:cNvPr>
          <p:cNvSpPr txBox="1"/>
          <p:nvPr/>
        </p:nvSpPr>
        <p:spPr>
          <a:xfrm>
            <a:off x="573695" y="3544287"/>
            <a:ext cx="4572000" cy="1200329"/>
          </a:xfrm>
          <a:prstGeom prst="rect">
            <a:avLst/>
          </a:prstGeom>
          <a:noFill/>
          <a:ln>
            <a:solidFill>
              <a:schemeClr val="accent1"/>
            </a:solidFill>
          </a:ln>
        </p:spPr>
        <p:txBody>
          <a:bodyPr wrap="square">
            <a:spAutoFit/>
          </a:bodyPr>
          <a:lstStyle/>
          <a:p>
            <a:r>
              <a:rPr lang="en-GB" sz="1800" dirty="0">
                <a:effectLst/>
                <a:latin typeface="t1xtt"/>
              </a:rPr>
              <a:t>library(</a:t>
            </a:r>
            <a:r>
              <a:rPr lang="en-GB" sz="1800" dirty="0" err="1">
                <a:effectLst/>
                <a:latin typeface="t1xtt"/>
              </a:rPr>
              <a:t>ahdar</a:t>
            </a:r>
            <a:r>
              <a:rPr lang="en-GB" sz="1800" dirty="0">
                <a:effectLst/>
                <a:latin typeface="t1xtt"/>
              </a:rPr>
              <a:t>)</a:t>
            </a:r>
          </a:p>
          <a:p>
            <a:r>
              <a:rPr lang="en-GB" sz="1800" dirty="0" err="1">
                <a:effectLst/>
                <a:latin typeface="t1xtt"/>
              </a:rPr>
              <a:t>myprobit</a:t>
            </a:r>
            <a:r>
              <a:rPr lang="en-GB" sz="1800" dirty="0">
                <a:effectLst/>
                <a:latin typeface="t1xtt"/>
              </a:rPr>
              <a:t> &lt;- </a:t>
            </a:r>
            <a:r>
              <a:rPr lang="en-GB" sz="1800" dirty="0" err="1">
                <a:effectLst/>
                <a:latin typeface="t1xtt"/>
              </a:rPr>
              <a:t>glm</a:t>
            </a:r>
            <a:r>
              <a:rPr lang="en-GB" sz="1800" dirty="0">
                <a:effectLst/>
                <a:latin typeface="t1xtt"/>
              </a:rPr>
              <a:t>(formula = </a:t>
            </a:r>
            <a:r>
              <a:rPr lang="en-GB" sz="1800" dirty="0" err="1">
                <a:effectLst/>
                <a:latin typeface="t1xtt"/>
              </a:rPr>
              <a:t>Own~Years</a:t>
            </a:r>
            <a:r>
              <a:rPr lang="en-GB" sz="1800" dirty="0">
                <a:effectLst/>
                <a:latin typeface="t1xtt"/>
              </a:rPr>
              <a:t>, family = binomial(link = "probit"), data = guitar) summary(</a:t>
            </a:r>
            <a:r>
              <a:rPr lang="en-GB" sz="1800" dirty="0" err="1">
                <a:effectLst/>
                <a:latin typeface="t1xtt"/>
              </a:rPr>
              <a:t>myprobit</a:t>
            </a:r>
            <a:r>
              <a:rPr lang="en-GB" sz="1800" dirty="0">
                <a:effectLst/>
                <a:latin typeface="t1xtt"/>
              </a:rPr>
              <a:t>) </a:t>
            </a:r>
            <a:endParaRPr lang="en-GB" dirty="0">
              <a:effectLst/>
            </a:endParaRPr>
          </a:p>
        </p:txBody>
      </p:sp>
      <p:sp>
        <p:nvSpPr>
          <p:cNvPr id="8" name="TextBox 7">
            <a:extLst>
              <a:ext uri="{FF2B5EF4-FFF2-40B4-BE49-F238E27FC236}">
                <a16:creationId xmlns:a16="http://schemas.microsoft.com/office/drawing/2014/main" id="{1C4B4709-399A-44BD-2CC7-0E3ED4E4E1AF}"/>
              </a:ext>
            </a:extLst>
          </p:cNvPr>
          <p:cNvSpPr txBox="1"/>
          <p:nvPr/>
        </p:nvSpPr>
        <p:spPr>
          <a:xfrm>
            <a:off x="610270" y="1367523"/>
            <a:ext cx="6264151" cy="923330"/>
          </a:xfrm>
          <a:prstGeom prst="rect">
            <a:avLst/>
          </a:prstGeom>
          <a:noFill/>
        </p:spPr>
        <p:txBody>
          <a:bodyPr wrap="none" rtlCol="0">
            <a:spAutoFit/>
          </a:bodyPr>
          <a:lstStyle/>
          <a:p>
            <a:r>
              <a:rPr lang="en-GB" dirty="0"/>
              <a:t>An alternative to logit is the probit model. In the probit model, </a:t>
            </a:r>
          </a:p>
          <a:p>
            <a:r>
              <a:rPr lang="en-GB" dirty="0"/>
              <a:t>the probability of owning an electric guitar is calculated by using </a:t>
            </a:r>
          </a:p>
          <a:p>
            <a:r>
              <a:rPr lang="en-GB" dirty="0"/>
              <a:t>the cumulative standard normal distribution. </a:t>
            </a:r>
          </a:p>
        </p:txBody>
      </p:sp>
      <p:sp>
        <p:nvSpPr>
          <p:cNvPr id="10" name="TextBox 9">
            <a:extLst>
              <a:ext uri="{FF2B5EF4-FFF2-40B4-BE49-F238E27FC236}">
                <a16:creationId xmlns:a16="http://schemas.microsoft.com/office/drawing/2014/main" id="{D4876A52-75F0-0949-8C42-4E60A63FBE1C}"/>
              </a:ext>
            </a:extLst>
          </p:cNvPr>
          <p:cNvSpPr txBox="1"/>
          <p:nvPr/>
        </p:nvSpPr>
        <p:spPr>
          <a:xfrm>
            <a:off x="610270" y="2646919"/>
            <a:ext cx="7759774" cy="646331"/>
          </a:xfrm>
          <a:prstGeom prst="rect">
            <a:avLst/>
          </a:prstGeom>
          <a:noFill/>
        </p:spPr>
        <p:txBody>
          <a:bodyPr wrap="square">
            <a:spAutoFit/>
          </a:bodyPr>
          <a:lstStyle/>
          <a:p>
            <a:r>
              <a:rPr lang="en-GB" sz="1800" dirty="0">
                <a:effectLst/>
                <a:latin typeface="TeXGyreTermesX"/>
              </a:rPr>
              <a:t>To run the probit regression using our data, we can </a:t>
            </a:r>
            <a:endParaRPr lang="en-GB" dirty="0"/>
          </a:p>
          <a:p>
            <a:r>
              <a:rPr lang="en-GB" sz="1800" dirty="0">
                <a:effectLst/>
                <a:latin typeface="TeXGyreTermesX"/>
              </a:rPr>
              <a:t>use the </a:t>
            </a:r>
            <a:r>
              <a:rPr lang="en-GB" sz="1800" dirty="0" err="1">
                <a:effectLst/>
                <a:latin typeface="TeXGyreTermesX"/>
              </a:rPr>
              <a:t>glm</a:t>
            </a:r>
            <a:r>
              <a:rPr lang="en-GB" sz="1800" dirty="0">
                <a:effectLst/>
                <a:latin typeface="TeXGyreTermesX"/>
              </a:rPr>
              <a:t> function by setting </a:t>
            </a:r>
            <a:r>
              <a:rPr lang="en-GB" sz="1800" dirty="0">
                <a:effectLst/>
                <a:latin typeface="t1xtt"/>
              </a:rPr>
              <a:t>family = binomial(link = "probit")</a:t>
            </a:r>
            <a:r>
              <a:rPr lang="en-GB" sz="1800" dirty="0">
                <a:effectLst/>
                <a:latin typeface="TeXGyreTermesX"/>
              </a:rPr>
              <a:t>. </a:t>
            </a:r>
            <a:endParaRPr lang="en-GB" dirty="0"/>
          </a:p>
        </p:txBody>
      </p:sp>
      <p:sp>
        <p:nvSpPr>
          <p:cNvPr id="14" name="TextBox 13">
            <a:extLst>
              <a:ext uri="{FF2B5EF4-FFF2-40B4-BE49-F238E27FC236}">
                <a16:creationId xmlns:a16="http://schemas.microsoft.com/office/drawing/2014/main" id="{1324AE27-90A1-786B-E5AF-4C40AD662E50}"/>
              </a:ext>
            </a:extLst>
          </p:cNvPr>
          <p:cNvSpPr txBox="1"/>
          <p:nvPr/>
        </p:nvSpPr>
        <p:spPr>
          <a:xfrm>
            <a:off x="591330" y="4890312"/>
            <a:ext cx="7886699" cy="646331"/>
          </a:xfrm>
          <a:prstGeom prst="rect">
            <a:avLst/>
          </a:prstGeom>
          <a:noFill/>
        </p:spPr>
        <p:txBody>
          <a:bodyPr wrap="square">
            <a:spAutoFit/>
          </a:bodyPr>
          <a:lstStyle/>
          <a:p>
            <a:r>
              <a:rPr lang="en-GB" dirty="0">
                <a:latin typeface="TeXGyreTermesX"/>
              </a:rPr>
              <a:t>I</a:t>
            </a:r>
            <a:r>
              <a:rPr lang="en-GB" sz="1800" dirty="0">
                <a:effectLst/>
                <a:latin typeface="TeXGyreTermesX"/>
              </a:rPr>
              <a:t>n practice, the difference between logit and probit is minimal. Despite their similarity, logit model is easy to be communicated because it has a closed form. </a:t>
            </a:r>
            <a:endParaRPr lang="en-GB" dirty="0"/>
          </a:p>
        </p:txBody>
      </p:sp>
    </p:spTree>
    <p:extLst>
      <p:ext uri="{BB962C8B-B14F-4D97-AF65-F5344CB8AC3E}">
        <p14:creationId xmlns:p14="http://schemas.microsoft.com/office/powerpoint/2010/main" val="418492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0B3C2-29CC-C91A-5D86-1EF239FB97E9}"/>
              </a:ext>
            </a:extLst>
          </p:cNvPr>
          <p:cNvSpPr>
            <a:spLocks noGrp="1"/>
          </p:cNvSpPr>
          <p:nvPr>
            <p:ph type="title"/>
          </p:nvPr>
        </p:nvSpPr>
        <p:spPr/>
        <p:txBody>
          <a:bodyPr/>
          <a:lstStyle/>
          <a:p>
            <a:r>
              <a:rPr lang="en-GB" dirty="0">
                <a:solidFill>
                  <a:srgbClr val="FF0000"/>
                </a:solidFill>
              </a:rPr>
              <a:t>Learning Objectives</a:t>
            </a:r>
          </a:p>
        </p:txBody>
      </p:sp>
      <p:sp>
        <p:nvSpPr>
          <p:cNvPr id="3" name="Content Placeholder 2">
            <a:extLst>
              <a:ext uri="{FF2B5EF4-FFF2-40B4-BE49-F238E27FC236}">
                <a16:creationId xmlns:a16="http://schemas.microsoft.com/office/drawing/2014/main" id="{5D19418C-7952-3130-F386-7FFECDC03060}"/>
              </a:ext>
            </a:extLst>
          </p:cNvPr>
          <p:cNvSpPr>
            <a:spLocks noGrp="1"/>
          </p:cNvSpPr>
          <p:nvPr>
            <p:ph idx="1"/>
          </p:nvPr>
        </p:nvSpPr>
        <p:spPr/>
        <p:txBody>
          <a:bodyPr/>
          <a:lstStyle/>
          <a:p>
            <a:r>
              <a:rPr lang="en-GB" dirty="0"/>
              <a:t>Understand the principle of a logistic regression. </a:t>
            </a:r>
          </a:p>
          <a:p>
            <a:r>
              <a:rPr lang="en-GB" dirty="0"/>
              <a:t>Understand why a linear regression model with a continuous dependent.</a:t>
            </a:r>
          </a:p>
          <a:p>
            <a:r>
              <a:rPr lang="en-GB" dirty="0"/>
              <a:t> Understand the method used to estimate coefficients in a logistic regression.</a:t>
            </a:r>
          </a:p>
          <a:p>
            <a:r>
              <a:rPr lang="en-GB" dirty="0"/>
              <a:t> Know how to interpret key outputs of a logistic regression from SPSS binary logistic procedure and the </a:t>
            </a:r>
            <a:r>
              <a:rPr lang="en-GB" dirty="0" err="1"/>
              <a:t>glm</a:t>
            </a:r>
            <a:r>
              <a:rPr lang="en-GB" dirty="0"/>
              <a:t> R function.</a:t>
            </a:r>
          </a:p>
        </p:txBody>
      </p:sp>
    </p:spTree>
    <p:extLst>
      <p:ext uri="{BB962C8B-B14F-4D97-AF65-F5344CB8AC3E}">
        <p14:creationId xmlns:p14="http://schemas.microsoft.com/office/powerpoint/2010/main" val="1548693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C71401-6BB2-D1F6-C46B-3B3E6F64AF11}"/>
              </a:ext>
            </a:extLst>
          </p:cNvPr>
          <p:cNvSpPr txBox="1"/>
          <p:nvPr/>
        </p:nvSpPr>
        <p:spPr>
          <a:xfrm>
            <a:off x="755576" y="620688"/>
            <a:ext cx="7416824" cy="646331"/>
          </a:xfrm>
          <a:prstGeom prst="rect">
            <a:avLst/>
          </a:prstGeom>
          <a:noFill/>
        </p:spPr>
        <p:txBody>
          <a:bodyPr wrap="square">
            <a:spAutoFit/>
          </a:bodyPr>
          <a:lstStyle/>
          <a:p>
            <a:r>
              <a:rPr lang="en-GB" sz="1800" dirty="0">
                <a:effectLst/>
                <a:latin typeface="t1xtt"/>
              </a:rPr>
              <a:t># Printing the results of logit and probit library(stargazer) stargazer(</a:t>
            </a:r>
            <a:r>
              <a:rPr lang="en-GB" sz="1800" dirty="0" err="1">
                <a:effectLst/>
                <a:latin typeface="t1xtt"/>
              </a:rPr>
              <a:t>mylogit</a:t>
            </a:r>
            <a:r>
              <a:rPr lang="en-GB" sz="1800" dirty="0">
                <a:effectLst/>
                <a:latin typeface="t1xtt"/>
              </a:rPr>
              <a:t>, </a:t>
            </a:r>
            <a:r>
              <a:rPr lang="en-GB" sz="1800" dirty="0" err="1">
                <a:effectLst/>
                <a:latin typeface="t1xtt"/>
              </a:rPr>
              <a:t>myprobit</a:t>
            </a:r>
            <a:r>
              <a:rPr lang="en-GB" sz="1800" dirty="0">
                <a:effectLst/>
                <a:latin typeface="t1xtt"/>
              </a:rPr>
              <a:t>, type = "text", </a:t>
            </a:r>
            <a:r>
              <a:rPr lang="en-GB" sz="1800" dirty="0" err="1">
                <a:effectLst/>
                <a:latin typeface="t1xtt"/>
              </a:rPr>
              <a:t>single.row</a:t>
            </a:r>
            <a:r>
              <a:rPr lang="en-GB" sz="1800" dirty="0">
                <a:effectLst/>
                <a:latin typeface="t1xtt"/>
              </a:rPr>
              <a:t>=TRUE) </a:t>
            </a:r>
            <a:endParaRPr lang="en-GB" dirty="0"/>
          </a:p>
        </p:txBody>
      </p:sp>
      <p:pic>
        <p:nvPicPr>
          <p:cNvPr id="5" name="Picture 4">
            <a:extLst>
              <a:ext uri="{FF2B5EF4-FFF2-40B4-BE49-F238E27FC236}">
                <a16:creationId xmlns:a16="http://schemas.microsoft.com/office/drawing/2014/main" id="{C1E07ECE-C5B6-B718-753E-1DA30C683290}"/>
              </a:ext>
            </a:extLst>
          </p:cNvPr>
          <p:cNvPicPr>
            <a:picLocks noChangeAspect="1"/>
          </p:cNvPicPr>
          <p:nvPr/>
        </p:nvPicPr>
        <p:blipFill>
          <a:blip r:embed="rId2"/>
          <a:stretch>
            <a:fillRect/>
          </a:stretch>
        </p:blipFill>
        <p:spPr>
          <a:xfrm>
            <a:off x="780356" y="1556792"/>
            <a:ext cx="6550496" cy="4418252"/>
          </a:xfrm>
          <a:prstGeom prst="rect">
            <a:avLst/>
          </a:prstGeom>
        </p:spPr>
      </p:pic>
    </p:spTree>
    <p:extLst>
      <p:ext uri="{BB962C8B-B14F-4D97-AF65-F5344CB8AC3E}">
        <p14:creationId xmlns:p14="http://schemas.microsoft.com/office/powerpoint/2010/main" val="1410640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752179-74F3-18B8-33F4-2759BB4AEBF9}"/>
              </a:ext>
            </a:extLst>
          </p:cNvPr>
          <p:cNvSpPr txBox="1"/>
          <p:nvPr/>
        </p:nvSpPr>
        <p:spPr>
          <a:xfrm>
            <a:off x="431540" y="1988840"/>
            <a:ext cx="8280920" cy="2031325"/>
          </a:xfrm>
          <a:prstGeom prst="rect">
            <a:avLst/>
          </a:prstGeom>
          <a:noFill/>
          <a:ln>
            <a:solidFill>
              <a:schemeClr val="accent1"/>
            </a:solidFill>
          </a:ln>
        </p:spPr>
        <p:txBody>
          <a:bodyPr wrap="square">
            <a:spAutoFit/>
          </a:bodyPr>
          <a:lstStyle/>
          <a:p>
            <a:r>
              <a:rPr lang="en-GB" sz="1800" dirty="0">
                <a:effectLst/>
                <a:latin typeface="t1xtt"/>
              </a:rPr>
              <a:t>library(</a:t>
            </a:r>
            <a:r>
              <a:rPr lang="en-GB" sz="1800" dirty="0" err="1">
                <a:effectLst/>
                <a:latin typeface="t1xtt"/>
              </a:rPr>
              <a:t>ahdar</a:t>
            </a:r>
            <a:r>
              <a:rPr lang="en-GB" sz="1800" dirty="0">
                <a:effectLst/>
                <a:latin typeface="t1xtt"/>
              </a:rPr>
              <a:t>) </a:t>
            </a:r>
          </a:p>
          <a:p>
            <a:r>
              <a:rPr lang="en-GB" sz="1800" dirty="0" err="1">
                <a:effectLst/>
                <a:latin typeface="t1xtt"/>
              </a:rPr>
              <a:t>Yrs</a:t>
            </a:r>
            <a:r>
              <a:rPr lang="en-GB" sz="1800" dirty="0">
                <a:effectLst/>
                <a:latin typeface="t1xtt"/>
              </a:rPr>
              <a:t> &lt;- c(0, 5, 10, 20) </a:t>
            </a:r>
          </a:p>
          <a:p>
            <a:r>
              <a:rPr lang="en-GB" sz="1800" dirty="0" err="1">
                <a:effectLst/>
                <a:latin typeface="t1xtt"/>
              </a:rPr>
              <a:t>mylogit</a:t>
            </a:r>
            <a:r>
              <a:rPr lang="en-GB" sz="1800" dirty="0">
                <a:effectLst/>
                <a:latin typeface="t1xtt"/>
              </a:rPr>
              <a:t> &lt;- </a:t>
            </a:r>
            <a:r>
              <a:rPr lang="en-GB" sz="1800" dirty="0" err="1">
                <a:effectLst/>
                <a:latin typeface="t1xtt"/>
              </a:rPr>
              <a:t>glm</a:t>
            </a:r>
            <a:r>
              <a:rPr lang="en-GB" sz="1800" dirty="0">
                <a:effectLst/>
                <a:latin typeface="t1xtt"/>
              </a:rPr>
              <a:t>(formula = </a:t>
            </a:r>
            <a:r>
              <a:rPr lang="en-GB" sz="1800" dirty="0" err="1">
                <a:effectLst/>
                <a:latin typeface="t1xtt"/>
              </a:rPr>
              <a:t>Own~Years</a:t>
            </a:r>
            <a:r>
              <a:rPr lang="en-GB" sz="1800" dirty="0">
                <a:effectLst/>
                <a:latin typeface="t1xtt"/>
              </a:rPr>
              <a:t>, family = binomial(link = "logit"), data = guitar) </a:t>
            </a:r>
          </a:p>
          <a:p>
            <a:r>
              <a:rPr lang="en-GB" sz="1800" dirty="0" err="1">
                <a:effectLst/>
                <a:latin typeface="t1xtt"/>
              </a:rPr>
              <a:t>myprobit</a:t>
            </a:r>
            <a:r>
              <a:rPr lang="en-GB" sz="1800" dirty="0">
                <a:effectLst/>
                <a:latin typeface="t1xtt"/>
              </a:rPr>
              <a:t> &lt;- </a:t>
            </a:r>
            <a:r>
              <a:rPr lang="en-GB" sz="1800" dirty="0" err="1">
                <a:effectLst/>
                <a:latin typeface="t1xtt"/>
              </a:rPr>
              <a:t>glm</a:t>
            </a:r>
            <a:r>
              <a:rPr lang="en-GB" sz="1800" dirty="0">
                <a:effectLst/>
                <a:latin typeface="t1xtt"/>
              </a:rPr>
              <a:t>(formula = </a:t>
            </a:r>
            <a:r>
              <a:rPr lang="en-GB" sz="1800" dirty="0" err="1">
                <a:effectLst/>
                <a:latin typeface="t1xtt"/>
              </a:rPr>
              <a:t>Own~Years</a:t>
            </a:r>
            <a:r>
              <a:rPr lang="en-GB" sz="1800" dirty="0">
                <a:effectLst/>
                <a:latin typeface="t1xtt"/>
              </a:rPr>
              <a:t>, family = binomial(link = "probit"), data = guitar) </a:t>
            </a:r>
          </a:p>
          <a:p>
            <a:r>
              <a:rPr lang="en-GB" sz="1800" dirty="0" err="1">
                <a:effectLst/>
                <a:latin typeface="t1xtt"/>
              </a:rPr>
              <a:t>p_logit</a:t>
            </a:r>
            <a:r>
              <a:rPr lang="en-GB" sz="1800" dirty="0">
                <a:effectLst/>
                <a:latin typeface="t1xtt"/>
              </a:rPr>
              <a:t> &lt;- predict(</a:t>
            </a:r>
            <a:r>
              <a:rPr lang="en-GB" sz="1800" dirty="0" err="1">
                <a:effectLst/>
                <a:latin typeface="t1xtt"/>
              </a:rPr>
              <a:t>mylogit</a:t>
            </a:r>
            <a:r>
              <a:rPr lang="en-GB" sz="1800" dirty="0">
                <a:effectLst/>
                <a:latin typeface="t1xtt"/>
              </a:rPr>
              <a:t>, list(Years = </a:t>
            </a:r>
            <a:r>
              <a:rPr lang="en-GB" sz="1800" dirty="0" err="1">
                <a:effectLst/>
                <a:latin typeface="t1xtt"/>
              </a:rPr>
              <a:t>Yrs</a:t>
            </a:r>
            <a:r>
              <a:rPr lang="en-GB" sz="1800" dirty="0">
                <a:effectLst/>
                <a:latin typeface="t1xtt"/>
              </a:rPr>
              <a:t>), type = "response") </a:t>
            </a:r>
          </a:p>
          <a:p>
            <a:r>
              <a:rPr lang="en-GB" sz="1800" dirty="0" err="1">
                <a:effectLst/>
                <a:latin typeface="t1xtt"/>
              </a:rPr>
              <a:t>p_probit</a:t>
            </a:r>
            <a:r>
              <a:rPr lang="en-GB" sz="1800" dirty="0">
                <a:effectLst/>
                <a:latin typeface="t1xtt"/>
              </a:rPr>
              <a:t> &lt;- predict(</a:t>
            </a:r>
            <a:r>
              <a:rPr lang="en-GB" sz="1800" dirty="0" err="1">
                <a:effectLst/>
                <a:latin typeface="t1xtt"/>
              </a:rPr>
              <a:t>myprobit</a:t>
            </a:r>
            <a:r>
              <a:rPr lang="en-GB" sz="1800" dirty="0">
                <a:effectLst/>
                <a:latin typeface="t1xtt"/>
              </a:rPr>
              <a:t>, list(Years = </a:t>
            </a:r>
            <a:r>
              <a:rPr lang="en-GB" sz="1800" dirty="0" err="1">
                <a:effectLst/>
                <a:latin typeface="t1xtt"/>
              </a:rPr>
              <a:t>Yrs</a:t>
            </a:r>
            <a:r>
              <a:rPr lang="en-GB" sz="1800" dirty="0">
                <a:effectLst/>
                <a:latin typeface="t1xtt"/>
              </a:rPr>
              <a:t>), type = "response") </a:t>
            </a:r>
          </a:p>
          <a:p>
            <a:r>
              <a:rPr lang="en-GB" sz="1800" dirty="0">
                <a:effectLst/>
                <a:latin typeface="t1xtt"/>
              </a:rPr>
              <a:t>res &lt;- </a:t>
            </a:r>
            <a:r>
              <a:rPr lang="en-GB" sz="1800" dirty="0" err="1">
                <a:effectLst/>
                <a:latin typeface="t1xtt"/>
              </a:rPr>
              <a:t>data.frame</a:t>
            </a:r>
            <a:r>
              <a:rPr lang="en-GB" sz="1800" dirty="0">
                <a:effectLst/>
                <a:latin typeface="t1xtt"/>
              </a:rPr>
              <a:t>(</a:t>
            </a:r>
            <a:r>
              <a:rPr lang="en-GB" sz="1800" dirty="0" err="1">
                <a:effectLst/>
                <a:latin typeface="t1xtt"/>
              </a:rPr>
              <a:t>Yrs</a:t>
            </a:r>
            <a:r>
              <a:rPr lang="en-GB" sz="1800" dirty="0">
                <a:effectLst/>
                <a:latin typeface="t1xtt"/>
              </a:rPr>
              <a:t>, </a:t>
            </a:r>
            <a:r>
              <a:rPr lang="en-GB" sz="1800" dirty="0" err="1">
                <a:effectLst/>
                <a:latin typeface="t1xtt"/>
              </a:rPr>
              <a:t>p_logit</a:t>
            </a:r>
            <a:r>
              <a:rPr lang="en-GB" sz="1800" dirty="0">
                <a:effectLst/>
                <a:latin typeface="t1xtt"/>
              </a:rPr>
              <a:t>, </a:t>
            </a:r>
            <a:r>
              <a:rPr lang="en-GB" sz="1800" dirty="0" err="1">
                <a:effectLst/>
                <a:latin typeface="t1xtt"/>
              </a:rPr>
              <a:t>p_probit</a:t>
            </a:r>
            <a:r>
              <a:rPr lang="en-GB" sz="1800" dirty="0">
                <a:effectLst/>
                <a:latin typeface="t1xtt"/>
              </a:rPr>
              <a:t>) round(res,3) </a:t>
            </a:r>
            <a:endParaRPr lang="en-GB" dirty="0">
              <a:effectLst/>
            </a:endParaRPr>
          </a:p>
        </p:txBody>
      </p:sp>
      <p:sp>
        <p:nvSpPr>
          <p:cNvPr id="6" name="TextBox 5">
            <a:extLst>
              <a:ext uri="{FF2B5EF4-FFF2-40B4-BE49-F238E27FC236}">
                <a16:creationId xmlns:a16="http://schemas.microsoft.com/office/drawing/2014/main" id="{36086D61-508C-42F3-D425-395E982BF1C4}"/>
              </a:ext>
            </a:extLst>
          </p:cNvPr>
          <p:cNvSpPr txBox="1"/>
          <p:nvPr/>
        </p:nvSpPr>
        <p:spPr>
          <a:xfrm>
            <a:off x="447018" y="764704"/>
            <a:ext cx="8249964" cy="646331"/>
          </a:xfrm>
          <a:prstGeom prst="rect">
            <a:avLst/>
          </a:prstGeom>
          <a:noFill/>
        </p:spPr>
        <p:txBody>
          <a:bodyPr wrap="square">
            <a:spAutoFit/>
          </a:bodyPr>
          <a:lstStyle/>
          <a:p>
            <a:r>
              <a:rPr lang="en-GB" sz="1800" dirty="0">
                <a:effectLst/>
                <a:latin typeface="TeXGyreTermesX"/>
              </a:rPr>
              <a:t>The code below calculates the predicted probability of owning an electric guitar using logit and probit at four different values of </a:t>
            </a:r>
            <a:r>
              <a:rPr lang="en-GB" sz="1800" dirty="0">
                <a:effectLst/>
                <a:latin typeface="NewTXMI"/>
              </a:rPr>
              <a:t>𝑌𝑒𝑎𝑟𝑠</a:t>
            </a:r>
            <a:r>
              <a:rPr lang="en-GB" sz="1800" dirty="0">
                <a:effectLst/>
                <a:latin typeface="TeXGyreTermesX"/>
              </a:rPr>
              <a:t>: 0, 5, 10, and 20 years. </a:t>
            </a:r>
            <a:endParaRPr lang="en-GB" dirty="0"/>
          </a:p>
        </p:txBody>
      </p:sp>
    </p:spTree>
    <p:extLst>
      <p:ext uri="{BB962C8B-B14F-4D97-AF65-F5344CB8AC3E}">
        <p14:creationId xmlns:p14="http://schemas.microsoft.com/office/powerpoint/2010/main" val="4123003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256CEB-1A21-93B8-23C3-B58EB60D3519}"/>
              </a:ext>
            </a:extLst>
          </p:cNvPr>
          <p:cNvPicPr>
            <a:picLocks noChangeAspect="1"/>
          </p:cNvPicPr>
          <p:nvPr/>
        </p:nvPicPr>
        <p:blipFill>
          <a:blip r:embed="rId2"/>
          <a:stretch>
            <a:fillRect/>
          </a:stretch>
        </p:blipFill>
        <p:spPr>
          <a:xfrm>
            <a:off x="1475656" y="404664"/>
            <a:ext cx="5871159" cy="3910434"/>
          </a:xfrm>
          <a:prstGeom prst="rect">
            <a:avLst/>
          </a:prstGeom>
        </p:spPr>
      </p:pic>
      <p:sp>
        <p:nvSpPr>
          <p:cNvPr id="5" name="TextBox 4">
            <a:extLst>
              <a:ext uri="{FF2B5EF4-FFF2-40B4-BE49-F238E27FC236}">
                <a16:creationId xmlns:a16="http://schemas.microsoft.com/office/drawing/2014/main" id="{BDF47E85-921B-3EC7-7BE9-20E625B5B4B2}"/>
              </a:ext>
            </a:extLst>
          </p:cNvPr>
          <p:cNvSpPr txBox="1"/>
          <p:nvPr/>
        </p:nvSpPr>
        <p:spPr>
          <a:xfrm>
            <a:off x="827584" y="4320406"/>
            <a:ext cx="7920880" cy="1200329"/>
          </a:xfrm>
          <a:prstGeom prst="rect">
            <a:avLst/>
          </a:prstGeom>
          <a:noFill/>
        </p:spPr>
        <p:txBody>
          <a:bodyPr wrap="square">
            <a:spAutoFit/>
          </a:bodyPr>
          <a:lstStyle/>
          <a:p>
            <a:r>
              <a:rPr lang="en-GB" dirty="0">
                <a:latin typeface="TeXGyreTermesX"/>
              </a:rPr>
              <a:t>T</a:t>
            </a:r>
            <a:r>
              <a:rPr lang="en-GB" sz="1800" dirty="0">
                <a:effectLst/>
                <a:latin typeface="TeXGyreTermesX"/>
              </a:rPr>
              <a:t>he estimated logit and probit curves coincide to each other, showing no substantial difference between the logit and probit models. </a:t>
            </a:r>
          </a:p>
          <a:p>
            <a:endParaRPr lang="en-GB" dirty="0">
              <a:latin typeface="TeXGyreTermesX"/>
            </a:endParaRPr>
          </a:p>
          <a:p>
            <a:r>
              <a:rPr lang="en-GB" sz="1800" dirty="0">
                <a:effectLst/>
                <a:latin typeface="TeXGyreTermesX"/>
              </a:rPr>
              <a:t>This minimal difference occurs most of the time in practice. </a:t>
            </a:r>
            <a:endParaRPr lang="en-GB" dirty="0"/>
          </a:p>
        </p:txBody>
      </p:sp>
    </p:spTree>
    <p:extLst>
      <p:ext uri="{BB962C8B-B14F-4D97-AF65-F5344CB8AC3E}">
        <p14:creationId xmlns:p14="http://schemas.microsoft.com/office/powerpoint/2010/main" val="147312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7EA78-6AD2-9CFF-E3E4-FF0E9E40E19F}"/>
              </a:ext>
            </a:extLst>
          </p:cNvPr>
          <p:cNvSpPr>
            <a:spLocks noGrp="1"/>
          </p:cNvSpPr>
          <p:nvPr>
            <p:ph type="title"/>
          </p:nvPr>
        </p:nvSpPr>
        <p:spPr/>
        <p:txBody>
          <a:bodyPr/>
          <a:lstStyle/>
          <a:p>
            <a:r>
              <a:rPr lang="en-GB" dirty="0">
                <a:solidFill>
                  <a:srgbClr val="FF0000"/>
                </a:solidFill>
              </a:rPr>
              <a:t>Multiple Predictors</a:t>
            </a:r>
          </a:p>
        </p:txBody>
      </p:sp>
      <p:pic>
        <p:nvPicPr>
          <p:cNvPr id="3" name="Picture 2">
            <a:extLst>
              <a:ext uri="{FF2B5EF4-FFF2-40B4-BE49-F238E27FC236}">
                <a16:creationId xmlns:a16="http://schemas.microsoft.com/office/drawing/2014/main" id="{0384D987-F0BB-533A-2684-FC9DFFA410CC}"/>
              </a:ext>
            </a:extLst>
          </p:cNvPr>
          <p:cNvPicPr>
            <a:picLocks noChangeAspect="1"/>
          </p:cNvPicPr>
          <p:nvPr/>
        </p:nvPicPr>
        <p:blipFill>
          <a:blip r:embed="rId2"/>
          <a:stretch>
            <a:fillRect/>
          </a:stretch>
        </p:blipFill>
        <p:spPr>
          <a:xfrm>
            <a:off x="1907704" y="1703761"/>
            <a:ext cx="4914900" cy="1206500"/>
          </a:xfrm>
          <a:prstGeom prst="rect">
            <a:avLst/>
          </a:prstGeom>
        </p:spPr>
      </p:pic>
      <p:sp>
        <p:nvSpPr>
          <p:cNvPr id="5" name="TextBox 4">
            <a:extLst>
              <a:ext uri="{FF2B5EF4-FFF2-40B4-BE49-F238E27FC236}">
                <a16:creationId xmlns:a16="http://schemas.microsoft.com/office/drawing/2014/main" id="{6094FA32-28DB-8EB8-09CF-63CC66080130}"/>
              </a:ext>
            </a:extLst>
          </p:cNvPr>
          <p:cNvSpPr txBox="1"/>
          <p:nvPr/>
        </p:nvSpPr>
        <p:spPr>
          <a:xfrm>
            <a:off x="1187624" y="3105834"/>
            <a:ext cx="5976664" cy="369332"/>
          </a:xfrm>
          <a:prstGeom prst="rect">
            <a:avLst/>
          </a:prstGeom>
          <a:noFill/>
        </p:spPr>
        <p:txBody>
          <a:bodyPr wrap="square">
            <a:spAutoFit/>
          </a:bodyPr>
          <a:lstStyle/>
          <a:p>
            <a:r>
              <a:rPr lang="en-GB" sz="1800" dirty="0">
                <a:effectLst/>
                <a:latin typeface="TeXGyreTermesX"/>
              </a:rPr>
              <a:t>How can we interpret the coefficients of the model? </a:t>
            </a:r>
            <a:endParaRPr lang="en-GB" dirty="0"/>
          </a:p>
        </p:txBody>
      </p:sp>
    </p:spTree>
    <p:extLst>
      <p:ext uri="{BB962C8B-B14F-4D97-AF65-F5344CB8AC3E}">
        <p14:creationId xmlns:p14="http://schemas.microsoft.com/office/powerpoint/2010/main" val="2901508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9CA74F-B325-5964-4E1B-73D421FE42B9}"/>
              </a:ext>
            </a:extLst>
          </p:cNvPr>
          <p:cNvSpPr txBox="1"/>
          <p:nvPr/>
        </p:nvSpPr>
        <p:spPr>
          <a:xfrm>
            <a:off x="683568" y="476672"/>
            <a:ext cx="7128792" cy="4524315"/>
          </a:xfrm>
          <a:prstGeom prst="rect">
            <a:avLst/>
          </a:prstGeom>
          <a:noFill/>
        </p:spPr>
        <p:txBody>
          <a:bodyPr wrap="square">
            <a:spAutoFit/>
          </a:bodyPr>
          <a:lstStyle/>
          <a:p>
            <a:pPr>
              <a:buFont typeface="+mj-lt"/>
              <a:buAutoNum type="arabicPeriod"/>
            </a:pPr>
            <a:r>
              <a:rPr lang="en-GB" sz="1800" dirty="0">
                <a:effectLst/>
                <a:latin typeface="TeXGyreTermesX"/>
              </a:rPr>
              <a:t>We can interpret the sign of </a:t>
            </a:r>
            <a:r>
              <a:rPr lang="en-GB" sz="1800" dirty="0">
                <a:effectLst/>
                <a:latin typeface="t1xtt"/>
              </a:rPr>
              <a:t>Years </a:t>
            </a:r>
            <a:r>
              <a:rPr lang="en-GB" sz="1800" dirty="0">
                <a:effectLst/>
                <a:latin typeface="TeXGyreTermesX"/>
              </a:rPr>
              <a:t>in a similar way we interpret the sign of the coefficient in a regression model. For example, if </a:t>
            </a:r>
            <a:r>
              <a:rPr lang="en-GB" sz="1800" dirty="0">
                <a:effectLst/>
                <a:latin typeface="NewTXMI"/>
              </a:rPr>
              <a:t>𝑌𝑒𝑎𝑟𝑠 </a:t>
            </a:r>
            <a:r>
              <a:rPr lang="en-GB" sz="1800" dirty="0">
                <a:effectLst/>
                <a:latin typeface="TeXGyreTermesX"/>
              </a:rPr>
              <a:t>has a positive sign, this means that </a:t>
            </a:r>
            <a:r>
              <a:rPr lang="en-GB" sz="1800" dirty="0">
                <a:effectLst/>
                <a:latin typeface="NewTXMI"/>
              </a:rPr>
              <a:t>𝑌𝑒𝑎𝑟𝑠 </a:t>
            </a:r>
            <a:r>
              <a:rPr lang="en-GB" sz="1800" dirty="0">
                <a:effectLst/>
                <a:latin typeface="TeXGyreTermesX"/>
              </a:rPr>
              <a:t>is positively related to probability of owning an electric guitar. In other words, the more experience an individual has with an acoustic guitar, the higher the chance that he or she owns an electric guitar. </a:t>
            </a:r>
          </a:p>
          <a:p>
            <a:pPr>
              <a:buFont typeface="+mj-lt"/>
              <a:buAutoNum type="arabicPeriod"/>
            </a:pPr>
            <a:endParaRPr lang="en-GB" dirty="0">
              <a:latin typeface="TeXGyreTermesX"/>
            </a:endParaRPr>
          </a:p>
          <a:p>
            <a:pPr>
              <a:buFont typeface="+mj-lt"/>
              <a:buAutoNum type="arabicPeriod"/>
            </a:pPr>
            <a:r>
              <a:rPr lang="en-GB" sz="1800" dirty="0">
                <a:effectLst/>
                <a:latin typeface="TeXGyreTermesX"/>
              </a:rPr>
              <a:t> We can calculate the partial effect for every observations, and take the average of the partial effects. Using R, this can be easily done by using the </a:t>
            </a:r>
            <a:r>
              <a:rPr lang="en-GB" sz="1800" dirty="0" err="1">
                <a:effectLst/>
                <a:latin typeface="t1xtt"/>
              </a:rPr>
              <a:t>logitmfx</a:t>
            </a:r>
            <a:r>
              <a:rPr lang="en-GB" sz="1800" dirty="0">
                <a:effectLst/>
                <a:latin typeface="t1xtt"/>
              </a:rPr>
              <a:t> </a:t>
            </a:r>
            <a:r>
              <a:rPr lang="en-GB" sz="1800" dirty="0">
                <a:effectLst/>
                <a:latin typeface="TeXGyreTermesX"/>
              </a:rPr>
              <a:t>(</a:t>
            </a:r>
            <a:r>
              <a:rPr lang="en-GB" sz="1800" dirty="0" err="1">
                <a:effectLst/>
                <a:latin typeface="TeXGyreTermesX"/>
              </a:rPr>
              <a:t>Fernihough</a:t>
            </a:r>
            <a:r>
              <a:rPr lang="en-GB" sz="1800" dirty="0">
                <a:effectLst/>
                <a:latin typeface="TeXGyreTermesX"/>
              </a:rPr>
              <a:t>, Henningsen, &amp; </a:t>
            </a:r>
            <a:r>
              <a:rPr lang="en-GB" sz="1800" dirty="0" err="1">
                <a:effectLst/>
                <a:latin typeface="TeXGyreTermesX"/>
              </a:rPr>
              <a:t>Fernihough</a:t>
            </a:r>
            <a:r>
              <a:rPr lang="en-GB" sz="1800" dirty="0">
                <a:effectLst/>
                <a:latin typeface="TeXGyreTermesX"/>
              </a:rPr>
              <a:t>, 2019). </a:t>
            </a:r>
          </a:p>
          <a:p>
            <a:pPr>
              <a:buFont typeface="+mj-lt"/>
              <a:buAutoNum type="arabicPeriod"/>
            </a:pPr>
            <a:endParaRPr lang="en-GB" dirty="0">
              <a:latin typeface="TeXGyreTermesX"/>
            </a:endParaRPr>
          </a:p>
          <a:p>
            <a:pPr>
              <a:buFont typeface="+mj-lt"/>
              <a:buAutoNum type="arabicPeriod"/>
            </a:pPr>
            <a:r>
              <a:rPr lang="en-GB" sz="1800" dirty="0">
                <a:effectLst/>
                <a:latin typeface="TeXGyreTermesX"/>
              </a:rPr>
              <a:t>Instead of calculating the average partial effect, we can compute the effect of change in </a:t>
            </a:r>
            <a:r>
              <a:rPr lang="en-GB" sz="1800" dirty="0">
                <a:effectLst/>
                <a:latin typeface="NewTXMI"/>
              </a:rPr>
              <a:t>𝑌𝑒𝑎𝑟𝑠 </a:t>
            </a:r>
            <a:r>
              <a:rPr lang="en-GB" sz="1800" dirty="0">
                <a:effectLst/>
                <a:latin typeface="TeXGyreTermesX"/>
              </a:rPr>
              <a:t>at a specific </a:t>
            </a:r>
            <a:r>
              <a:rPr lang="en-GB" sz="1800" dirty="0">
                <a:effectLst/>
                <a:latin typeface="t1xtt"/>
              </a:rPr>
              <a:t>Years </a:t>
            </a:r>
            <a:r>
              <a:rPr lang="en-GB" sz="1800" dirty="0">
                <a:effectLst/>
                <a:latin typeface="TeXGyreTermesX"/>
              </a:rPr>
              <a:t>on the predicted probabilities, holding </a:t>
            </a:r>
            <a:r>
              <a:rPr lang="en-GB" sz="1800" dirty="0">
                <a:effectLst/>
                <a:latin typeface="NewTXMI"/>
              </a:rPr>
              <a:t>𝑅𝑜𝑐𝑘 </a:t>
            </a:r>
            <a:r>
              <a:rPr lang="en-GB" sz="1800" dirty="0">
                <a:effectLst/>
                <a:latin typeface="TeXGyreTermesX"/>
              </a:rPr>
              <a:t>constant. </a:t>
            </a:r>
            <a:endParaRPr lang="en-GB" dirty="0"/>
          </a:p>
          <a:p>
            <a:endParaRPr lang="en-GB" sz="1800" dirty="0">
              <a:effectLst/>
              <a:latin typeface="TeXGyreTermesX"/>
            </a:endParaRPr>
          </a:p>
          <a:p>
            <a:pPr>
              <a:buFont typeface="+mj-lt"/>
              <a:buAutoNum type="arabicPeriod"/>
            </a:pPr>
            <a:endParaRPr lang="en-GB" sz="1800" dirty="0">
              <a:effectLst/>
              <a:latin typeface="TeXGyreTermesX"/>
            </a:endParaRPr>
          </a:p>
        </p:txBody>
      </p:sp>
    </p:spTree>
    <p:extLst>
      <p:ext uri="{BB962C8B-B14F-4D97-AF65-F5344CB8AC3E}">
        <p14:creationId xmlns:p14="http://schemas.microsoft.com/office/powerpoint/2010/main" val="3915130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BCCC5-0589-28AD-B788-83FB3FB2B6E0}"/>
              </a:ext>
            </a:extLst>
          </p:cNvPr>
          <p:cNvSpPr>
            <a:spLocks noGrp="1"/>
          </p:cNvSpPr>
          <p:nvPr>
            <p:ph type="title"/>
          </p:nvPr>
        </p:nvSpPr>
        <p:spPr/>
        <p:txBody>
          <a:bodyPr vert="horz" lIns="91440" tIns="45720" rIns="91440" bIns="45720" rtlCol="0" anchor="ctr">
            <a:normAutofit/>
          </a:bodyPr>
          <a:lstStyle/>
          <a:p>
            <a:r>
              <a:rPr lang="en-GB" dirty="0">
                <a:solidFill>
                  <a:srgbClr val="FF0000"/>
                </a:solidFill>
              </a:rPr>
              <a:t>The Multinomial Logit Model </a:t>
            </a:r>
          </a:p>
        </p:txBody>
      </p:sp>
      <p:sp>
        <p:nvSpPr>
          <p:cNvPr id="4" name="TextBox 3">
            <a:extLst>
              <a:ext uri="{FF2B5EF4-FFF2-40B4-BE49-F238E27FC236}">
                <a16:creationId xmlns:a16="http://schemas.microsoft.com/office/drawing/2014/main" id="{4EF47DC7-C9F3-450D-62AE-D8654E23B02B}"/>
              </a:ext>
            </a:extLst>
          </p:cNvPr>
          <p:cNvSpPr txBox="1"/>
          <p:nvPr/>
        </p:nvSpPr>
        <p:spPr>
          <a:xfrm>
            <a:off x="755576" y="1916832"/>
            <a:ext cx="7488832" cy="1200329"/>
          </a:xfrm>
          <a:prstGeom prst="rect">
            <a:avLst/>
          </a:prstGeom>
          <a:noFill/>
        </p:spPr>
        <p:txBody>
          <a:bodyPr wrap="square">
            <a:spAutoFit/>
          </a:bodyPr>
          <a:lstStyle/>
          <a:p>
            <a:r>
              <a:rPr lang="en-GB" sz="1800" dirty="0">
                <a:effectLst/>
                <a:latin typeface="TeXGyreTermesX"/>
              </a:rPr>
              <a:t>The multinomial logit model is the extension of the binary logit model. Similarly, the multinomial probit model is the extension of the binary probit model. In these models, the dependent variable has more than two categories (e.g., Brand A vs. Brand Brand B vs. Brand C). </a:t>
            </a:r>
            <a:endParaRPr lang="en-GB" dirty="0"/>
          </a:p>
        </p:txBody>
      </p:sp>
      <p:sp>
        <p:nvSpPr>
          <p:cNvPr id="6" name="TextBox 5">
            <a:extLst>
              <a:ext uri="{FF2B5EF4-FFF2-40B4-BE49-F238E27FC236}">
                <a16:creationId xmlns:a16="http://schemas.microsoft.com/office/drawing/2014/main" id="{AC5F3220-A08E-63D1-B223-73695332432F}"/>
              </a:ext>
            </a:extLst>
          </p:cNvPr>
          <p:cNvSpPr txBox="1"/>
          <p:nvPr/>
        </p:nvSpPr>
        <p:spPr>
          <a:xfrm>
            <a:off x="770856" y="3740840"/>
            <a:ext cx="4572000" cy="923330"/>
          </a:xfrm>
          <a:prstGeom prst="rect">
            <a:avLst/>
          </a:prstGeom>
          <a:noFill/>
        </p:spPr>
        <p:txBody>
          <a:bodyPr wrap="square">
            <a:spAutoFit/>
          </a:bodyPr>
          <a:lstStyle/>
          <a:p>
            <a:r>
              <a:rPr lang="en-GB" sz="1800" dirty="0">
                <a:effectLst/>
                <a:latin typeface="TeXGyreTermesX"/>
              </a:rPr>
              <a:t>We can use a multinomial logit to explain the choice of three types of guitar: electric, acoustic, and electro-acoustic. </a:t>
            </a:r>
            <a:endParaRPr lang="en-GB" dirty="0"/>
          </a:p>
        </p:txBody>
      </p:sp>
    </p:spTree>
    <p:extLst>
      <p:ext uri="{BB962C8B-B14F-4D97-AF65-F5344CB8AC3E}">
        <p14:creationId xmlns:p14="http://schemas.microsoft.com/office/powerpoint/2010/main" val="864173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7106AE-1230-00EA-5D9F-21FC59AEBD16}"/>
              </a:ext>
            </a:extLst>
          </p:cNvPr>
          <p:cNvPicPr>
            <a:picLocks noChangeAspect="1"/>
          </p:cNvPicPr>
          <p:nvPr/>
        </p:nvPicPr>
        <p:blipFill>
          <a:blip r:embed="rId2"/>
          <a:stretch>
            <a:fillRect/>
          </a:stretch>
        </p:blipFill>
        <p:spPr>
          <a:xfrm>
            <a:off x="2123728" y="980728"/>
            <a:ext cx="4470400" cy="1155700"/>
          </a:xfrm>
          <a:prstGeom prst="rect">
            <a:avLst/>
          </a:prstGeom>
        </p:spPr>
      </p:pic>
      <p:pic>
        <p:nvPicPr>
          <p:cNvPr id="4" name="Picture 3">
            <a:extLst>
              <a:ext uri="{FF2B5EF4-FFF2-40B4-BE49-F238E27FC236}">
                <a16:creationId xmlns:a16="http://schemas.microsoft.com/office/drawing/2014/main" id="{3139E01F-3772-DC07-CCC3-E6DB538705DE}"/>
              </a:ext>
            </a:extLst>
          </p:cNvPr>
          <p:cNvPicPr>
            <a:picLocks noChangeAspect="1"/>
          </p:cNvPicPr>
          <p:nvPr/>
        </p:nvPicPr>
        <p:blipFill>
          <a:blip r:embed="rId3"/>
          <a:stretch>
            <a:fillRect/>
          </a:stretch>
        </p:blipFill>
        <p:spPr>
          <a:xfrm>
            <a:off x="685800" y="2780928"/>
            <a:ext cx="7772400" cy="1143000"/>
          </a:xfrm>
          <a:prstGeom prst="rect">
            <a:avLst/>
          </a:prstGeom>
        </p:spPr>
      </p:pic>
      <p:sp>
        <p:nvSpPr>
          <p:cNvPr id="5" name="TextBox 4">
            <a:extLst>
              <a:ext uri="{FF2B5EF4-FFF2-40B4-BE49-F238E27FC236}">
                <a16:creationId xmlns:a16="http://schemas.microsoft.com/office/drawing/2014/main" id="{87DA650B-9629-B7C9-A80A-BB5ED1CC3195}"/>
              </a:ext>
            </a:extLst>
          </p:cNvPr>
          <p:cNvSpPr txBox="1"/>
          <p:nvPr/>
        </p:nvSpPr>
        <p:spPr>
          <a:xfrm>
            <a:off x="755576" y="3923928"/>
            <a:ext cx="919739" cy="338554"/>
          </a:xfrm>
          <a:prstGeom prst="rect">
            <a:avLst/>
          </a:prstGeom>
          <a:noFill/>
        </p:spPr>
        <p:txBody>
          <a:bodyPr wrap="none" rtlCol="0">
            <a:spAutoFit/>
          </a:bodyPr>
          <a:lstStyle/>
          <a:p>
            <a:r>
              <a:rPr lang="en-GB" sz="1600" dirty="0"/>
              <a:t>of guitar.</a:t>
            </a:r>
          </a:p>
        </p:txBody>
      </p:sp>
    </p:spTree>
    <p:extLst>
      <p:ext uri="{BB962C8B-B14F-4D97-AF65-F5344CB8AC3E}">
        <p14:creationId xmlns:p14="http://schemas.microsoft.com/office/powerpoint/2010/main" val="2697423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B095A6-4311-7BBE-2849-6AFDED3ED28C}"/>
              </a:ext>
            </a:extLst>
          </p:cNvPr>
          <p:cNvPicPr>
            <a:picLocks noChangeAspect="1"/>
          </p:cNvPicPr>
          <p:nvPr/>
        </p:nvPicPr>
        <p:blipFill>
          <a:blip r:embed="rId2"/>
          <a:stretch>
            <a:fillRect/>
          </a:stretch>
        </p:blipFill>
        <p:spPr>
          <a:xfrm>
            <a:off x="755576" y="1340768"/>
            <a:ext cx="7772400" cy="625254"/>
          </a:xfrm>
          <a:prstGeom prst="rect">
            <a:avLst/>
          </a:prstGeom>
        </p:spPr>
      </p:pic>
      <p:pic>
        <p:nvPicPr>
          <p:cNvPr id="4" name="Picture 3">
            <a:extLst>
              <a:ext uri="{FF2B5EF4-FFF2-40B4-BE49-F238E27FC236}">
                <a16:creationId xmlns:a16="http://schemas.microsoft.com/office/drawing/2014/main" id="{4FBBEC6A-E17A-53EB-1CB4-B6CBA267E699}"/>
              </a:ext>
            </a:extLst>
          </p:cNvPr>
          <p:cNvPicPr>
            <a:picLocks noChangeAspect="1"/>
          </p:cNvPicPr>
          <p:nvPr/>
        </p:nvPicPr>
        <p:blipFill>
          <a:blip r:embed="rId3"/>
          <a:stretch>
            <a:fillRect/>
          </a:stretch>
        </p:blipFill>
        <p:spPr>
          <a:xfrm>
            <a:off x="1259632" y="1966022"/>
            <a:ext cx="5016500" cy="1270000"/>
          </a:xfrm>
          <a:prstGeom prst="rect">
            <a:avLst/>
          </a:prstGeom>
        </p:spPr>
      </p:pic>
      <p:sp>
        <p:nvSpPr>
          <p:cNvPr id="6" name="TextBox 5">
            <a:extLst>
              <a:ext uri="{FF2B5EF4-FFF2-40B4-BE49-F238E27FC236}">
                <a16:creationId xmlns:a16="http://schemas.microsoft.com/office/drawing/2014/main" id="{3823B205-D228-321E-F126-1C97AFBA4B94}"/>
              </a:ext>
            </a:extLst>
          </p:cNvPr>
          <p:cNvSpPr txBox="1"/>
          <p:nvPr/>
        </p:nvSpPr>
        <p:spPr>
          <a:xfrm>
            <a:off x="899592" y="3185698"/>
            <a:ext cx="7344816" cy="646331"/>
          </a:xfrm>
          <a:prstGeom prst="rect">
            <a:avLst/>
          </a:prstGeom>
          <a:noFill/>
        </p:spPr>
        <p:txBody>
          <a:bodyPr wrap="square">
            <a:spAutoFit/>
          </a:bodyPr>
          <a:lstStyle/>
          <a:p>
            <a:r>
              <a:rPr lang="en-GB" sz="1800" dirty="0">
                <a:effectLst/>
                <a:latin typeface="TeXGyreTermesX"/>
              </a:rPr>
              <a:t>Having </a:t>
            </a:r>
            <a:r>
              <a:rPr lang="en-GB" dirty="0">
                <a:latin typeface="TeXGyreTermesX"/>
              </a:rPr>
              <a:t>a</a:t>
            </a:r>
            <a:r>
              <a:rPr lang="en-GB" sz="1800" dirty="0">
                <a:effectLst/>
                <a:latin typeface="TeXGyreTermesX"/>
              </a:rPr>
              <a:t> base category, each possible choice is compared to it. The logit (i.e., the log of the odds ratio) is given by: </a:t>
            </a:r>
            <a:endParaRPr lang="en-GB" dirty="0"/>
          </a:p>
        </p:txBody>
      </p:sp>
      <p:pic>
        <p:nvPicPr>
          <p:cNvPr id="7" name="Picture 6">
            <a:extLst>
              <a:ext uri="{FF2B5EF4-FFF2-40B4-BE49-F238E27FC236}">
                <a16:creationId xmlns:a16="http://schemas.microsoft.com/office/drawing/2014/main" id="{A13C3B78-EF1B-BC24-A2E7-A7E229D4604F}"/>
              </a:ext>
            </a:extLst>
          </p:cNvPr>
          <p:cNvPicPr>
            <a:picLocks noChangeAspect="1"/>
          </p:cNvPicPr>
          <p:nvPr/>
        </p:nvPicPr>
        <p:blipFill>
          <a:blip r:embed="rId4"/>
          <a:stretch>
            <a:fillRect/>
          </a:stretch>
        </p:blipFill>
        <p:spPr>
          <a:xfrm>
            <a:off x="1955652" y="4149175"/>
            <a:ext cx="4320480" cy="957379"/>
          </a:xfrm>
          <a:prstGeom prst="rect">
            <a:avLst/>
          </a:prstGeom>
        </p:spPr>
      </p:pic>
    </p:spTree>
    <p:extLst>
      <p:ext uri="{BB962C8B-B14F-4D97-AF65-F5344CB8AC3E}">
        <p14:creationId xmlns:p14="http://schemas.microsoft.com/office/powerpoint/2010/main" val="2500373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310DF-6CDE-2D96-AC2B-4021E018F61D}"/>
              </a:ext>
            </a:extLst>
          </p:cNvPr>
          <p:cNvSpPr>
            <a:spLocks noGrp="1"/>
          </p:cNvSpPr>
          <p:nvPr>
            <p:ph type="title"/>
          </p:nvPr>
        </p:nvSpPr>
        <p:spPr/>
        <p:txBody>
          <a:bodyPr/>
          <a:lstStyle/>
          <a:p>
            <a:r>
              <a:rPr lang="en-GB" dirty="0">
                <a:solidFill>
                  <a:srgbClr val="FF0000"/>
                </a:solidFill>
              </a:rPr>
              <a:t>Choosing the Base Category </a:t>
            </a:r>
          </a:p>
        </p:txBody>
      </p:sp>
      <p:sp>
        <p:nvSpPr>
          <p:cNvPr id="4" name="TextBox 3">
            <a:extLst>
              <a:ext uri="{FF2B5EF4-FFF2-40B4-BE49-F238E27FC236}">
                <a16:creationId xmlns:a16="http://schemas.microsoft.com/office/drawing/2014/main" id="{22CBA092-9A19-4E95-D530-97149A7649B1}"/>
              </a:ext>
            </a:extLst>
          </p:cNvPr>
          <p:cNvSpPr txBox="1"/>
          <p:nvPr/>
        </p:nvSpPr>
        <p:spPr>
          <a:xfrm>
            <a:off x="755576" y="1772816"/>
            <a:ext cx="5742384" cy="646331"/>
          </a:xfrm>
          <a:prstGeom prst="rect">
            <a:avLst/>
          </a:prstGeom>
          <a:noFill/>
        </p:spPr>
        <p:txBody>
          <a:bodyPr wrap="square">
            <a:spAutoFit/>
          </a:bodyPr>
          <a:lstStyle/>
          <a:p>
            <a:r>
              <a:rPr lang="en-GB" sz="1800" dirty="0">
                <a:effectLst/>
                <a:latin typeface="TeXGyreTermesX"/>
              </a:rPr>
              <a:t>In a multinomial logit model, from a mathematical point of view, choosing the base category is arbitrary. </a:t>
            </a:r>
            <a:endParaRPr lang="en-GB" dirty="0"/>
          </a:p>
        </p:txBody>
      </p:sp>
      <p:sp>
        <p:nvSpPr>
          <p:cNvPr id="6" name="TextBox 5">
            <a:extLst>
              <a:ext uri="{FF2B5EF4-FFF2-40B4-BE49-F238E27FC236}">
                <a16:creationId xmlns:a16="http://schemas.microsoft.com/office/drawing/2014/main" id="{2A37C81B-7F54-2CC9-4780-CBB8476AEB0B}"/>
              </a:ext>
            </a:extLst>
          </p:cNvPr>
          <p:cNvSpPr txBox="1"/>
          <p:nvPr/>
        </p:nvSpPr>
        <p:spPr>
          <a:xfrm>
            <a:off x="827584" y="2690336"/>
            <a:ext cx="6030416" cy="1200329"/>
          </a:xfrm>
          <a:prstGeom prst="rect">
            <a:avLst/>
          </a:prstGeom>
          <a:noFill/>
        </p:spPr>
        <p:txBody>
          <a:bodyPr wrap="square">
            <a:spAutoFit/>
          </a:bodyPr>
          <a:lstStyle/>
          <a:p>
            <a:r>
              <a:rPr lang="en-GB" sz="1800" dirty="0">
                <a:effectLst/>
                <a:latin typeface="TeXGyreTermesX"/>
              </a:rPr>
              <a:t>There is no a clear guideline in the literature about choosing the base category. However, in general, our research objectives dictate the choice of the base: choose a category that can answer our research questions. </a:t>
            </a:r>
            <a:endParaRPr lang="en-GB" dirty="0"/>
          </a:p>
        </p:txBody>
      </p:sp>
      <p:sp>
        <p:nvSpPr>
          <p:cNvPr id="8" name="TextBox 7">
            <a:extLst>
              <a:ext uri="{FF2B5EF4-FFF2-40B4-BE49-F238E27FC236}">
                <a16:creationId xmlns:a16="http://schemas.microsoft.com/office/drawing/2014/main" id="{40373821-3797-B3ED-56E6-0C629C4C469F}"/>
              </a:ext>
            </a:extLst>
          </p:cNvPr>
          <p:cNvSpPr txBox="1"/>
          <p:nvPr/>
        </p:nvSpPr>
        <p:spPr>
          <a:xfrm>
            <a:off x="827584" y="4161854"/>
            <a:ext cx="7200800" cy="646331"/>
          </a:xfrm>
          <a:prstGeom prst="rect">
            <a:avLst/>
          </a:prstGeom>
          <a:noFill/>
        </p:spPr>
        <p:txBody>
          <a:bodyPr wrap="square">
            <a:spAutoFit/>
          </a:bodyPr>
          <a:lstStyle/>
          <a:p>
            <a:r>
              <a:rPr lang="en-GB" sz="1800" dirty="0">
                <a:effectLst/>
                <a:latin typeface="TeXGyreTermesX"/>
              </a:rPr>
              <a:t>If we want to investigate the effect of price discount on buying, ’no purchase’ can be selected as the base. </a:t>
            </a:r>
            <a:endParaRPr lang="en-GB" dirty="0"/>
          </a:p>
        </p:txBody>
      </p:sp>
    </p:spTree>
    <p:extLst>
      <p:ext uri="{BB962C8B-B14F-4D97-AF65-F5344CB8AC3E}">
        <p14:creationId xmlns:p14="http://schemas.microsoft.com/office/powerpoint/2010/main" val="1133499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7E22-7021-1BBE-BAF5-BD09A334A8D5}"/>
              </a:ext>
            </a:extLst>
          </p:cNvPr>
          <p:cNvSpPr>
            <a:spLocks noGrp="1"/>
          </p:cNvSpPr>
          <p:nvPr>
            <p:ph type="title"/>
          </p:nvPr>
        </p:nvSpPr>
        <p:spPr/>
        <p:txBody>
          <a:bodyPr>
            <a:normAutofit fontScale="90000"/>
          </a:bodyPr>
          <a:lstStyle/>
          <a:p>
            <a:r>
              <a:rPr lang="en-GB" dirty="0">
                <a:solidFill>
                  <a:srgbClr val="FF0000"/>
                </a:solidFill>
              </a:rPr>
              <a:t>Independence from the Irrelevant Alternatives Property </a:t>
            </a:r>
            <a:br>
              <a:rPr lang="en-GB" dirty="0">
                <a:solidFill>
                  <a:srgbClr val="FF0000"/>
                </a:solidFill>
              </a:rPr>
            </a:br>
            <a:endParaRPr lang="en-GB" dirty="0">
              <a:solidFill>
                <a:srgbClr val="FF0000"/>
              </a:solidFill>
            </a:endParaRPr>
          </a:p>
        </p:txBody>
      </p:sp>
      <p:pic>
        <p:nvPicPr>
          <p:cNvPr id="3" name="Picture 2">
            <a:extLst>
              <a:ext uri="{FF2B5EF4-FFF2-40B4-BE49-F238E27FC236}">
                <a16:creationId xmlns:a16="http://schemas.microsoft.com/office/drawing/2014/main" id="{2944C447-9BCE-E2D0-F6BE-309DE8F51270}"/>
              </a:ext>
            </a:extLst>
          </p:cNvPr>
          <p:cNvPicPr>
            <a:picLocks noChangeAspect="1"/>
          </p:cNvPicPr>
          <p:nvPr/>
        </p:nvPicPr>
        <p:blipFill>
          <a:blip r:embed="rId2"/>
          <a:stretch>
            <a:fillRect/>
          </a:stretch>
        </p:blipFill>
        <p:spPr>
          <a:xfrm>
            <a:off x="467544" y="2085669"/>
            <a:ext cx="7493000" cy="1066800"/>
          </a:xfrm>
          <a:prstGeom prst="rect">
            <a:avLst/>
          </a:prstGeom>
        </p:spPr>
      </p:pic>
      <p:sp>
        <p:nvSpPr>
          <p:cNvPr id="5" name="TextBox 4">
            <a:extLst>
              <a:ext uri="{FF2B5EF4-FFF2-40B4-BE49-F238E27FC236}">
                <a16:creationId xmlns:a16="http://schemas.microsoft.com/office/drawing/2014/main" id="{440B39C8-DC5E-BF63-D2BD-B13738A76565}"/>
              </a:ext>
            </a:extLst>
          </p:cNvPr>
          <p:cNvSpPr txBox="1"/>
          <p:nvPr/>
        </p:nvSpPr>
        <p:spPr>
          <a:xfrm>
            <a:off x="628650" y="1407629"/>
            <a:ext cx="7687766" cy="923330"/>
          </a:xfrm>
          <a:prstGeom prst="rect">
            <a:avLst/>
          </a:prstGeom>
          <a:noFill/>
        </p:spPr>
        <p:txBody>
          <a:bodyPr wrap="square">
            <a:spAutoFit/>
          </a:bodyPr>
          <a:lstStyle/>
          <a:p>
            <a:r>
              <a:rPr lang="en-GB" sz="1800" dirty="0">
                <a:effectLst/>
                <a:latin typeface="TeXGyreTermesX"/>
              </a:rPr>
              <a:t>Using acoustic as the baseline category: , the logit associated with buying an </a:t>
            </a:r>
            <a:endParaRPr lang="en-GB" dirty="0"/>
          </a:p>
          <a:p>
            <a:r>
              <a:rPr lang="en-GB" sz="1800" dirty="0">
                <a:effectLst/>
                <a:latin typeface="TeXGyreTermesX"/>
              </a:rPr>
              <a:t>electric guitar given </a:t>
            </a:r>
            <a:r>
              <a:rPr lang="en-GB" sz="1800" dirty="0">
                <a:effectLst/>
                <a:latin typeface="NewTXMI"/>
              </a:rPr>
              <a:t>𝑌𝑒𝑎𝑟𝑠 </a:t>
            </a:r>
            <a:r>
              <a:rPr lang="en-GB" sz="1800" dirty="0">
                <a:effectLst/>
                <a:latin typeface="TeXGyreTermesX"/>
              </a:rPr>
              <a:t>is : </a:t>
            </a:r>
            <a:endParaRPr lang="en-GB" dirty="0"/>
          </a:p>
          <a:p>
            <a:endParaRPr lang="en-GB" sz="1800" dirty="0">
              <a:effectLst/>
              <a:latin typeface="TeXGyreTermesX"/>
            </a:endParaRPr>
          </a:p>
        </p:txBody>
      </p:sp>
      <p:sp>
        <p:nvSpPr>
          <p:cNvPr id="7" name="TextBox 6">
            <a:extLst>
              <a:ext uri="{FF2B5EF4-FFF2-40B4-BE49-F238E27FC236}">
                <a16:creationId xmlns:a16="http://schemas.microsoft.com/office/drawing/2014/main" id="{5E27A4C3-BFE1-7D5B-9CB1-2B748AFF52C4}"/>
              </a:ext>
            </a:extLst>
          </p:cNvPr>
          <p:cNvSpPr txBox="1"/>
          <p:nvPr/>
        </p:nvSpPr>
        <p:spPr>
          <a:xfrm>
            <a:off x="755576" y="3357066"/>
            <a:ext cx="7886700" cy="1200329"/>
          </a:xfrm>
          <a:prstGeom prst="rect">
            <a:avLst/>
          </a:prstGeom>
          <a:noFill/>
        </p:spPr>
        <p:txBody>
          <a:bodyPr wrap="square">
            <a:spAutoFit/>
          </a:bodyPr>
          <a:lstStyle/>
          <a:p>
            <a:r>
              <a:rPr lang="en-GB" dirty="0">
                <a:latin typeface="TeXGyreTermesX"/>
              </a:rPr>
              <a:t>T</a:t>
            </a:r>
            <a:r>
              <a:rPr lang="en-GB" sz="1800" dirty="0">
                <a:effectLst/>
                <a:latin typeface="TeXGyreTermesX"/>
              </a:rPr>
              <a:t>he odds ratio does not consider the price of the electro-acoustic. That is, the decision of buying either an acoustic or electric guitar does not depend on the price of the electro-acoustic that is also under consideration. This is known as the independence from the irrelevant alternative (IIA) property. </a:t>
            </a:r>
            <a:endParaRPr lang="en-GB" dirty="0"/>
          </a:p>
        </p:txBody>
      </p:sp>
      <p:sp>
        <p:nvSpPr>
          <p:cNvPr id="9" name="TextBox 8">
            <a:extLst>
              <a:ext uri="{FF2B5EF4-FFF2-40B4-BE49-F238E27FC236}">
                <a16:creationId xmlns:a16="http://schemas.microsoft.com/office/drawing/2014/main" id="{25B9A21E-6961-0265-8226-1AFD33E0C0B5}"/>
              </a:ext>
            </a:extLst>
          </p:cNvPr>
          <p:cNvSpPr txBox="1"/>
          <p:nvPr/>
        </p:nvSpPr>
        <p:spPr>
          <a:xfrm>
            <a:off x="756692" y="4844838"/>
            <a:ext cx="7885584" cy="923330"/>
          </a:xfrm>
          <a:prstGeom prst="rect">
            <a:avLst/>
          </a:prstGeom>
          <a:noFill/>
        </p:spPr>
        <p:txBody>
          <a:bodyPr wrap="square">
            <a:spAutoFit/>
          </a:bodyPr>
          <a:lstStyle/>
          <a:p>
            <a:r>
              <a:rPr lang="en-GB" sz="1800" dirty="0">
                <a:effectLst/>
                <a:latin typeface="TeXGyreTermesX"/>
              </a:rPr>
              <a:t>The multinomial probit model does not need the IIA property but specifying the model is more complex that that of the multinomial logit model, hence, it is not very popular in practice. </a:t>
            </a:r>
            <a:endParaRPr lang="en-GB" dirty="0"/>
          </a:p>
        </p:txBody>
      </p:sp>
    </p:spTree>
    <p:extLst>
      <p:ext uri="{BB962C8B-B14F-4D97-AF65-F5344CB8AC3E}">
        <p14:creationId xmlns:p14="http://schemas.microsoft.com/office/powerpoint/2010/main" val="3337239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34BDB-8F7F-A3A4-3B6D-7EE491B7B31E}"/>
              </a:ext>
            </a:extLst>
          </p:cNvPr>
          <p:cNvSpPr>
            <a:spLocks noGrp="1"/>
          </p:cNvSpPr>
          <p:nvPr>
            <p:ph type="title"/>
          </p:nvPr>
        </p:nvSpPr>
        <p:spPr/>
        <p:txBody>
          <a:bodyPr/>
          <a:lstStyle/>
          <a:p>
            <a:r>
              <a:rPr lang="en-GB" dirty="0">
                <a:solidFill>
                  <a:srgbClr val="FF0000"/>
                </a:solidFill>
              </a:rPr>
              <a:t>Building a Model </a:t>
            </a:r>
          </a:p>
        </p:txBody>
      </p:sp>
      <p:sp>
        <p:nvSpPr>
          <p:cNvPr id="3" name="Content Placeholder 2">
            <a:extLst>
              <a:ext uri="{FF2B5EF4-FFF2-40B4-BE49-F238E27FC236}">
                <a16:creationId xmlns:a16="http://schemas.microsoft.com/office/drawing/2014/main" id="{E9B1F453-3BF5-8AC0-D05A-F4390CE9EBE4}"/>
              </a:ext>
            </a:extLst>
          </p:cNvPr>
          <p:cNvSpPr>
            <a:spLocks noGrp="1"/>
          </p:cNvSpPr>
          <p:nvPr>
            <p:ph idx="1"/>
          </p:nvPr>
        </p:nvSpPr>
        <p:spPr/>
        <p:txBody>
          <a:bodyPr/>
          <a:lstStyle/>
          <a:p>
            <a:r>
              <a:rPr lang="en-GB" sz="1800" dirty="0">
                <a:effectLst/>
                <a:latin typeface="TeXGyreTermesX"/>
              </a:rPr>
              <a:t>Imagine that we select a group of acoustic guitar owners in random from the population of acoustic guitar owners. Then, we asked them to indicate whether they owned an electric guitar and how many years they have been playing an acoustic guitar (in years) </a:t>
            </a:r>
            <a:endParaRPr lang="en-GB" sz="1800" dirty="0">
              <a:latin typeface="TeXGyreTermesX"/>
            </a:endParaRPr>
          </a:p>
          <a:p>
            <a:r>
              <a:rPr lang="en-GB" sz="1800" dirty="0">
                <a:latin typeface="TeXGyreTermesX"/>
              </a:rPr>
              <a:t>C</a:t>
            </a:r>
            <a:r>
              <a:rPr lang="en-GB" sz="1800" dirty="0">
                <a:effectLst/>
                <a:latin typeface="TeXGyreTermesX"/>
              </a:rPr>
              <a:t>an the number of years playing an acoustic guitar explain whether someone owns an electric guitar? </a:t>
            </a:r>
            <a:endParaRPr lang="en-GB" dirty="0"/>
          </a:p>
          <a:p>
            <a:endParaRPr lang="en-GB" dirty="0"/>
          </a:p>
        </p:txBody>
      </p:sp>
    </p:spTree>
    <p:extLst>
      <p:ext uri="{BB962C8B-B14F-4D97-AF65-F5344CB8AC3E}">
        <p14:creationId xmlns:p14="http://schemas.microsoft.com/office/powerpoint/2010/main" val="1003983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EB59DC-887A-9A1E-4415-F4FAACEBACD6}"/>
              </a:ext>
            </a:extLst>
          </p:cNvPr>
          <p:cNvSpPr txBox="1"/>
          <p:nvPr/>
        </p:nvSpPr>
        <p:spPr>
          <a:xfrm>
            <a:off x="539552" y="1340768"/>
            <a:ext cx="7632848" cy="2585323"/>
          </a:xfrm>
          <a:prstGeom prst="rect">
            <a:avLst/>
          </a:prstGeom>
          <a:noFill/>
        </p:spPr>
        <p:txBody>
          <a:bodyPr wrap="square">
            <a:spAutoFit/>
          </a:bodyPr>
          <a:lstStyle/>
          <a:p>
            <a:r>
              <a:rPr lang="en-GB" sz="1800" dirty="0">
                <a:effectLst/>
                <a:latin typeface="TeXGyreTermesX"/>
              </a:rPr>
              <a:t>The classic example of the violation of the IIA property is the blue bus and red bus paradox. Imagine that the mode of transportation that you can choose is: a train, a bus painted in red (red bus). Suppose that your probabilities of choosing each transportation mode are: 1/2 and 1/2. A new bus has just been introduced. This bus is painted in blue (blue bus). Because colour will not affect the length of your journey, you should not be indifferent between the two bus. Therefore, your probability of choosing either bus is 1/4. Now, the choice probabilities with respect to train, red bus, and blue bus are 1/2, 1/4, 1/4. These probabilities will be inconsistent with the IIA property. Why? </a:t>
            </a:r>
            <a:endParaRPr lang="en-GB" dirty="0"/>
          </a:p>
        </p:txBody>
      </p:sp>
      <p:pic>
        <p:nvPicPr>
          <p:cNvPr id="5" name="Picture 4">
            <a:extLst>
              <a:ext uri="{FF2B5EF4-FFF2-40B4-BE49-F238E27FC236}">
                <a16:creationId xmlns:a16="http://schemas.microsoft.com/office/drawing/2014/main" id="{2664C46A-AECD-A6BB-2479-DFE371B7452D}"/>
              </a:ext>
            </a:extLst>
          </p:cNvPr>
          <p:cNvPicPr>
            <a:picLocks noChangeAspect="1"/>
          </p:cNvPicPr>
          <p:nvPr/>
        </p:nvPicPr>
        <p:blipFill>
          <a:blip r:embed="rId2"/>
          <a:stretch>
            <a:fillRect/>
          </a:stretch>
        </p:blipFill>
        <p:spPr>
          <a:xfrm>
            <a:off x="971600" y="4437112"/>
            <a:ext cx="6997700" cy="1689100"/>
          </a:xfrm>
          <a:prstGeom prst="rect">
            <a:avLst/>
          </a:prstGeom>
        </p:spPr>
      </p:pic>
    </p:spTree>
    <p:extLst>
      <p:ext uri="{BB962C8B-B14F-4D97-AF65-F5344CB8AC3E}">
        <p14:creationId xmlns:p14="http://schemas.microsoft.com/office/powerpoint/2010/main" val="934216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72E2-F063-2A82-D6D7-862463C82648}"/>
              </a:ext>
            </a:extLst>
          </p:cNvPr>
          <p:cNvSpPr>
            <a:spLocks noGrp="1"/>
          </p:cNvSpPr>
          <p:nvPr>
            <p:ph type="title"/>
          </p:nvPr>
        </p:nvSpPr>
        <p:spPr>
          <a:xfrm>
            <a:off x="628650" y="332656"/>
            <a:ext cx="7886700" cy="1325563"/>
          </a:xfrm>
        </p:spPr>
        <p:txBody>
          <a:bodyPr/>
          <a:lstStyle/>
          <a:p>
            <a:r>
              <a:rPr lang="en-GB" sz="3000" dirty="0">
                <a:solidFill>
                  <a:srgbClr val="FF0000"/>
                </a:solidFill>
              </a:rPr>
              <a:t>The Origins of the IIA Property </a:t>
            </a:r>
            <a:br>
              <a:rPr lang="en-GB" sz="3000" dirty="0">
                <a:solidFill>
                  <a:srgbClr val="FF0000"/>
                </a:solidFill>
              </a:rPr>
            </a:br>
            <a:endParaRPr lang="en-GB" sz="3000" dirty="0">
              <a:solidFill>
                <a:srgbClr val="FF0000"/>
              </a:solidFill>
            </a:endParaRPr>
          </a:p>
        </p:txBody>
      </p:sp>
      <p:sp>
        <p:nvSpPr>
          <p:cNvPr id="4" name="TextBox 3">
            <a:extLst>
              <a:ext uri="{FF2B5EF4-FFF2-40B4-BE49-F238E27FC236}">
                <a16:creationId xmlns:a16="http://schemas.microsoft.com/office/drawing/2014/main" id="{10144EC3-1CA7-23C4-6FCB-9CCC511F0E45}"/>
              </a:ext>
            </a:extLst>
          </p:cNvPr>
          <p:cNvSpPr txBox="1"/>
          <p:nvPr/>
        </p:nvSpPr>
        <p:spPr>
          <a:xfrm>
            <a:off x="628650" y="1658219"/>
            <a:ext cx="7776864" cy="1754326"/>
          </a:xfrm>
          <a:prstGeom prst="rect">
            <a:avLst/>
          </a:prstGeom>
          <a:noFill/>
        </p:spPr>
        <p:txBody>
          <a:bodyPr wrap="square">
            <a:spAutoFit/>
          </a:bodyPr>
          <a:lstStyle/>
          <a:p>
            <a:r>
              <a:rPr lang="en-GB" sz="1800" dirty="0">
                <a:effectLst/>
                <a:latin typeface="TeXGyreTermesX"/>
              </a:rPr>
              <a:t>The IIA property is also known in the literature as the Luce’s axiom introduced by the prominent mathematical psychologist, R Duncan Luce (Luce 1959). According to Luce (1959): "It is a natural probabilistic formulation on K. J. Arrow’s famed principle of the independence of irrelevant alternatives, and as such it is a possible underpinning for rational, probabilistic theories of social </a:t>
            </a:r>
            <a:r>
              <a:rPr lang="en-GB" sz="1800" dirty="0" err="1">
                <a:effectLst/>
                <a:latin typeface="TeXGyreTermesX"/>
              </a:rPr>
              <a:t>behavior</a:t>
            </a:r>
            <a:r>
              <a:rPr lang="en-GB" sz="1800" dirty="0">
                <a:effectLst/>
                <a:latin typeface="TeXGyreTermesX"/>
              </a:rPr>
              <a:t>" (Luce 1977, p.229). </a:t>
            </a:r>
            <a:endParaRPr lang="en-GB" dirty="0"/>
          </a:p>
        </p:txBody>
      </p:sp>
    </p:spTree>
    <p:extLst>
      <p:ext uri="{BB962C8B-B14F-4D97-AF65-F5344CB8AC3E}">
        <p14:creationId xmlns:p14="http://schemas.microsoft.com/office/powerpoint/2010/main" val="2956763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584832-1ADA-9A14-E484-0BAFDA0B7C90}"/>
              </a:ext>
            </a:extLst>
          </p:cNvPr>
          <p:cNvPicPr>
            <a:picLocks noChangeAspect="1"/>
          </p:cNvPicPr>
          <p:nvPr/>
        </p:nvPicPr>
        <p:blipFill>
          <a:blip r:embed="rId2"/>
          <a:stretch>
            <a:fillRect/>
          </a:stretch>
        </p:blipFill>
        <p:spPr>
          <a:xfrm>
            <a:off x="3347864" y="188640"/>
            <a:ext cx="3314576" cy="548455"/>
          </a:xfrm>
          <a:prstGeom prst="rect">
            <a:avLst/>
          </a:prstGeom>
        </p:spPr>
      </p:pic>
      <p:pic>
        <p:nvPicPr>
          <p:cNvPr id="5" name="Picture 4">
            <a:extLst>
              <a:ext uri="{FF2B5EF4-FFF2-40B4-BE49-F238E27FC236}">
                <a16:creationId xmlns:a16="http://schemas.microsoft.com/office/drawing/2014/main" id="{D6621446-8EBB-2489-2528-BD1FAFEF75D8}"/>
              </a:ext>
            </a:extLst>
          </p:cNvPr>
          <p:cNvPicPr>
            <a:picLocks noChangeAspect="1"/>
          </p:cNvPicPr>
          <p:nvPr/>
        </p:nvPicPr>
        <p:blipFill>
          <a:blip r:embed="rId3"/>
          <a:stretch>
            <a:fillRect/>
          </a:stretch>
        </p:blipFill>
        <p:spPr>
          <a:xfrm>
            <a:off x="3059832" y="722896"/>
            <a:ext cx="4226497" cy="3006325"/>
          </a:xfrm>
          <a:prstGeom prst="rect">
            <a:avLst/>
          </a:prstGeom>
        </p:spPr>
      </p:pic>
      <p:sp>
        <p:nvSpPr>
          <p:cNvPr id="7" name="TextBox 6">
            <a:extLst>
              <a:ext uri="{FF2B5EF4-FFF2-40B4-BE49-F238E27FC236}">
                <a16:creationId xmlns:a16="http://schemas.microsoft.com/office/drawing/2014/main" id="{73D9E67D-CD49-16D2-5B18-B1DABD1BB4DF}"/>
              </a:ext>
            </a:extLst>
          </p:cNvPr>
          <p:cNvSpPr txBox="1"/>
          <p:nvPr/>
        </p:nvSpPr>
        <p:spPr>
          <a:xfrm>
            <a:off x="755576" y="3789040"/>
            <a:ext cx="8496944" cy="646331"/>
          </a:xfrm>
          <a:prstGeom prst="rect">
            <a:avLst/>
          </a:prstGeom>
          <a:noFill/>
        </p:spPr>
        <p:txBody>
          <a:bodyPr wrap="square">
            <a:spAutoFit/>
          </a:bodyPr>
          <a:lstStyle/>
          <a:p>
            <a:r>
              <a:rPr lang="en-GB" sz="1800" dirty="0">
                <a:effectLst/>
                <a:latin typeface="TeXGyreTermesX"/>
              </a:rPr>
              <a:t>An OLS regression is not appropriate for modelling the probability of owning an electric guitar as the dependent variable can take a value of either 0 or 1.</a:t>
            </a:r>
            <a:endParaRPr lang="en-GB" dirty="0"/>
          </a:p>
        </p:txBody>
      </p:sp>
    </p:spTree>
    <p:extLst>
      <p:ext uri="{BB962C8B-B14F-4D97-AF65-F5344CB8AC3E}">
        <p14:creationId xmlns:p14="http://schemas.microsoft.com/office/powerpoint/2010/main" val="1544826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B9F8-9852-7BCF-AE8A-8BFA5A41C4DA}"/>
              </a:ext>
            </a:extLst>
          </p:cNvPr>
          <p:cNvSpPr>
            <a:spLocks noGrp="1"/>
          </p:cNvSpPr>
          <p:nvPr>
            <p:ph type="title"/>
          </p:nvPr>
        </p:nvSpPr>
        <p:spPr/>
        <p:txBody>
          <a:bodyPr/>
          <a:lstStyle/>
          <a:p>
            <a:r>
              <a:rPr lang="en-GB" dirty="0">
                <a:solidFill>
                  <a:srgbClr val="FF0000"/>
                </a:solidFill>
              </a:rPr>
              <a:t>Logistic Regression Model</a:t>
            </a:r>
          </a:p>
        </p:txBody>
      </p:sp>
      <p:sp>
        <p:nvSpPr>
          <p:cNvPr id="4" name="TextBox 3">
            <a:extLst>
              <a:ext uri="{FF2B5EF4-FFF2-40B4-BE49-F238E27FC236}">
                <a16:creationId xmlns:a16="http://schemas.microsoft.com/office/drawing/2014/main" id="{5F73C04B-208D-9337-C4C8-60636DDBD419}"/>
              </a:ext>
            </a:extLst>
          </p:cNvPr>
          <p:cNvSpPr txBox="1"/>
          <p:nvPr/>
        </p:nvSpPr>
        <p:spPr>
          <a:xfrm>
            <a:off x="880170" y="3114224"/>
            <a:ext cx="7220222" cy="923330"/>
          </a:xfrm>
          <a:prstGeom prst="rect">
            <a:avLst/>
          </a:prstGeom>
          <a:noFill/>
        </p:spPr>
        <p:txBody>
          <a:bodyPr wrap="square">
            <a:spAutoFit/>
          </a:bodyPr>
          <a:lstStyle/>
          <a:p>
            <a:r>
              <a:rPr lang="en-GB" sz="1800" dirty="0">
                <a:effectLst/>
                <a:latin typeface="NewTXMI"/>
              </a:rPr>
              <a:t>𝑃 </a:t>
            </a:r>
            <a:r>
              <a:rPr lang="en-GB" dirty="0">
                <a:latin typeface="TeXGyreTermesX"/>
              </a:rPr>
              <a:t>=</a:t>
            </a:r>
            <a:r>
              <a:rPr lang="en-GB" sz="1800" dirty="0">
                <a:effectLst/>
                <a:latin typeface="TeXGyreTermesX"/>
              </a:rPr>
              <a:t> the probability of owning an electric guitar at a certain value of </a:t>
            </a:r>
            <a:r>
              <a:rPr lang="en-GB" sz="1800" dirty="0">
                <a:effectLst/>
                <a:latin typeface="NewTXMI"/>
              </a:rPr>
              <a:t>𝑌𝑒𝑎𝑟𝑠</a:t>
            </a:r>
            <a:r>
              <a:rPr lang="en-GB" sz="1800" dirty="0">
                <a:effectLst/>
                <a:latin typeface="TeXGyreTermesX"/>
              </a:rPr>
              <a:t>. </a:t>
            </a:r>
          </a:p>
          <a:p>
            <a:r>
              <a:rPr lang="en-GB" sz="1800" dirty="0">
                <a:effectLst/>
                <a:latin typeface="NewTXMI"/>
              </a:rPr>
              <a:t>𝑌𝑒𝑎𝑟𝑠 </a:t>
            </a:r>
            <a:r>
              <a:rPr lang="en-GB" dirty="0">
                <a:latin typeface="TeXGyreTermesX"/>
              </a:rPr>
              <a:t>= </a:t>
            </a:r>
            <a:r>
              <a:rPr lang="en-GB" sz="1800" dirty="0">
                <a:effectLst/>
                <a:latin typeface="TeXGyreTermesX"/>
              </a:rPr>
              <a:t> number of years playing an acoustic guitar</a:t>
            </a:r>
            <a:r>
              <a:rPr lang="en-GB" dirty="0">
                <a:latin typeface="TeXGyreTermesX"/>
              </a:rPr>
              <a:t>.</a:t>
            </a:r>
            <a:endParaRPr lang="en-GB" sz="1800" dirty="0">
              <a:effectLst/>
              <a:latin typeface="TeXGyreTermesX"/>
            </a:endParaRPr>
          </a:p>
          <a:p>
            <a:r>
              <a:rPr lang="en-GB" sz="1800" dirty="0">
                <a:effectLst/>
                <a:latin typeface="NewTXMI"/>
              </a:rPr>
              <a:t>𝑒 = </a:t>
            </a:r>
            <a:r>
              <a:rPr lang="en-GB" sz="1800" dirty="0">
                <a:effectLst/>
                <a:latin typeface="TeXGyreTermesX"/>
              </a:rPr>
              <a:t>Euler’s number = 2.718 </a:t>
            </a:r>
            <a:endParaRPr lang="en-GB" dirty="0"/>
          </a:p>
        </p:txBody>
      </p:sp>
      <p:pic>
        <p:nvPicPr>
          <p:cNvPr id="5" name="Picture 4">
            <a:extLst>
              <a:ext uri="{FF2B5EF4-FFF2-40B4-BE49-F238E27FC236}">
                <a16:creationId xmlns:a16="http://schemas.microsoft.com/office/drawing/2014/main" id="{BE34CEB7-95E1-CA0B-3BBF-C2F03403ED40}"/>
              </a:ext>
            </a:extLst>
          </p:cNvPr>
          <p:cNvPicPr>
            <a:picLocks noChangeAspect="1"/>
          </p:cNvPicPr>
          <p:nvPr/>
        </p:nvPicPr>
        <p:blipFill>
          <a:blip r:embed="rId2"/>
          <a:stretch>
            <a:fillRect/>
          </a:stretch>
        </p:blipFill>
        <p:spPr>
          <a:xfrm>
            <a:off x="1763688" y="1844824"/>
            <a:ext cx="5321300" cy="952500"/>
          </a:xfrm>
          <a:prstGeom prst="rect">
            <a:avLst/>
          </a:prstGeom>
        </p:spPr>
      </p:pic>
    </p:spTree>
    <p:extLst>
      <p:ext uri="{BB962C8B-B14F-4D97-AF65-F5344CB8AC3E}">
        <p14:creationId xmlns:p14="http://schemas.microsoft.com/office/powerpoint/2010/main" val="4080856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FA27A-B3F1-E709-5EEA-ABFA363EF339}"/>
              </a:ext>
            </a:extLst>
          </p:cNvPr>
          <p:cNvSpPr>
            <a:spLocks noGrp="1"/>
          </p:cNvSpPr>
          <p:nvPr>
            <p:ph type="title"/>
          </p:nvPr>
        </p:nvSpPr>
        <p:spPr/>
        <p:txBody>
          <a:bodyPr/>
          <a:lstStyle/>
          <a:p>
            <a:r>
              <a:rPr lang="en-GB" dirty="0">
                <a:solidFill>
                  <a:srgbClr val="FF0000"/>
                </a:solidFill>
              </a:rPr>
              <a:t>S-shaped Curve</a:t>
            </a:r>
          </a:p>
        </p:txBody>
      </p:sp>
      <p:pic>
        <p:nvPicPr>
          <p:cNvPr id="3" name="Picture 2">
            <a:extLst>
              <a:ext uri="{FF2B5EF4-FFF2-40B4-BE49-F238E27FC236}">
                <a16:creationId xmlns:a16="http://schemas.microsoft.com/office/drawing/2014/main" id="{E33746B4-EA00-EC22-3504-EB8FB503C397}"/>
              </a:ext>
            </a:extLst>
          </p:cNvPr>
          <p:cNvPicPr>
            <a:picLocks noChangeAspect="1"/>
          </p:cNvPicPr>
          <p:nvPr/>
        </p:nvPicPr>
        <p:blipFill>
          <a:blip r:embed="rId3"/>
          <a:srcRect b="14224"/>
          <a:stretch/>
        </p:blipFill>
        <p:spPr>
          <a:xfrm>
            <a:off x="971600" y="1407364"/>
            <a:ext cx="7486600" cy="3605812"/>
          </a:xfrm>
          <a:prstGeom prst="rect">
            <a:avLst/>
          </a:prstGeom>
        </p:spPr>
      </p:pic>
      <p:sp>
        <p:nvSpPr>
          <p:cNvPr id="4" name="TextBox 3">
            <a:extLst>
              <a:ext uri="{FF2B5EF4-FFF2-40B4-BE49-F238E27FC236}">
                <a16:creationId xmlns:a16="http://schemas.microsoft.com/office/drawing/2014/main" id="{264B9D5C-4E55-DBC1-83A1-A04E4A9259E6}"/>
              </a:ext>
            </a:extLst>
          </p:cNvPr>
          <p:cNvSpPr txBox="1"/>
          <p:nvPr/>
        </p:nvSpPr>
        <p:spPr>
          <a:xfrm>
            <a:off x="323528" y="5450636"/>
            <a:ext cx="8712968" cy="369332"/>
          </a:xfrm>
          <a:prstGeom prst="rect">
            <a:avLst/>
          </a:prstGeom>
          <a:noFill/>
        </p:spPr>
        <p:txBody>
          <a:bodyPr wrap="square" rtlCol="0">
            <a:spAutoFit/>
          </a:bodyPr>
          <a:lstStyle/>
          <a:p>
            <a:r>
              <a:rPr lang="en-GB" dirty="0"/>
              <a:t>An S-shaped logistic curve showing the probability of owning an electric guitar given Years</a:t>
            </a:r>
          </a:p>
        </p:txBody>
      </p:sp>
    </p:spTree>
    <p:extLst>
      <p:ext uri="{BB962C8B-B14F-4D97-AF65-F5344CB8AC3E}">
        <p14:creationId xmlns:p14="http://schemas.microsoft.com/office/powerpoint/2010/main" val="2869897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BCA95-9619-01F2-1425-975F1641C6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F0BCA7-1CC3-E9C1-DD0F-205CA3C084AE}"/>
              </a:ext>
            </a:extLst>
          </p:cNvPr>
          <p:cNvSpPr>
            <a:spLocks noGrp="1"/>
          </p:cNvSpPr>
          <p:nvPr>
            <p:ph type="title"/>
          </p:nvPr>
        </p:nvSpPr>
        <p:spPr/>
        <p:txBody>
          <a:bodyPr/>
          <a:lstStyle/>
          <a:p>
            <a:r>
              <a:rPr lang="en-GB" dirty="0">
                <a:solidFill>
                  <a:srgbClr val="FF0000"/>
                </a:solidFill>
              </a:rPr>
              <a:t>Alternative Form</a:t>
            </a:r>
          </a:p>
        </p:txBody>
      </p:sp>
      <p:pic>
        <p:nvPicPr>
          <p:cNvPr id="12" name="Picture 11">
            <a:extLst>
              <a:ext uri="{FF2B5EF4-FFF2-40B4-BE49-F238E27FC236}">
                <a16:creationId xmlns:a16="http://schemas.microsoft.com/office/drawing/2014/main" id="{AD55F776-2281-ECF4-463B-19E9642FE13D}"/>
              </a:ext>
            </a:extLst>
          </p:cNvPr>
          <p:cNvPicPr>
            <a:picLocks noChangeAspect="1"/>
          </p:cNvPicPr>
          <p:nvPr/>
        </p:nvPicPr>
        <p:blipFill>
          <a:blip r:embed="rId3"/>
          <a:stretch>
            <a:fillRect/>
          </a:stretch>
        </p:blipFill>
        <p:spPr>
          <a:xfrm>
            <a:off x="971600" y="1412776"/>
            <a:ext cx="3454400" cy="1117600"/>
          </a:xfrm>
          <a:prstGeom prst="rect">
            <a:avLst/>
          </a:prstGeom>
        </p:spPr>
      </p:pic>
      <p:pic>
        <p:nvPicPr>
          <p:cNvPr id="13" name="Picture 12">
            <a:extLst>
              <a:ext uri="{FF2B5EF4-FFF2-40B4-BE49-F238E27FC236}">
                <a16:creationId xmlns:a16="http://schemas.microsoft.com/office/drawing/2014/main" id="{4AE06D3F-7215-495B-544D-56FB869872DE}"/>
              </a:ext>
            </a:extLst>
          </p:cNvPr>
          <p:cNvPicPr>
            <a:picLocks noChangeAspect="1"/>
          </p:cNvPicPr>
          <p:nvPr/>
        </p:nvPicPr>
        <p:blipFill>
          <a:blip r:embed="rId4"/>
          <a:srcRect r="8491" b="8492"/>
          <a:stretch/>
        </p:blipFill>
        <p:spPr>
          <a:xfrm>
            <a:off x="692200" y="2787974"/>
            <a:ext cx="558800" cy="520700"/>
          </a:xfrm>
          <a:prstGeom prst="rect">
            <a:avLst/>
          </a:prstGeom>
        </p:spPr>
      </p:pic>
      <p:sp>
        <p:nvSpPr>
          <p:cNvPr id="14" name="TextBox 13">
            <a:extLst>
              <a:ext uri="{FF2B5EF4-FFF2-40B4-BE49-F238E27FC236}">
                <a16:creationId xmlns:a16="http://schemas.microsoft.com/office/drawing/2014/main" id="{F6A9E29A-9DD4-3DB7-A79B-D80B42C4EF26}"/>
              </a:ext>
            </a:extLst>
          </p:cNvPr>
          <p:cNvSpPr txBox="1"/>
          <p:nvPr/>
        </p:nvSpPr>
        <p:spPr>
          <a:xfrm>
            <a:off x="1251000" y="2863658"/>
            <a:ext cx="1656184" cy="369332"/>
          </a:xfrm>
          <a:prstGeom prst="rect">
            <a:avLst/>
          </a:prstGeom>
          <a:noFill/>
        </p:spPr>
        <p:txBody>
          <a:bodyPr wrap="square" rtlCol="0">
            <a:spAutoFit/>
          </a:bodyPr>
          <a:lstStyle/>
          <a:p>
            <a:r>
              <a:rPr lang="en-GB" dirty="0"/>
              <a:t>= odds ratio</a:t>
            </a:r>
          </a:p>
        </p:txBody>
      </p:sp>
      <p:sp>
        <p:nvSpPr>
          <p:cNvPr id="15" name="TextBox 14">
            <a:extLst>
              <a:ext uri="{FF2B5EF4-FFF2-40B4-BE49-F238E27FC236}">
                <a16:creationId xmlns:a16="http://schemas.microsoft.com/office/drawing/2014/main" id="{B1D2D610-CD94-D994-F347-3DC2073C9B7D}"/>
              </a:ext>
            </a:extLst>
          </p:cNvPr>
          <p:cNvSpPr txBox="1"/>
          <p:nvPr/>
        </p:nvSpPr>
        <p:spPr>
          <a:xfrm>
            <a:off x="1331640" y="3429000"/>
            <a:ext cx="5966120" cy="1200329"/>
          </a:xfrm>
          <a:prstGeom prst="rect">
            <a:avLst/>
          </a:prstGeom>
          <a:noFill/>
        </p:spPr>
        <p:txBody>
          <a:bodyPr wrap="none" rtlCol="0">
            <a:spAutoFit/>
          </a:bodyPr>
          <a:lstStyle/>
          <a:p>
            <a:r>
              <a:rPr lang="en-GB" dirty="0"/>
              <a:t>= </a:t>
            </a:r>
            <a:r>
              <a:rPr lang="en-GB" sz="1800" dirty="0">
                <a:effectLst/>
                <a:latin typeface="TeXGyreTermesX"/>
              </a:rPr>
              <a:t>ratio of the probability that a </a:t>
            </a:r>
            <a:endParaRPr lang="en-GB" dirty="0"/>
          </a:p>
          <a:p>
            <a:r>
              <a:rPr lang="en-GB" sz="1800" dirty="0">
                <a:effectLst/>
                <a:latin typeface="TeXGyreTermesX"/>
              </a:rPr>
              <a:t>customer owns an electric guitar to the probability that he or </a:t>
            </a:r>
          </a:p>
          <a:p>
            <a:r>
              <a:rPr lang="en-GB" sz="1800" dirty="0">
                <a:effectLst/>
                <a:latin typeface="TeXGyreTermesX"/>
              </a:rPr>
              <a:t>she does not own an electric guitar. </a:t>
            </a:r>
            <a:endParaRPr lang="en-GB" dirty="0"/>
          </a:p>
          <a:p>
            <a:endParaRPr lang="en-GB" dirty="0"/>
          </a:p>
        </p:txBody>
      </p:sp>
      <p:pic>
        <p:nvPicPr>
          <p:cNvPr id="3" name="Picture 2">
            <a:extLst>
              <a:ext uri="{FF2B5EF4-FFF2-40B4-BE49-F238E27FC236}">
                <a16:creationId xmlns:a16="http://schemas.microsoft.com/office/drawing/2014/main" id="{CEA98037-E5AA-C08D-2891-9BB4CA9F6C75}"/>
              </a:ext>
            </a:extLst>
          </p:cNvPr>
          <p:cNvPicPr>
            <a:picLocks noChangeAspect="1"/>
          </p:cNvPicPr>
          <p:nvPr/>
        </p:nvPicPr>
        <p:blipFill>
          <a:blip r:embed="rId5"/>
          <a:stretch>
            <a:fillRect/>
          </a:stretch>
        </p:blipFill>
        <p:spPr>
          <a:xfrm>
            <a:off x="628650" y="4992633"/>
            <a:ext cx="901700" cy="520700"/>
          </a:xfrm>
          <a:prstGeom prst="rect">
            <a:avLst/>
          </a:prstGeom>
        </p:spPr>
      </p:pic>
      <p:sp>
        <p:nvSpPr>
          <p:cNvPr id="4" name="TextBox 3">
            <a:extLst>
              <a:ext uri="{FF2B5EF4-FFF2-40B4-BE49-F238E27FC236}">
                <a16:creationId xmlns:a16="http://schemas.microsoft.com/office/drawing/2014/main" id="{889731DC-F0B5-4115-D597-1DC316F58D6F}"/>
              </a:ext>
            </a:extLst>
          </p:cNvPr>
          <p:cNvSpPr txBox="1"/>
          <p:nvPr/>
        </p:nvSpPr>
        <p:spPr>
          <a:xfrm>
            <a:off x="1530350" y="5000516"/>
            <a:ext cx="5808193" cy="646331"/>
          </a:xfrm>
          <a:prstGeom prst="rect">
            <a:avLst/>
          </a:prstGeom>
          <a:noFill/>
        </p:spPr>
        <p:txBody>
          <a:bodyPr wrap="none" rtlCol="0">
            <a:spAutoFit/>
          </a:bodyPr>
          <a:lstStyle/>
          <a:p>
            <a:r>
              <a:rPr lang="en-GB" sz="1800" dirty="0">
                <a:effectLst/>
                <a:latin typeface="TeXGyreTermesX"/>
              </a:rPr>
              <a:t>is often referred to as </a:t>
            </a:r>
            <a:r>
              <a:rPr lang="en-GB" sz="1800" dirty="0">
                <a:effectLst/>
                <a:latin typeface="NewTXMI"/>
              </a:rPr>
              <a:t>𝑙𝑜𝑔𝑖𝑡 </a:t>
            </a:r>
            <a:r>
              <a:rPr lang="en-GB" sz="1800" dirty="0">
                <a:effectLst/>
                <a:latin typeface="TeXGyreTermesX"/>
              </a:rPr>
              <a:t>giving us the binary logit model </a:t>
            </a:r>
            <a:endParaRPr lang="en-GB" dirty="0"/>
          </a:p>
          <a:p>
            <a:endParaRPr lang="en-GB" dirty="0"/>
          </a:p>
        </p:txBody>
      </p:sp>
      <p:pic>
        <p:nvPicPr>
          <p:cNvPr id="5" name="Picture 4">
            <a:extLst>
              <a:ext uri="{FF2B5EF4-FFF2-40B4-BE49-F238E27FC236}">
                <a16:creationId xmlns:a16="http://schemas.microsoft.com/office/drawing/2014/main" id="{CD82D724-19A6-88C4-352B-F24935DD59B1}"/>
              </a:ext>
            </a:extLst>
          </p:cNvPr>
          <p:cNvPicPr>
            <a:picLocks noChangeAspect="1"/>
          </p:cNvPicPr>
          <p:nvPr/>
        </p:nvPicPr>
        <p:blipFill>
          <a:blip r:embed="rId6"/>
          <a:stretch>
            <a:fillRect/>
          </a:stretch>
        </p:blipFill>
        <p:spPr>
          <a:xfrm>
            <a:off x="628650" y="5741272"/>
            <a:ext cx="3251200" cy="647700"/>
          </a:xfrm>
          <a:prstGeom prst="rect">
            <a:avLst/>
          </a:prstGeom>
        </p:spPr>
      </p:pic>
    </p:spTree>
    <p:extLst>
      <p:ext uri="{BB962C8B-B14F-4D97-AF65-F5344CB8AC3E}">
        <p14:creationId xmlns:p14="http://schemas.microsoft.com/office/powerpoint/2010/main" val="3964866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8AA50-23B7-09E6-F3AE-331ECF6C68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3365DA-E567-5A61-5C7C-4DF527C137B9}"/>
              </a:ext>
            </a:extLst>
          </p:cNvPr>
          <p:cNvSpPr>
            <a:spLocks noGrp="1"/>
          </p:cNvSpPr>
          <p:nvPr>
            <p:ph type="title"/>
          </p:nvPr>
        </p:nvSpPr>
        <p:spPr/>
        <p:txBody>
          <a:bodyPr/>
          <a:lstStyle/>
          <a:p>
            <a:r>
              <a:rPr lang="en-GB" dirty="0">
                <a:solidFill>
                  <a:srgbClr val="FF0000"/>
                </a:solidFill>
              </a:rPr>
              <a:t>SPSS Action</a:t>
            </a:r>
          </a:p>
        </p:txBody>
      </p:sp>
      <p:sp>
        <p:nvSpPr>
          <p:cNvPr id="7" name="TextBox 6">
            <a:extLst>
              <a:ext uri="{FF2B5EF4-FFF2-40B4-BE49-F238E27FC236}">
                <a16:creationId xmlns:a16="http://schemas.microsoft.com/office/drawing/2014/main" id="{19F31014-78F4-E89D-5843-3FF4CB94E233}"/>
              </a:ext>
            </a:extLst>
          </p:cNvPr>
          <p:cNvSpPr txBox="1"/>
          <p:nvPr/>
        </p:nvSpPr>
        <p:spPr>
          <a:xfrm>
            <a:off x="653058" y="1690689"/>
            <a:ext cx="4572000" cy="1477328"/>
          </a:xfrm>
          <a:prstGeom prst="rect">
            <a:avLst/>
          </a:prstGeom>
          <a:noFill/>
        </p:spPr>
        <p:txBody>
          <a:bodyPr wrap="square">
            <a:spAutoFit/>
          </a:bodyPr>
          <a:lstStyle/>
          <a:p>
            <a:r>
              <a:rPr lang="en-GB" sz="1800" dirty="0">
                <a:effectLst/>
                <a:latin typeface="t1xtt"/>
              </a:rPr>
              <a:t>LOGISTIC REGRESSION VARIABLES Own /METHOD=BSTEP(LR) Years /SAVE=PRED PGROUP /CLASSPLOT /PRINT=GOODFIT /CRITERIA=PIN(0.05) POUT(0.10) ITERATE(20) CUT(0.5). </a:t>
            </a:r>
            <a:endParaRPr lang="en-GB" dirty="0">
              <a:effectLst/>
            </a:endParaRPr>
          </a:p>
        </p:txBody>
      </p:sp>
    </p:spTree>
    <p:extLst>
      <p:ext uri="{BB962C8B-B14F-4D97-AF65-F5344CB8AC3E}">
        <p14:creationId xmlns:p14="http://schemas.microsoft.com/office/powerpoint/2010/main" val="769690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C75F1B-0DE9-1FEC-655D-ECA4041E2562}"/>
              </a:ext>
            </a:extLst>
          </p:cNvPr>
          <p:cNvPicPr>
            <a:picLocks noChangeAspect="1"/>
          </p:cNvPicPr>
          <p:nvPr/>
        </p:nvPicPr>
        <p:blipFill>
          <a:blip r:embed="rId2"/>
          <a:stretch>
            <a:fillRect/>
          </a:stretch>
        </p:blipFill>
        <p:spPr>
          <a:xfrm>
            <a:off x="755576" y="1412776"/>
            <a:ext cx="7772400" cy="2229110"/>
          </a:xfrm>
          <a:prstGeom prst="rect">
            <a:avLst/>
          </a:prstGeom>
        </p:spPr>
      </p:pic>
      <p:pic>
        <p:nvPicPr>
          <p:cNvPr id="4" name="Picture 3">
            <a:extLst>
              <a:ext uri="{FF2B5EF4-FFF2-40B4-BE49-F238E27FC236}">
                <a16:creationId xmlns:a16="http://schemas.microsoft.com/office/drawing/2014/main" id="{565F9D3A-2128-B7BA-B982-36D5D1C77530}"/>
              </a:ext>
            </a:extLst>
          </p:cNvPr>
          <p:cNvPicPr>
            <a:picLocks noChangeAspect="1"/>
          </p:cNvPicPr>
          <p:nvPr/>
        </p:nvPicPr>
        <p:blipFill>
          <a:blip r:embed="rId3"/>
          <a:stretch>
            <a:fillRect/>
          </a:stretch>
        </p:blipFill>
        <p:spPr>
          <a:xfrm>
            <a:off x="2123728" y="4040776"/>
            <a:ext cx="4216400" cy="508000"/>
          </a:xfrm>
          <a:prstGeom prst="rect">
            <a:avLst/>
          </a:prstGeom>
        </p:spPr>
      </p:pic>
      <p:sp>
        <p:nvSpPr>
          <p:cNvPr id="6" name="TextBox 5">
            <a:extLst>
              <a:ext uri="{FF2B5EF4-FFF2-40B4-BE49-F238E27FC236}">
                <a16:creationId xmlns:a16="http://schemas.microsoft.com/office/drawing/2014/main" id="{05CE06B7-A455-29F6-CF71-8988F1BFCDA2}"/>
              </a:ext>
            </a:extLst>
          </p:cNvPr>
          <p:cNvSpPr txBox="1"/>
          <p:nvPr/>
        </p:nvSpPr>
        <p:spPr>
          <a:xfrm>
            <a:off x="1043608" y="4947666"/>
            <a:ext cx="7344816" cy="646331"/>
          </a:xfrm>
          <a:prstGeom prst="rect">
            <a:avLst/>
          </a:prstGeom>
          <a:noFill/>
        </p:spPr>
        <p:txBody>
          <a:bodyPr wrap="square">
            <a:spAutoFit/>
          </a:bodyPr>
          <a:lstStyle/>
          <a:p>
            <a:r>
              <a:rPr lang="en-GB" dirty="0">
                <a:latin typeface="TeXGyreTermesX"/>
              </a:rPr>
              <a:t>F</a:t>
            </a:r>
            <a:r>
              <a:rPr lang="en-GB" sz="1800" dirty="0">
                <a:effectLst/>
                <a:latin typeface="TeXGyreTermesX"/>
              </a:rPr>
              <a:t>or an additional one year of playing an acoustic guitar, the logit is expected to be increased by 0.509. </a:t>
            </a:r>
            <a:endParaRPr lang="en-GB" dirty="0"/>
          </a:p>
        </p:txBody>
      </p:sp>
      <p:sp>
        <p:nvSpPr>
          <p:cNvPr id="7" name="Title 6">
            <a:extLst>
              <a:ext uri="{FF2B5EF4-FFF2-40B4-BE49-F238E27FC236}">
                <a16:creationId xmlns:a16="http://schemas.microsoft.com/office/drawing/2014/main" id="{A153C3DD-2835-5CBF-1C66-B496ACAD312B}"/>
              </a:ext>
            </a:extLst>
          </p:cNvPr>
          <p:cNvSpPr>
            <a:spLocks noGrp="1"/>
          </p:cNvSpPr>
          <p:nvPr>
            <p:ph type="title"/>
          </p:nvPr>
        </p:nvSpPr>
        <p:spPr/>
        <p:txBody>
          <a:bodyPr/>
          <a:lstStyle/>
          <a:p>
            <a:r>
              <a:rPr lang="en-GB" dirty="0">
                <a:solidFill>
                  <a:srgbClr val="FF0000"/>
                </a:solidFill>
              </a:rPr>
              <a:t>Variables In The Equation </a:t>
            </a:r>
            <a:br>
              <a:rPr lang="en-GB" dirty="0">
                <a:solidFill>
                  <a:srgbClr val="FF0000"/>
                </a:solidFill>
              </a:rPr>
            </a:br>
            <a:endParaRPr lang="en-GB" dirty="0">
              <a:solidFill>
                <a:srgbClr val="FF0000"/>
              </a:solidFill>
            </a:endParaRPr>
          </a:p>
        </p:txBody>
      </p:sp>
    </p:spTree>
    <p:extLst>
      <p:ext uri="{BB962C8B-B14F-4D97-AF65-F5344CB8AC3E}">
        <p14:creationId xmlns:p14="http://schemas.microsoft.com/office/powerpoint/2010/main" val="2839320336"/>
      </p:ext>
    </p:extLst>
  </p:cSld>
  <p:clrMapOvr>
    <a:masterClrMapping/>
  </p:clrMapOvr>
</p:sld>
</file>

<file path=ppt/theme/theme1.xml><?xml version="1.0" encoding="utf-8"?>
<a:theme xmlns:a="http://schemas.openxmlformats.org/drawingml/2006/main" name="Logo Layout">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mage Header Layout">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LUMSPowerpointtemplate2015-4.potx</Template>
  <TotalTime>11639</TotalTime>
  <Words>2018</Words>
  <Application>Microsoft Macintosh PowerPoint</Application>
  <PresentationFormat>On-screen Show (4:3)</PresentationFormat>
  <Paragraphs>106</Paragraphs>
  <Slides>31</Slides>
  <Notes>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31</vt:i4>
      </vt:variant>
    </vt:vector>
  </HeadingPairs>
  <TitlesOfParts>
    <vt:vector size="43" baseType="lpstr">
      <vt:lpstr>Arial</vt:lpstr>
      <vt:lpstr>Calibri</vt:lpstr>
      <vt:lpstr>Calibri Light</vt:lpstr>
      <vt:lpstr>NewTXMI</vt:lpstr>
      <vt:lpstr>NewTXMI7</vt:lpstr>
      <vt:lpstr>t1xtt</vt:lpstr>
      <vt:lpstr>TeXGyreTermesX</vt:lpstr>
      <vt:lpstr>txmiaX</vt:lpstr>
      <vt:lpstr>txsys</vt:lpstr>
      <vt:lpstr>Logo Layout</vt:lpstr>
      <vt:lpstr>Image Header Layout</vt:lpstr>
      <vt:lpstr>Office Theme</vt:lpstr>
      <vt:lpstr>Chapter 23:  Binary Logistic Regression</vt:lpstr>
      <vt:lpstr>Learning Objectives</vt:lpstr>
      <vt:lpstr>Building a Model </vt:lpstr>
      <vt:lpstr>PowerPoint Presentation</vt:lpstr>
      <vt:lpstr>Logistic Regression Model</vt:lpstr>
      <vt:lpstr>S-shaped Curve</vt:lpstr>
      <vt:lpstr>Alternative Form</vt:lpstr>
      <vt:lpstr>SPSS Action</vt:lpstr>
      <vt:lpstr>Variables In The Equation  </vt:lpstr>
      <vt:lpstr>Odd Ratio</vt:lpstr>
      <vt:lpstr>PowerPoint Presentation</vt:lpstr>
      <vt:lpstr>PowerPoint Presentation</vt:lpstr>
      <vt:lpstr>Likelihood Ratio Test  </vt:lpstr>
      <vt:lpstr>PowerPoint Presentation</vt:lpstr>
      <vt:lpstr>Hosmer And Lemeshow Test  </vt:lpstr>
      <vt:lpstr>Classification Table </vt:lpstr>
      <vt:lpstr>R Action  </vt:lpstr>
      <vt:lpstr>PowerPoint Presentation</vt:lpstr>
      <vt:lpstr>Probit Model  </vt:lpstr>
      <vt:lpstr>PowerPoint Presentation</vt:lpstr>
      <vt:lpstr>PowerPoint Presentation</vt:lpstr>
      <vt:lpstr>PowerPoint Presentation</vt:lpstr>
      <vt:lpstr>Multiple Predictors</vt:lpstr>
      <vt:lpstr>PowerPoint Presentation</vt:lpstr>
      <vt:lpstr>The Multinomial Logit Model </vt:lpstr>
      <vt:lpstr>PowerPoint Presentation</vt:lpstr>
      <vt:lpstr>PowerPoint Presentation</vt:lpstr>
      <vt:lpstr>Choosing the Base Category </vt:lpstr>
      <vt:lpstr>Independence from the Irrelevant Alternatives Property  </vt:lpstr>
      <vt:lpstr>PowerPoint Presentation</vt:lpstr>
      <vt:lpstr>The Origins of the IIA Property  </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wendy.gallagher</dc:creator>
  <cp:lastModifiedBy>Daryanto, Ahmad</cp:lastModifiedBy>
  <cp:revision>493</cp:revision>
  <cp:lastPrinted>2016-02-23T14:27:57Z</cp:lastPrinted>
  <dcterms:created xsi:type="dcterms:W3CDTF">2011-10-31T13:04:17Z</dcterms:created>
  <dcterms:modified xsi:type="dcterms:W3CDTF">2024-10-13T10:24:20Z</dcterms:modified>
</cp:coreProperties>
</file>