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69" r:id="rId2"/>
    <p:sldId id="644" r:id="rId3"/>
    <p:sldId id="635" r:id="rId4"/>
  </p:sldIdLst>
  <p:sldSz cx="9144000" cy="5143500" type="screen16x9"/>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2pPr>
    <a:lvl3pPr marL="914400"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3pPr>
    <a:lvl4pPr marL="1371600"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4pPr>
    <a:lvl5pPr marL="1828800"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sz="2000"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sz="2000"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sz="2000"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sz="2000" kern="1200">
        <a:solidFill>
          <a:schemeClr val="tx1"/>
        </a:solidFill>
        <a:latin typeface="Arial" charset="0"/>
        <a:ea typeface="ヒラギノ角ゴ Pro W3" charset="-128"/>
        <a:cs typeface="ヒラギノ角ゴ Pro W3" charset="-128"/>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Michael Olsen Heggø" initials="DMO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3F"/>
    <a:srgbClr val="DB7F03"/>
    <a:srgbClr val="FFFFFF"/>
    <a:srgbClr val="CFEE32"/>
    <a:srgbClr val="C8E43C"/>
    <a:srgbClr val="339933"/>
    <a:srgbClr val="DDE0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64" autoAdjust="0"/>
    <p:restoredTop sz="94660"/>
  </p:normalViewPr>
  <p:slideViewPr>
    <p:cSldViewPr>
      <p:cViewPr>
        <p:scale>
          <a:sx n="144" d="100"/>
          <a:sy n="144" d="100"/>
        </p:scale>
        <p:origin x="-894" y="-402"/>
      </p:cViewPr>
      <p:guideLst>
        <p:guide orient="horz" pos="1620"/>
        <p:guide pos="672"/>
        <p:guide pos="5472"/>
        <p:guide pos="1008"/>
        <p:guide pos="115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F21275-3D11-4DE5-AB1F-695A46256FBC}" type="datetimeFigureOut">
              <a:rPr lang="nb-NO" smtClean="0"/>
              <a:pPr/>
              <a:t>03.04.2014</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096B87-0A18-482D-BED1-062BAA9DFB94}" type="slidenum">
              <a:rPr lang="nb-NO" smtClean="0"/>
              <a:pPr/>
              <a:t>‹#›</a:t>
            </a:fld>
            <a:endParaRPr lang="nb-NO"/>
          </a:p>
        </p:txBody>
      </p:sp>
    </p:spTree>
    <p:extLst>
      <p:ext uri="{BB962C8B-B14F-4D97-AF65-F5344CB8AC3E}">
        <p14:creationId xmlns:p14="http://schemas.microsoft.com/office/powerpoint/2010/main" val="65065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ctrTitle" sz="quarter"/>
          </p:nvPr>
        </p:nvSpPr>
        <p:spPr>
          <a:xfrm>
            <a:off x="1295400" y="2427736"/>
            <a:ext cx="6934200" cy="504056"/>
          </a:xfrm>
        </p:spPr>
        <p:txBody>
          <a:bodyPr anchor="b"/>
          <a:lstStyle>
            <a:lvl1pPr>
              <a:defRPr sz="2000">
                <a:solidFill>
                  <a:schemeClr val="bg2"/>
                </a:solidFill>
              </a:defRPr>
            </a:lvl1pPr>
          </a:lstStyle>
          <a:p>
            <a:r>
              <a:rPr lang="nb-NO" dirty="0" smtClean="0"/>
              <a:t>Klikk for å redigere tittelstil</a:t>
            </a:r>
            <a:endParaRPr lang="en-US" dirty="0"/>
          </a:p>
        </p:txBody>
      </p:sp>
      <p:sp>
        <p:nvSpPr>
          <p:cNvPr id="3075" name="Rectangle 1027"/>
          <p:cNvSpPr>
            <a:spLocks noGrp="1" noChangeArrowheads="1"/>
          </p:cNvSpPr>
          <p:nvPr>
            <p:ph type="subTitle" sz="quarter" idx="1"/>
          </p:nvPr>
        </p:nvSpPr>
        <p:spPr>
          <a:xfrm>
            <a:off x="1295400" y="2931792"/>
            <a:ext cx="7315200" cy="1008112"/>
          </a:xfrm>
        </p:spPr>
        <p:txBody>
          <a:bodyPr/>
          <a:lstStyle>
            <a:lvl1pPr marL="0" indent="0">
              <a:buFontTx/>
              <a:buNone/>
              <a:defRPr sz="3000" b="1" i="0">
                <a:latin typeface="Arial"/>
                <a:cs typeface="Arial"/>
              </a:defRPr>
            </a:lvl1pPr>
          </a:lstStyle>
          <a:p>
            <a:r>
              <a:rPr lang="nb-NO" dirty="0" smtClean="0"/>
              <a:t>Klikk for å redigere undertittelstil i malen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Klikk for å redigere tittelstil</a:t>
            </a:r>
            <a:endParaRPr lang="nb-NO"/>
          </a:p>
        </p:txBody>
      </p:sp>
      <p:sp>
        <p:nvSpPr>
          <p:cNvPr id="3" name="Vertical Text Placeholder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628650"/>
            <a:ext cx="1924050" cy="3943350"/>
          </a:xfrm>
        </p:spPr>
        <p:txBody>
          <a:bodyPr vert="eaVert"/>
          <a:lstStyle/>
          <a:p>
            <a:r>
              <a:rPr lang="nb-NO" smtClean="0"/>
              <a:t>Klikk for å redigere tittelstil</a:t>
            </a:r>
            <a:endParaRPr lang="nb-NO"/>
          </a:p>
        </p:txBody>
      </p:sp>
      <p:sp>
        <p:nvSpPr>
          <p:cNvPr id="3" name="Vertical Text Placeholder 2"/>
          <p:cNvSpPr>
            <a:spLocks noGrp="1"/>
          </p:cNvSpPr>
          <p:nvPr>
            <p:ph type="body" orient="vert" idx="1"/>
          </p:nvPr>
        </p:nvSpPr>
        <p:spPr>
          <a:xfrm>
            <a:off x="990600" y="628650"/>
            <a:ext cx="5619750" cy="3943350"/>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Klikk for å redigere tittelstil</a:t>
            </a:r>
            <a:endParaRPr lang="nb-NO"/>
          </a:p>
        </p:txBody>
      </p:sp>
      <p:sp>
        <p:nvSpPr>
          <p:cNvPr id="3" name="Content Placeholder 2"/>
          <p:cNvSpPr>
            <a:spLocks noGrp="1"/>
          </p:cNvSpPr>
          <p:nvPr>
            <p:ph idx="1"/>
          </p:nvPr>
        </p:nvSpPr>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nb-NO" smtClean="0"/>
              <a:t>Klikk for å redigere tittelstil</a:t>
            </a:r>
            <a:endParaRPr lang="nb-NO"/>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b-NO" smtClean="0"/>
              <a:t>Klikk for å redigere tekststiler i malen</a:t>
            </a:r>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Klikk for å redigere tittelstil</a:t>
            </a:r>
            <a:endParaRPr lang="nb-NO"/>
          </a:p>
        </p:txBody>
      </p:sp>
      <p:sp>
        <p:nvSpPr>
          <p:cNvPr id="3" name="Content Placeholder 2"/>
          <p:cNvSpPr>
            <a:spLocks noGrp="1"/>
          </p:cNvSpPr>
          <p:nvPr>
            <p:ph sz="half" idx="1"/>
          </p:nvPr>
        </p:nvSpPr>
        <p:spPr>
          <a:xfrm>
            <a:off x="990600" y="1485900"/>
            <a:ext cx="37719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Content Placeholder 3"/>
          <p:cNvSpPr>
            <a:spLocks noGrp="1"/>
          </p:cNvSpPr>
          <p:nvPr>
            <p:ph sz="half" idx="2"/>
          </p:nvPr>
        </p:nvSpPr>
        <p:spPr>
          <a:xfrm>
            <a:off x="4914900" y="1485900"/>
            <a:ext cx="37719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nb-NO" smtClean="0"/>
              <a:t>Klikk for å redigere tittelstil</a:t>
            </a:r>
            <a:endParaRPr lang="nb-NO"/>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Klikk for å redigere tittelstil</a:t>
            </a:r>
            <a:endParaRPr lang="nb-NO"/>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nb-NO" smtClean="0"/>
              <a:t>Klikk for å redigere tittelstil</a:t>
            </a:r>
            <a:endParaRPr lang="nb-NO"/>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Text Placeholder 3"/>
          <p:cNvSpPr>
            <a:spLocks noGrp="1"/>
          </p:cNvSpPr>
          <p:nvPr>
            <p:ph type="body" sz="half" idx="2"/>
          </p:nvPr>
        </p:nvSpPr>
        <p:spPr>
          <a:xfrm>
            <a:off x="457205" y="1143003"/>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nb-NO" smtClean="0"/>
              <a:t>Klikk for å redigere tittelstil</a:t>
            </a:r>
            <a:endParaRPr lang="nb-NO"/>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b-NO" noProof="0" smtClean="0"/>
              <a:t>Klikk ikonet for å legge til et bilde</a:t>
            </a:r>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990600" y="628650"/>
            <a:ext cx="76962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b-NO" smtClean="0"/>
              <a:t>Klikk for å redigere tittelstil</a:t>
            </a:r>
            <a:endParaRPr lang="en-US"/>
          </a:p>
        </p:txBody>
      </p:sp>
      <p:sp>
        <p:nvSpPr>
          <p:cNvPr id="1027" name="Rectangle 8"/>
          <p:cNvSpPr>
            <a:spLocks noGrp="1" noChangeArrowheads="1"/>
          </p:cNvSpPr>
          <p:nvPr>
            <p:ph type="body" idx="1"/>
          </p:nvPr>
        </p:nvSpPr>
        <p:spPr bwMode="auto">
          <a:xfrm>
            <a:off x="990600" y="1485900"/>
            <a:ext cx="7696200" cy="3086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a:p>
        </p:txBody>
      </p:sp>
      <p:pic>
        <p:nvPicPr>
          <p:cNvPr id="4" name="Bild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51520" y="195487"/>
            <a:ext cx="2088232" cy="290270"/>
          </a:xfrm>
          <a:prstGeom prst="rect">
            <a:avLst/>
          </a:prstGeom>
        </p:spPr>
      </p:pic>
    </p:spTree>
  </p:cSld>
  <p:clrMap bg1="lt1" tx1="dk1" bg2="lt2" tx2="dk2" accent1="accent1" accent2="accent2" accent3="accent3" accent4="accent4" accent5="accent5" accent6="accent6" hlink="hlink" folHlink="folHlink"/>
  <p:sldLayoutIdLst>
    <p:sldLayoutId id="2147483762"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ヒラギノ角ゴ Pro W3" charset="-128"/>
          <a:cs typeface="ヒラギノ角ゴ Pro W3" charset="-128"/>
        </a:defRPr>
      </a:lvl2pPr>
      <a:lvl3pPr algn="l" rtl="0" eaLnBrk="1" fontAlgn="base" hangingPunct="1">
        <a:spcBef>
          <a:spcPct val="0"/>
        </a:spcBef>
        <a:spcAft>
          <a:spcPct val="0"/>
        </a:spcAft>
        <a:defRPr sz="3200" b="1">
          <a:solidFill>
            <a:schemeClr val="tx2"/>
          </a:solidFill>
          <a:latin typeface="Arial" charset="0"/>
          <a:ea typeface="ヒラギノ角ゴ Pro W3" charset="-128"/>
          <a:cs typeface="ヒラギノ角ゴ Pro W3" charset="-128"/>
        </a:defRPr>
      </a:lvl3pPr>
      <a:lvl4pPr algn="l" rtl="0" eaLnBrk="1" fontAlgn="base" hangingPunct="1">
        <a:spcBef>
          <a:spcPct val="0"/>
        </a:spcBef>
        <a:spcAft>
          <a:spcPct val="0"/>
        </a:spcAft>
        <a:defRPr sz="3200" b="1">
          <a:solidFill>
            <a:schemeClr val="tx2"/>
          </a:solidFill>
          <a:latin typeface="Arial" charset="0"/>
          <a:ea typeface="ヒラギノ角ゴ Pro W3" charset="-128"/>
          <a:cs typeface="ヒラギノ角ゴ Pro W3" charset="-128"/>
        </a:defRPr>
      </a:lvl4pPr>
      <a:lvl5pPr algn="l" rtl="0" eaLnBrk="1" fontAlgn="base" hangingPunct="1">
        <a:spcBef>
          <a:spcPct val="0"/>
        </a:spcBef>
        <a:spcAft>
          <a:spcPct val="0"/>
        </a:spcAft>
        <a:defRPr sz="3200" b="1">
          <a:solidFill>
            <a:schemeClr val="tx2"/>
          </a:solidFill>
          <a:latin typeface="Arial" charset="0"/>
          <a:ea typeface="ヒラギノ角ゴ Pro W3" charset="-128"/>
          <a:cs typeface="ヒラギノ角ゴ Pro W3" charset="-128"/>
        </a:defRPr>
      </a:lvl5pPr>
      <a:lvl6pPr marL="457200" algn="l" rtl="0" eaLnBrk="1" fontAlgn="base" hangingPunct="1">
        <a:spcBef>
          <a:spcPct val="0"/>
        </a:spcBef>
        <a:spcAft>
          <a:spcPct val="0"/>
        </a:spcAft>
        <a:defRPr sz="3200" b="1">
          <a:solidFill>
            <a:schemeClr val="tx2"/>
          </a:solidFill>
          <a:latin typeface="Arial" charset="0"/>
          <a:ea typeface="ヒラギノ角ゴ Pro W3" charset="-128"/>
          <a:cs typeface="ヒラギノ角ゴ Pro W3" charset="-128"/>
        </a:defRPr>
      </a:lvl6pPr>
      <a:lvl7pPr marL="914400" algn="l" rtl="0" eaLnBrk="1" fontAlgn="base" hangingPunct="1">
        <a:spcBef>
          <a:spcPct val="0"/>
        </a:spcBef>
        <a:spcAft>
          <a:spcPct val="0"/>
        </a:spcAft>
        <a:defRPr sz="3200" b="1">
          <a:solidFill>
            <a:schemeClr val="tx2"/>
          </a:solidFill>
          <a:latin typeface="Arial" charset="0"/>
          <a:ea typeface="ヒラギノ角ゴ Pro W3" charset="-128"/>
          <a:cs typeface="ヒラギノ角ゴ Pro W3" charset="-128"/>
        </a:defRPr>
      </a:lvl7pPr>
      <a:lvl8pPr marL="1371600" algn="l" rtl="0" eaLnBrk="1" fontAlgn="base" hangingPunct="1">
        <a:spcBef>
          <a:spcPct val="0"/>
        </a:spcBef>
        <a:spcAft>
          <a:spcPct val="0"/>
        </a:spcAft>
        <a:defRPr sz="3200" b="1">
          <a:solidFill>
            <a:schemeClr val="tx2"/>
          </a:solidFill>
          <a:latin typeface="Arial" charset="0"/>
          <a:ea typeface="ヒラギノ角ゴ Pro W3" charset="-128"/>
          <a:cs typeface="ヒラギノ角ゴ Pro W3" charset="-128"/>
        </a:defRPr>
      </a:lvl8pPr>
      <a:lvl9pPr marL="1828800" algn="l" rtl="0" eaLnBrk="1" fontAlgn="base" hangingPunct="1">
        <a:spcBef>
          <a:spcPct val="0"/>
        </a:spcBef>
        <a:spcAft>
          <a:spcPct val="0"/>
        </a:spcAft>
        <a:defRPr sz="3200" b="1">
          <a:solidFill>
            <a:schemeClr val="tx2"/>
          </a:solidFill>
          <a:latin typeface="Arial" charset="0"/>
          <a:ea typeface="ヒラギノ角ゴ Pro W3" charset="-128"/>
          <a:cs typeface="ヒラギノ角ゴ Pro W3" charset="-128"/>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tx1"/>
          </a:solidFill>
          <a:latin typeface="+mn-lt"/>
          <a:ea typeface="+mn-ea"/>
          <a:cs typeface="+mn-cs"/>
        </a:defRPr>
      </a:lvl3pPr>
      <a:lvl4pPr marL="1600200" indent="-228600" algn="l" rtl="0" eaLnBrk="1" fontAlgn="base" hangingPunct="1">
        <a:spcBef>
          <a:spcPct val="20000"/>
        </a:spcBef>
        <a:spcAft>
          <a:spcPct val="0"/>
        </a:spcAft>
        <a:buChar char="–"/>
        <a:defRPr>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16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www.google.no/url?sa=i&amp;rct=j&amp;q=&amp;esrc=s&amp;frm=1&amp;source=images&amp;cd=&amp;cad=rja&amp;docid=fhdOJdeI8coXcM&amp;tbnid=ju687bAkB82E6M:&amp;ved=0CAUQjRw&amp;url=http://www.npr.org/2013/10/26/240586188/divide-by-doh-the-mathematical-secrets-of-the-simpsons&amp;ei=KoP4UoTWM8LYswbgqYCYAw&amp;bvm=bv.60983673,d.Yms&amp;psig=AFQjCNHkBFlxssGRac1RvIas7TJleBWfMg&amp;ust=139210459492595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2411760" y="2571750"/>
            <a:ext cx="7389440" cy="648072"/>
          </a:xfrm>
        </p:spPr>
        <p:txBody>
          <a:bodyPr/>
          <a:lstStyle/>
          <a:p>
            <a:pPr eaLnBrk="1" hangingPunct="1"/>
            <a:r>
              <a:rPr lang="nb-NO" dirty="0" smtClean="0"/>
              <a:t>Åpningstider / </a:t>
            </a:r>
            <a:r>
              <a:rPr lang="nb-NO" dirty="0" err="1" smtClean="0"/>
              <a:t>Opening</a:t>
            </a:r>
            <a:r>
              <a:rPr lang="nb-NO" dirty="0" smtClean="0"/>
              <a:t> </a:t>
            </a:r>
            <a:r>
              <a:rPr lang="nb-NO" dirty="0" err="1" smtClean="0"/>
              <a:t>hours</a:t>
            </a:r>
            <a:r>
              <a:rPr lang="nb-NO" dirty="0" smtClean="0"/>
              <a:t> </a:t>
            </a:r>
            <a:br>
              <a:rPr lang="nb-NO" dirty="0" smtClean="0"/>
            </a:br>
            <a:endParaRPr lang="nb-NO" dirty="0"/>
          </a:p>
        </p:txBody>
      </p:sp>
      <p:sp>
        <p:nvSpPr>
          <p:cNvPr id="6" name="Rectangle 3"/>
          <p:cNvSpPr>
            <a:spLocks noGrp="1" noChangeArrowheads="1"/>
          </p:cNvSpPr>
          <p:nvPr>
            <p:ph type="subTitle" idx="1"/>
          </p:nvPr>
        </p:nvSpPr>
        <p:spPr>
          <a:xfrm>
            <a:off x="2411760" y="3003799"/>
            <a:ext cx="6624736" cy="1594760"/>
          </a:xfrm>
        </p:spPr>
        <p:txBody>
          <a:bodyPr/>
          <a:lstStyle/>
          <a:p>
            <a:pPr eaLnBrk="1" hangingPunct="1"/>
            <a:r>
              <a:rPr lang="nb-NO" sz="2000" dirty="0" smtClean="0"/>
              <a:t>Mandag til fredag: 	08:00 – 22:00</a:t>
            </a:r>
          </a:p>
          <a:p>
            <a:pPr eaLnBrk="1" hangingPunct="1"/>
            <a:r>
              <a:rPr lang="nb-NO" sz="2000" dirty="0" smtClean="0"/>
              <a:t>Lørdag og søndag: 	10:00 – 18:00</a:t>
            </a:r>
          </a:p>
          <a:p>
            <a:endParaRPr lang="nb-NO" sz="2000" dirty="0" smtClean="0"/>
          </a:p>
          <a:p>
            <a:r>
              <a:rPr lang="nb-NO" sz="2000" dirty="0" err="1" smtClean="0"/>
              <a:t>Monday</a:t>
            </a:r>
            <a:r>
              <a:rPr lang="nb-NO" sz="2000" dirty="0" smtClean="0"/>
              <a:t> </a:t>
            </a:r>
            <a:r>
              <a:rPr lang="nb-NO" sz="2000" dirty="0"/>
              <a:t>- Friday: 	08:00 – 22:00 </a:t>
            </a:r>
          </a:p>
          <a:p>
            <a:r>
              <a:rPr lang="nb-NO" sz="2000" dirty="0" err="1"/>
              <a:t>Saturday</a:t>
            </a:r>
            <a:r>
              <a:rPr lang="nb-NO" sz="2000" dirty="0"/>
              <a:t> - </a:t>
            </a:r>
            <a:r>
              <a:rPr lang="nb-NO" sz="2000" dirty="0" err="1"/>
              <a:t>Sunday</a:t>
            </a:r>
            <a:r>
              <a:rPr lang="nb-NO" sz="2000" dirty="0"/>
              <a:t>: 	10:00 – 18:00 </a:t>
            </a:r>
          </a:p>
          <a:p>
            <a:pPr eaLnBrk="1" hangingPunct="1"/>
            <a:endParaRPr lang="nb-NO" sz="2000" dirty="0" smtClean="0"/>
          </a:p>
          <a:p>
            <a:pPr eaLnBrk="1" hangingPunct="1"/>
            <a:endParaRPr lang="nb-NO" dirty="0"/>
          </a:p>
        </p:txBody>
      </p:sp>
      <p:sp>
        <p:nvSpPr>
          <p:cNvPr id="4" name="Rectangle 3"/>
          <p:cNvSpPr/>
          <p:nvPr/>
        </p:nvSpPr>
        <p:spPr bwMode="auto">
          <a:xfrm>
            <a:off x="-18256" y="-20538"/>
            <a:ext cx="9144000" cy="170765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2pPr>
            <a:lvl3pPr marL="914400"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3pPr>
            <a:lvl4pPr marL="1371600"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4pPr>
            <a:lvl5pPr marL="1828800"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sz="2000"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sz="2000"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sz="2000"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sz="2000" kern="1200">
                <a:solidFill>
                  <a:schemeClr val="tx1"/>
                </a:solidFill>
                <a:latin typeface="Arial" charset="0"/>
                <a:ea typeface="ヒラギノ角ゴ Pro W3" charset="-128"/>
                <a:cs typeface="ヒラギノ角ゴ Pro W3" charset="-128"/>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b-NO" sz="20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6" y="-20538"/>
            <a:ext cx="9180512" cy="1554372"/>
          </a:xfrm>
          <a:prstGeom prst="rect">
            <a:avLst/>
          </a:prstGeom>
        </p:spPr>
      </p:pic>
    </p:spTree>
    <p:extLst>
      <p:ext uri="{BB962C8B-B14F-4D97-AF65-F5344CB8AC3E}">
        <p14:creationId xmlns:p14="http://schemas.microsoft.com/office/powerpoint/2010/main" val="2144460036"/>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51435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b-NO" sz="2000" b="0" i="0" u="none" strike="noStrike" cap="none" normalizeH="0" baseline="0" dirty="0">
              <a:ln>
                <a:noFill/>
              </a:ln>
              <a:solidFill>
                <a:schemeClr val="bg1"/>
              </a:solidFill>
              <a:effectLst/>
              <a:latin typeface="Arial" charset="0"/>
              <a:ea typeface="ヒラギノ角ゴ Pro W3" charset="-128"/>
              <a:cs typeface="ヒラギノ角ゴ Pro W3" charset="-12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34" y="-2331"/>
            <a:ext cx="7788732" cy="5148162"/>
          </a:xfrm>
          <a:prstGeom prst="rect">
            <a:avLst/>
          </a:prstGeom>
        </p:spPr>
      </p:pic>
      <p:sp>
        <p:nvSpPr>
          <p:cNvPr id="6" name="Rectangle 5"/>
          <p:cNvSpPr/>
          <p:nvPr/>
        </p:nvSpPr>
        <p:spPr bwMode="auto">
          <a:xfrm>
            <a:off x="1039166" y="239068"/>
            <a:ext cx="3670916" cy="8640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b-NO" sz="20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5" name="TextBox 4"/>
          <p:cNvSpPr txBox="1"/>
          <p:nvPr/>
        </p:nvSpPr>
        <p:spPr>
          <a:xfrm>
            <a:off x="568660" y="1290122"/>
            <a:ext cx="5083460" cy="1569660"/>
          </a:xfrm>
          <a:prstGeom prst="rect">
            <a:avLst/>
          </a:prstGeom>
          <a:noFill/>
        </p:spPr>
        <p:txBody>
          <a:bodyPr wrap="square" rtlCol="0">
            <a:spAutoFit/>
          </a:bodyPr>
          <a:lstStyle/>
          <a:p>
            <a:r>
              <a:rPr lang="nb-NO" sz="2800" b="1" dirty="0" smtClean="0">
                <a:latin typeface="Arial Black" panose="020B0A04020102020204" pitchFamily="34" charset="0"/>
              </a:rPr>
              <a:t>Hvordan realisere kunnskapssamfunnet?</a:t>
            </a:r>
          </a:p>
          <a:p>
            <a:r>
              <a:rPr lang="nb-NO" dirty="0" smtClean="0"/>
              <a:t>Debattmøte mandag 24. februar kl. 16:00</a:t>
            </a:r>
          </a:p>
          <a:p>
            <a:r>
              <a:rPr lang="nb-NO" dirty="0" smtClean="0"/>
              <a:t>Vilhelm Bjerknes` hus</a:t>
            </a:r>
            <a:endParaRPr lang="nb-NO" dirty="0"/>
          </a:p>
        </p:txBody>
      </p:sp>
      <p:sp>
        <p:nvSpPr>
          <p:cNvPr id="8" name="AutoShape 2" descr="http://www.google.no/url?sa=i&amp;source=images&amp;cd=&amp;docid=bRbhj0E1myxXgM&amp;tbnid=FK_G4XNnyFNoeM:&amp;ved=0CAUQjBw&amp;url=http%3A%2F%2Fforeninger.uio.no%2Fforskerforbundet%2Fnyheter%2F2011%2Fnyhetsbrev%2FLogo%2520FF.jpg&amp;ei=a_UFU8K2DsPq4gTbhYCYAw&amp;psig=AFQjCNGq42EvyeOs8Jdipm9iVD5BqATp4g&amp;ust=1392985835312215"/>
          <p:cNvSpPr>
            <a:spLocks noChangeAspect="1" noChangeArrowheads="1"/>
          </p:cNvSpPr>
          <p:nvPr/>
        </p:nvSpPr>
        <p:spPr bwMode="auto">
          <a:xfrm>
            <a:off x="63500" y="-136525"/>
            <a:ext cx="12353925" cy="5943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b-NO"/>
          </a:p>
        </p:txBody>
      </p:sp>
      <p:sp>
        <p:nvSpPr>
          <p:cNvPr id="9" name="AutoShape 4" descr="http://www.google.no/url?sa=i&amp;source=images&amp;cd=&amp;docid=bRbhj0E1myxXgM&amp;tbnid=FK_G4XNnyFNoeM:&amp;ved=0CAUQjBw&amp;url=http%3A%2F%2Fforeninger.uio.no%2Fforskerforbundet%2Fnyheter%2F2011%2Fnyhetsbrev%2FLogo%2520FF.jpg&amp;ei=a_UFU8K2DsPq4gTbhYCYAw&amp;psig=AFQjCNGq42EvyeOs8Jdipm9iVD5BqATp4g&amp;ust=1392985835312215"/>
          <p:cNvSpPr>
            <a:spLocks noChangeAspect="1" noChangeArrowheads="1"/>
          </p:cNvSpPr>
          <p:nvPr/>
        </p:nvSpPr>
        <p:spPr bwMode="auto">
          <a:xfrm>
            <a:off x="215900" y="15875"/>
            <a:ext cx="12353925" cy="5943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b-NO"/>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00" y="193144"/>
            <a:ext cx="1896768" cy="912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bwMode="auto">
          <a:xfrm>
            <a:off x="7092280" y="3579862"/>
            <a:ext cx="1080120" cy="10801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b-NO" sz="20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7" name="TextBox 6"/>
          <p:cNvSpPr txBox="1"/>
          <p:nvPr/>
        </p:nvSpPr>
        <p:spPr>
          <a:xfrm>
            <a:off x="5596401" y="2403921"/>
            <a:ext cx="3008047" cy="2616101"/>
          </a:xfrm>
          <a:prstGeom prst="rect">
            <a:avLst/>
          </a:prstGeom>
          <a:noFill/>
        </p:spPr>
        <p:txBody>
          <a:bodyPr wrap="square" rtlCol="0">
            <a:spAutoFit/>
          </a:bodyPr>
          <a:lstStyle/>
          <a:p>
            <a:pPr algn="r"/>
            <a:r>
              <a:rPr lang="nb-NO" sz="1200" b="1" dirty="0"/>
              <a:t>Paneldeltakere:</a:t>
            </a:r>
          </a:p>
          <a:p>
            <a:pPr algn="r"/>
            <a:r>
              <a:rPr lang="nb-NO" sz="1200" dirty="0"/>
              <a:t>Sivert Bjørnstad (Frp</a:t>
            </a:r>
            <a:r>
              <a:rPr lang="nb-NO" sz="1200" dirty="0" smtClean="0"/>
              <a:t>)</a:t>
            </a:r>
            <a:br>
              <a:rPr lang="nb-NO" sz="1200" dirty="0" smtClean="0"/>
            </a:br>
            <a:r>
              <a:rPr lang="nb-NO" sz="1200" dirty="0" smtClean="0"/>
              <a:t>Michael </a:t>
            </a:r>
            <a:r>
              <a:rPr lang="nb-NO" sz="1200" dirty="0"/>
              <a:t>Tetzschner (H</a:t>
            </a:r>
            <a:r>
              <a:rPr lang="nb-NO" sz="1200" dirty="0" smtClean="0"/>
              <a:t>) </a:t>
            </a:r>
            <a:br>
              <a:rPr lang="nb-NO" sz="1200" dirty="0" smtClean="0"/>
            </a:br>
            <a:r>
              <a:rPr lang="nb-NO" sz="1200" dirty="0" smtClean="0"/>
              <a:t>Ola </a:t>
            </a:r>
            <a:r>
              <a:rPr lang="nb-NO" sz="1200" dirty="0" err="1"/>
              <a:t>Elvestuen</a:t>
            </a:r>
            <a:r>
              <a:rPr lang="nb-NO" sz="1200" dirty="0"/>
              <a:t> (V</a:t>
            </a:r>
            <a:r>
              <a:rPr lang="nb-NO" sz="1200" dirty="0" smtClean="0"/>
              <a:t>) </a:t>
            </a:r>
            <a:br>
              <a:rPr lang="nb-NO" sz="1200" dirty="0" smtClean="0"/>
            </a:br>
            <a:r>
              <a:rPr lang="nb-NO" sz="1200" dirty="0" smtClean="0"/>
              <a:t>Elisabeth </a:t>
            </a:r>
            <a:r>
              <a:rPr lang="nb-NO" sz="1200" dirty="0"/>
              <a:t>Løland (Krf</a:t>
            </a:r>
            <a:r>
              <a:rPr lang="nb-NO" sz="1200" dirty="0" smtClean="0"/>
              <a:t>) </a:t>
            </a:r>
            <a:br>
              <a:rPr lang="nb-NO" sz="1200" dirty="0" smtClean="0"/>
            </a:br>
            <a:r>
              <a:rPr lang="nb-NO" sz="1200" dirty="0" smtClean="0"/>
              <a:t>Rasmus </a:t>
            </a:r>
            <a:r>
              <a:rPr lang="nb-NO" sz="1200" dirty="0"/>
              <a:t>Hansson (MDG</a:t>
            </a:r>
            <a:r>
              <a:rPr lang="nb-NO" sz="1200" dirty="0" smtClean="0"/>
              <a:t>) </a:t>
            </a:r>
            <a:br>
              <a:rPr lang="nb-NO" sz="1200" dirty="0" smtClean="0"/>
            </a:br>
            <a:r>
              <a:rPr lang="nb-NO" sz="1200" dirty="0" smtClean="0"/>
              <a:t>Marianne </a:t>
            </a:r>
            <a:r>
              <a:rPr lang="nb-NO" sz="1200" dirty="0"/>
              <a:t>Marthinsen (AP</a:t>
            </a:r>
            <a:r>
              <a:rPr lang="nb-NO" sz="1200" dirty="0" smtClean="0"/>
              <a:t>) </a:t>
            </a:r>
            <a:br>
              <a:rPr lang="nb-NO" sz="1200" dirty="0" smtClean="0"/>
            </a:br>
            <a:r>
              <a:rPr lang="nb-NO" sz="1200" dirty="0" smtClean="0"/>
              <a:t>Heikki </a:t>
            </a:r>
            <a:r>
              <a:rPr lang="nb-NO" sz="1200" dirty="0"/>
              <a:t>Holmås (SV).</a:t>
            </a:r>
          </a:p>
          <a:p>
            <a:pPr algn="r"/>
            <a:r>
              <a:rPr lang="nb-NO" sz="1200" dirty="0" smtClean="0"/>
              <a:t/>
            </a:r>
            <a:br>
              <a:rPr lang="nb-NO" sz="1200" dirty="0" smtClean="0"/>
            </a:br>
            <a:r>
              <a:rPr lang="nb-NO" sz="1200" b="1" dirty="0" smtClean="0"/>
              <a:t>Kommentarer: </a:t>
            </a:r>
            <a:br>
              <a:rPr lang="nb-NO" sz="1200" b="1" dirty="0" smtClean="0"/>
            </a:br>
            <a:r>
              <a:rPr lang="nb-NO" sz="1200" dirty="0" smtClean="0"/>
              <a:t>rektor </a:t>
            </a:r>
            <a:r>
              <a:rPr lang="nb-NO" sz="1200" dirty="0"/>
              <a:t>Ole Petter Ottersen ved UiO og rektor Kari Toverud Jensen ved </a:t>
            </a:r>
            <a:r>
              <a:rPr lang="nb-NO" sz="1200" dirty="0" err="1" smtClean="0"/>
              <a:t>HiOA</a:t>
            </a:r>
            <a:endParaRPr lang="nb-NO" sz="1200" dirty="0"/>
          </a:p>
          <a:p>
            <a:endParaRPr lang="nb-NO" dirty="0"/>
          </a:p>
        </p:txBody>
      </p:sp>
    </p:spTree>
    <p:extLst>
      <p:ext uri="{BB962C8B-B14F-4D97-AF65-F5344CB8AC3E}">
        <p14:creationId xmlns:p14="http://schemas.microsoft.com/office/powerpoint/2010/main" val="1821540611"/>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onsingh.net/wp-content/uploads/2010/11/phot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157" y="-403339"/>
            <a:ext cx="4263355" cy="55673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nb-NO" dirty="0"/>
          </a:p>
        </p:txBody>
      </p:sp>
      <p:sp>
        <p:nvSpPr>
          <p:cNvPr id="3" name="Content Placeholder 2"/>
          <p:cNvSpPr>
            <a:spLocks noGrp="1"/>
          </p:cNvSpPr>
          <p:nvPr>
            <p:ph idx="1"/>
          </p:nvPr>
        </p:nvSpPr>
        <p:spPr/>
        <p:txBody>
          <a:bodyPr/>
          <a:lstStyle/>
          <a:p>
            <a:endParaRPr lang="nb-NO" dirty="0"/>
          </a:p>
        </p:txBody>
      </p:sp>
      <p:sp>
        <p:nvSpPr>
          <p:cNvPr id="4" name="TextBox 3"/>
          <p:cNvSpPr txBox="1"/>
          <p:nvPr/>
        </p:nvSpPr>
        <p:spPr>
          <a:xfrm>
            <a:off x="8354204" y="4974223"/>
            <a:ext cx="758541" cy="169277"/>
          </a:xfrm>
          <a:prstGeom prst="rect">
            <a:avLst/>
          </a:prstGeom>
          <a:noFill/>
        </p:spPr>
        <p:txBody>
          <a:bodyPr wrap="none" rtlCol="0">
            <a:spAutoFit/>
          </a:bodyPr>
          <a:lstStyle/>
          <a:p>
            <a:r>
              <a:rPr lang="nb-NO" sz="500" dirty="0" smtClean="0">
                <a:solidFill>
                  <a:schemeClr val="bg1">
                    <a:lumMod val="50000"/>
                  </a:schemeClr>
                </a:solidFill>
              </a:rPr>
              <a:t>Foto: Nigel Spalding</a:t>
            </a:r>
            <a:endParaRPr lang="nb-NO" sz="500" dirty="0">
              <a:solidFill>
                <a:schemeClr val="bg1">
                  <a:lumMod val="50000"/>
                </a:schemeClr>
              </a:solidFill>
            </a:endParaRPr>
          </a:p>
        </p:txBody>
      </p:sp>
      <p:sp>
        <p:nvSpPr>
          <p:cNvPr id="5" name="Rectangle 4"/>
          <p:cNvSpPr/>
          <p:nvPr/>
        </p:nvSpPr>
        <p:spPr bwMode="auto">
          <a:xfrm>
            <a:off x="-10666" y="-414724"/>
            <a:ext cx="6454874" cy="55582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b-NO" sz="2000" b="0" i="0" u="none" strike="noStrike" cap="none" normalizeH="0" baseline="0" dirty="0">
              <a:ln>
                <a:noFill/>
              </a:ln>
              <a:solidFill>
                <a:schemeClr val="tx1"/>
              </a:solidFill>
              <a:effectLst/>
              <a:latin typeface="Arial" charset="0"/>
              <a:ea typeface="ヒラギノ角ゴ Pro W3" charset="-128"/>
              <a:cs typeface="ヒラギノ角ゴ Pro W3" charset="-128"/>
            </a:endParaRPr>
          </a:p>
        </p:txBody>
      </p:sp>
      <p:sp>
        <p:nvSpPr>
          <p:cNvPr id="6" name="TextBox 5"/>
          <p:cNvSpPr txBox="1"/>
          <p:nvPr/>
        </p:nvSpPr>
        <p:spPr>
          <a:xfrm>
            <a:off x="1691680" y="1443429"/>
            <a:ext cx="4320480" cy="1200329"/>
          </a:xfrm>
          <a:prstGeom prst="rect">
            <a:avLst/>
          </a:prstGeom>
          <a:noFill/>
        </p:spPr>
        <p:txBody>
          <a:bodyPr wrap="square" rtlCol="0">
            <a:spAutoFit/>
          </a:bodyPr>
          <a:lstStyle/>
          <a:p>
            <a:pPr algn="r"/>
            <a:r>
              <a:rPr lang="nb-NO" sz="1200" b="1" dirty="0" smtClean="0"/>
              <a:t>Sophus </a:t>
            </a:r>
            <a:r>
              <a:rPr lang="nb-NO" sz="1200" b="1" dirty="0" err="1" smtClean="0"/>
              <a:t>Lie’s</a:t>
            </a:r>
            <a:r>
              <a:rPr lang="nb-NO" sz="1200" b="1" dirty="0" smtClean="0"/>
              <a:t> Auditorium</a:t>
            </a:r>
          </a:p>
          <a:p>
            <a:pPr algn="r"/>
            <a:r>
              <a:rPr lang="nb-NO" sz="1400" b="1" dirty="0" smtClean="0"/>
              <a:t>Friday 14. </a:t>
            </a:r>
            <a:r>
              <a:rPr lang="nb-NO" sz="1400" b="1" dirty="0" err="1" smtClean="0"/>
              <a:t>March</a:t>
            </a:r>
            <a:r>
              <a:rPr lang="nb-NO" sz="1400" b="1" dirty="0" smtClean="0"/>
              <a:t> at 18:15</a:t>
            </a:r>
          </a:p>
          <a:p>
            <a:pPr algn="r"/>
            <a:r>
              <a:rPr lang="nb-NO" sz="3200" b="1" dirty="0">
                <a:latin typeface="Arial Black" panose="020B0A04020102020204" pitchFamily="34" charset="0"/>
              </a:rPr>
              <a:t>Simon Singh</a:t>
            </a:r>
          </a:p>
          <a:p>
            <a:pPr algn="r"/>
            <a:endParaRPr lang="nb-NO" sz="1200" b="1" dirty="0"/>
          </a:p>
        </p:txBody>
      </p:sp>
      <p:sp>
        <p:nvSpPr>
          <p:cNvPr id="7" name="TextBox 6"/>
          <p:cNvSpPr txBox="1"/>
          <p:nvPr/>
        </p:nvSpPr>
        <p:spPr>
          <a:xfrm>
            <a:off x="-992088" y="5452070"/>
            <a:ext cx="5184576" cy="3077766"/>
          </a:xfrm>
          <a:prstGeom prst="rect">
            <a:avLst/>
          </a:prstGeom>
          <a:noFill/>
        </p:spPr>
        <p:txBody>
          <a:bodyPr wrap="square" rtlCol="0">
            <a:spAutoFit/>
          </a:bodyPr>
          <a:lstStyle/>
          <a:p>
            <a:pPr algn="just"/>
            <a:r>
              <a:rPr lang="en-US" sz="1400" b="1" dirty="0" smtClean="0"/>
              <a:t>The Simpsons and their Mathematical Secrets</a:t>
            </a:r>
          </a:p>
          <a:p>
            <a:pPr algn="just"/>
            <a:r>
              <a:rPr lang="en-US" sz="1400" dirty="0" smtClean="0"/>
              <a:t>The </a:t>
            </a:r>
            <a:r>
              <a:rPr lang="en-US" sz="1400" dirty="0"/>
              <a:t>brainy new book by the bestselling author of Fermat’s Last Theorem. A must for anyone interested in mathematics, as well as for the millions of Simpsons fans worldwide</a:t>
            </a:r>
            <a:r>
              <a:rPr lang="en-US" sz="1400" dirty="0" smtClean="0"/>
              <a:t>.</a:t>
            </a:r>
          </a:p>
          <a:p>
            <a:pPr algn="just"/>
            <a:endParaRPr lang="en-US" sz="1400" dirty="0"/>
          </a:p>
          <a:p>
            <a:pPr algn="just"/>
            <a:r>
              <a:rPr lang="en-US" sz="1400" dirty="0"/>
              <a:t>You may have watched hundreds of episodes of </a:t>
            </a:r>
            <a:r>
              <a:rPr lang="en-US" sz="1400" i="1" dirty="0"/>
              <a:t>The Simpsons </a:t>
            </a:r>
            <a:r>
              <a:rPr lang="en-US" sz="1400" dirty="0"/>
              <a:t>(and its sister show, </a:t>
            </a:r>
            <a:r>
              <a:rPr lang="en-US" sz="1400" i="1" dirty="0" err="1"/>
              <a:t>Futurama</a:t>
            </a:r>
            <a:r>
              <a:rPr lang="en-US" sz="1400" dirty="0"/>
              <a:t>) without ever realizing that cleverly embedded in many plots are subtle references to mathematics, ranging from well-known equations to cutting-edge theorems and conjectures. That they exist, Simon Singh reveals, underscores the brilliance of the shows’ writers, many of whom have advanced degrees in mathematics in addition to their unparalleled senses of </a:t>
            </a:r>
            <a:r>
              <a:rPr lang="en-US" sz="1400" dirty="0" err="1"/>
              <a:t>humour</a:t>
            </a:r>
            <a:r>
              <a:rPr lang="en-US" sz="1400" dirty="0"/>
              <a:t>.</a:t>
            </a:r>
          </a:p>
          <a:p>
            <a:pPr algn="just"/>
            <a:endParaRPr lang="nb-NO" sz="1200" dirty="0"/>
          </a:p>
        </p:txBody>
      </p:sp>
      <p:sp>
        <p:nvSpPr>
          <p:cNvPr id="8" name="Rectangle 7"/>
          <p:cNvSpPr/>
          <p:nvPr/>
        </p:nvSpPr>
        <p:spPr>
          <a:xfrm>
            <a:off x="1224136" y="2663279"/>
            <a:ext cx="4788024" cy="584775"/>
          </a:xfrm>
          <a:prstGeom prst="rect">
            <a:avLst/>
          </a:prstGeom>
        </p:spPr>
        <p:txBody>
          <a:bodyPr wrap="square">
            <a:spAutoFit/>
          </a:bodyPr>
          <a:lstStyle/>
          <a:p>
            <a:pPr algn="r"/>
            <a:r>
              <a:rPr lang="en-US" sz="1600" b="1" dirty="0">
                <a:latin typeface="Arial Black" panose="020B0A04020102020204" pitchFamily="34" charset="0"/>
              </a:rPr>
              <a:t>The Simpsons and </a:t>
            </a:r>
            <a:endParaRPr lang="en-US" sz="1600" b="1" dirty="0" smtClean="0">
              <a:latin typeface="Arial Black" panose="020B0A04020102020204" pitchFamily="34" charset="0"/>
            </a:endParaRPr>
          </a:p>
          <a:p>
            <a:pPr algn="r"/>
            <a:r>
              <a:rPr lang="en-US" sz="1600" b="1" dirty="0" smtClean="0">
                <a:latin typeface="Arial Black" panose="020B0A04020102020204" pitchFamily="34" charset="0"/>
              </a:rPr>
              <a:t>their </a:t>
            </a:r>
            <a:r>
              <a:rPr lang="en-US" sz="1600" b="1" dirty="0">
                <a:latin typeface="Arial Black" panose="020B0A04020102020204" pitchFamily="34" charset="0"/>
              </a:rPr>
              <a:t>Mathematical Secrets</a:t>
            </a:r>
          </a:p>
        </p:txBody>
      </p:sp>
      <p:pic>
        <p:nvPicPr>
          <p:cNvPr id="10"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933" y="3795886"/>
            <a:ext cx="5524070" cy="901329"/>
          </a:xfrm>
          <a:prstGeom prst="rect">
            <a:avLst/>
          </a:prstGeom>
          <a:effectLst/>
        </p:spPr>
      </p:pic>
      <p:pic>
        <p:nvPicPr>
          <p:cNvPr id="11" name="Picture 2" descr="http://media.npr.org/assets/bakertaylor/covers/t/the-simpsons-and-their-mathematical-secrets/9781620402771_custom-1681e07a8ef30f6288e95cbcdb537e283cba52e8-s6-c30.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942939">
            <a:off x="797492" y="823553"/>
            <a:ext cx="1605415" cy="2440080"/>
          </a:xfrm>
          <a:prstGeom prst="roundRect">
            <a:avLst>
              <a:gd name="adj" fmla="val 4167"/>
            </a:avLst>
          </a:prstGeom>
          <a:solidFill>
            <a:srgbClr val="FFFFFF"/>
          </a:solidFill>
          <a:ln w="76200" cap="sq">
            <a:solidFill>
              <a:srgbClr val="292929"/>
            </a:solidFill>
            <a:miter lim="800000"/>
          </a:ln>
          <a:effectLst/>
          <a:scene3d>
            <a:camera prst="orthographicFront"/>
            <a:lightRig rig="threePt" dir="t">
              <a:rot lat="0" lon="0" rev="2700000"/>
            </a:lightRig>
          </a:scene3d>
          <a:sp3d>
            <a:bevelT h="38100"/>
            <a:contourClr>
              <a:srgbClr val="C0C0C0"/>
            </a:contourClr>
          </a:sp3d>
          <a:extLst/>
        </p:spPr>
      </p:pic>
    </p:spTree>
    <p:extLst>
      <p:ext uri="{BB962C8B-B14F-4D97-AF65-F5344CB8AC3E}">
        <p14:creationId xmlns:p14="http://schemas.microsoft.com/office/powerpoint/2010/main" val="3354058993"/>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theme/theme1.xml><?xml version="1.0" encoding="utf-8"?>
<a:theme xmlns:a="http://schemas.openxmlformats.org/drawingml/2006/main" name="ppt-ureal">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ヒラギノ角ゴ Pro W3"/>
      </a:majorFont>
      <a:minorFont>
        <a:latin typeface="Arial"/>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ppt-ureal</Template>
  <TotalTime>1868</TotalTime>
  <Words>167</Words>
  <Application>Microsoft Office PowerPoint</Application>
  <PresentationFormat>On-screen Show (16:9)</PresentationFormat>
  <Paragraphs>22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ppt-ureal</vt:lpstr>
      <vt:lpstr>Åpningstider / Opening hours  </vt:lpstr>
      <vt:lpstr>PowerPoint Presentation</vt:lpstr>
      <vt:lpstr>PowerPoint Presentation</vt:lpstr>
    </vt:vector>
  </TitlesOfParts>
  <Company>Universitetet i Oslo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Birgit Hvoslef Dahl</dc:creator>
  <cp:lastModifiedBy>Stian Lågstad</cp:lastModifiedBy>
  <cp:revision>669</cp:revision>
  <dcterms:created xsi:type="dcterms:W3CDTF">2012-10-29T13:02:28Z</dcterms:created>
  <dcterms:modified xsi:type="dcterms:W3CDTF">2014-04-03T09:14:44Z</dcterms:modified>
</cp:coreProperties>
</file>