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69" r:id="rId4"/>
  </p:sldIdLst>
  <p:sldSz cx="12192000" cy="12599988"/>
  <p:notesSz cx="7010400" cy="92964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473" userDrawn="1">
          <p15:clr>
            <a:srgbClr val="A4A3A4"/>
          </p15:clr>
        </p15:guide>
        <p15:guide id="3" orient="horz" pos="11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0"/>
    <p:restoredTop sz="94700"/>
  </p:normalViewPr>
  <p:slideViewPr>
    <p:cSldViewPr snapToGrid="0" snapToObjects="1">
      <p:cViewPr varScale="1">
        <p:scale>
          <a:sx n="102" d="100"/>
          <a:sy n="102" d="100"/>
        </p:scale>
        <p:origin x="1936" y="200"/>
      </p:cViewPr>
      <p:guideLst>
        <p:guide pos="5473"/>
        <p:guide orient="horz" pos="11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914166"/>
            <a:ext cx="10363200" cy="2700831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7139993"/>
            <a:ext cx="8534400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19.12.24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95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19.12.24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120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504587"/>
            <a:ext cx="2743200" cy="10750823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504587"/>
            <a:ext cx="8026400" cy="1075082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19.12.24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94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19.12.24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247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8096662"/>
            <a:ext cx="10363200" cy="25024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5340414"/>
            <a:ext cx="10363200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19.12.24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893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2940000"/>
            <a:ext cx="5384800" cy="83154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940000"/>
            <a:ext cx="5384800" cy="83154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19.12.24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13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2820415"/>
            <a:ext cx="5386917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1" y="3995830"/>
            <a:ext cx="5386917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2820415"/>
            <a:ext cx="5389033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3995830"/>
            <a:ext cx="5389033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19.12.24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1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19.12.24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4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19.12.24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926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501666"/>
            <a:ext cx="4011084" cy="21349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501669"/>
            <a:ext cx="6815667" cy="107537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2636667"/>
            <a:ext cx="4011084" cy="86187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19.12.24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3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8819992"/>
            <a:ext cx="7315200" cy="1041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1125832"/>
            <a:ext cx="7315200" cy="75599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9861241"/>
            <a:ext cx="7315200" cy="147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19.12.24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68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504584"/>
            <a:ext cx="10972800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940000"/>
            <a:ext cx="10972800" cy="8315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11678325"/>
            <a:ext cx="2844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AEBD-E175-AE42-B084-2E4026DB8423}" type="datetimeFigureOut">
              <a:rPr lang="de-DE" smtClean="0"/>
              <a:t>19.12.24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11678325"/>
            <a:ext cx="3860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11678325"/>
            <a:ext cx="2844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4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9"/>
          <p:cNvSpPr>
            <a:spLocks noChangeArrowheads="1"/>
          </p:cNvSpPr>
          <p:nvPr/>
        </p:nvSpPr>
        <p:spPr bwMode="auto">
          <a:xfrm flipV="1">
            <a:off x="5784127" y="2925100"/>
            <a:ext cx="4999898" cy="6749792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85067" y="3807142"/>
            <a:ext cx="4520161" cy="125497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dirty="0">
                <a:solidFill>
                  <a:srgbClr val="000000"/>
                </a:solidFill>
              </a:rPr>
              <a:t>Entry: MessageHeader </a:t>
            </a:r>
            <a:r>
              <a:rPr lang="de-DE" dirty="0">
                <a:solidFill>
                  <a:srgbClr val="000000"/>
                </a:solidFill>
              </a:rPr>
              <a:t>(1..1)</a:t>
            </a:r>
            <a:endParaRPr lang="de-DE" b="1" i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156361" y="4538661"/>
            <a:ext cx="391566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Bundle Transaction</a:t>
            </a:r>
            <a:r>
              <a:rPr lang="fr-FR" sz="1600" noProof="1">
                <a:solidFill>
                  <a:schemeClr val="tx1"/>
                </a:solidFill>
              </a:rPr>
              <a:t> (Reference 1..1)</a:t>
            </a:r>
          </a:p>
        </p:txBody>
      </p:sp>
      <p:sp>
        <p:nvSpPr>
          <p:cNvPr id="9" name="Rechteck 8"/>
          <p:cNvSpPr/>
          <p:nvPr/>
        </p:nvSpPr>
        <p:spPr>
          <a:xfrm>
            <a:off x="5962118" y="3067336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Message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9AD430-D951-4118-B787-96FF87B0655A}"/>
              </a:ext>
            </a:extLst>
          </p:cNvPr>
          <p:cNvSpPr txBox="1"/>
          <p:nvPr/>
        </p:nvSpPr>
        <p:spPr>
          <a:xfrm>
            <a:off x="6104727" y="417774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destination, source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2" name="AutoShape 29">
            <a:extLst>
              <a:ext uri="{FF2B5EF4-FFF2-40B4-BE49-F238E27FC236}">
                <a16:creationId xmlns:a16="http://schemas.microsoft.com/office/drawing/2014/main" id="{DB60BB8D-79E3-4AE2-A9AD-24449747A3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0911" y="2925101"/>
            <a:ext cx="4999898" cy="5468343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2B79C207-9649-4BA0-8243-78E46E16C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25" y="3808187"/>
            <a:ext cx="4469086" cy="438348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dirty="0">
                <a:solidFill>
                  <a:srgbClr val="000000"/>
                </a:solidFill>
              </a:rPr>
              <a:t>Visit </a:t>
            </a:r>
            <a:r>
              <a:rPr lang="de-DE" dirty="0">
                <a:solidFill>
                  <a:srgbClr val="000000"/>
                </a:solidFill>
              </a:rPr>
              <a:t>(1..*)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69714A39-7179-43C0-9393-C78513AA3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20" y="4531122"/>
            <a:ext cx="3907133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DiagGroup </a:t>
            </a:r>
            <a:r>
              <a:rPr lang="fr-FR" sz="1600" noProof="1">
                <a:solidFill>
                  <a:schemeClr val="tx1"/>
                </a:solidFill>
              </a:rPr>
              <a:t>(0..1)</a:t>
            </a: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27" name="Rechteck 8">
            <a:extLst>
              <a:ext uri="{FF2B5EF4-FFF2-40B4-BE49-F238E27FC236}">
                <a16:creationId xmlns:a16="http://schemas.microsoft.com/office/drawing/2014/main" id="{E3D3A5E2-3575-4EB9-BEA0-F5240696FF6B}"/>
              </a:ext>
            </a:extLst>
          </p:cNvPr>
          <p:cNvSpPr/>
          <p:nvPr/>
        </p:nvSpPr>
        <p:spPr>
          <a:xfrm>
            <a:off x="648903" y="306733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Header </a:t>
            </a:r>
            <a:r>
              <a:rPr lang="de-DE" dirty="0">
                <a:solidFill>
                  <a:srgbClr val="000000"/>
                </a:solidFill>
              </a:rPr>
              <a:t>(Leistungsschnittstelle ALIS Version 4.3)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53E6595A-A7A4-45B0-9B44-6350BC1F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19" y="5468855"/>
            <a:ext cx="3907132" cy="256827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Service </a:t>
            </a:r>
            <a:r>
              <a:rPr lang="fr-FR" sz="1600" noProof="1">
                <a:solidFill>
                  <a:schemeClr val="tx1"/>
                </a:solidFill>
              </a:rPr>
              <a:t>(1..*)</a:t>
            </a:r>
            <a:endParaRPr lang="fr-FR" sz="1600" b="1" noProof="1">
              <a:solidFill>
                <a:schemeClr val="tx1"/>
              </a:solidFill>
            </a:endParaRP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2357321A-6BD5-4C57-BD9A-21574E6EA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562" y="6175326"/>
            <a:ext cx="3566962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PersonV40 (0..*)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33" name="Textfeld 16">
            <a:extLst>
              <a:ext uri="{FF2B5EF4-FFF2-40B4-BE49-F238E27FC236}">
                <a16:creationId xmlns:a16="http://schemas.microsoft.com/office/drawing/2014/main" id="{09F8BF80-2763-415A-94C7-1A860E0BF3FB}"/>
              </a:ext>
            </a:extLst>
          </p:cNvPr>
          <p:cNvSpPr txBox="1"/>
          <p:nvPr/>
        </p:nvSpPr>
        <p:spPr>
          <a:xfrm>
            <a:off x="842786" y="4131564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VisitNumber, PatientID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7" name="Textfeld 16">
            <a:extLst>
              <a:ext uri="{FF2B5EF4-FFF2-40B4-BE49-F238E27FC236}">
                <a16:creationId xmlns:a16="http://schemas.microsoft.com/office/drawing/2014/main" id="{AAA7ABC0-E947-4DC2-9FFB-0CA5D836C04A}"/>
              </a:ext>
            </a:extLst>
          </p:cNvPr>
          <p:cNvSpPr txBox="1"/>
          <p:nvPr/>
        </p:nvSpPr>
        <p:spPr>
          <a:xfrm>
            <a:off x="764812" y="3420856"/>
            <a:ext cx="452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</a:t>
            </a:r>
            <a:r>
              <a:rPr lang="en-US" sz="1400" i="1" dirty="0">
                <a:solidFill>
                  <a:srgbClr val="000000"/>
                </a:solidFill>
                <a:latin typeface="Times New Roman" pitchFamily="-107" charset="0"/>
              </a:rPr>
              <a:t>ReceivingApplication</a:t>
            </a: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Times New Roman" pitchFamily="-107" charset="0"/>
              </a:rPr>
              <a:t>SendingApplication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8" name="Textfeld 16">
            <a:extLst>
              <a:ext uri="{FF2B5EF4-FFF2-40B4-BE49-F238E27FC236}">
                <a16:creationId xmlns:a16="http://schemas.microsoft.com/office/drawing/2014/main" id="{B2057464-947E-40F2-9B5D-D43F2FA13177}"/>
              </a:ext>
            </a:extLst>
          </p:cNvPr>
          <p:cNvSpPr txBox="1"/>
          <p:nvPr/>
        </p:nvSpPr>
        <p:spPr>
          <a:xfrm>
            <a:off x="1072887" y="4875386"/>
            <a:ext cx="304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DiagCode, DiagType</a:t>
            </a:r>
          </a:p>
        </p:txBody>
      </p:sp>
      <p:sp>
        <p:nvSpPr>
          <p:cNvPr id="39" name="Textfeld 16">
            <a:extLst>
              <a:ext uri="{FF2B5EF4-FFF2-40B4-BE49-F238E27FC236}">
                <a16:creationId xmlns:a16="http://schemas.microsoft.com/office/drawing/2014/main" id="{77BE5BF0-D2DC-4D98-BF8A-575148F5B25D}"/>
              </a:ext>
            </a:extLst>
          </p:cNvPr>
          <p:cNvSpPr txBox="1"/>
          <p:nvPr/>
        </p:nvSpPr>
        <p:spPr>
          <a:xfrm>
            <a:off x="1072885" y="5786214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ServiceDate, ServiceItem</a:t>
            </a:r>
          </a:p>
        </p:txBody>
      </p:sp>
      <p:sp>
        <p:nvSpPr>
          <p:cNvPr id="40" name="Textfeld 16">
            <a:extLst>
              <a:ext uri="{FF2B5EF4-FFF2-40B4-BE49-F238E27FC236}">
                <a16:creationId xmlns:a16="http://schemas.microsoft.com/office/drawing/2014/main" id="{67A676BB-8F5D-450D-ADE4-9215745370DE}"/>
              </a:ext>
            </a:extLst>
          </p:cNvPr>
          <p:cNvSpPr txBox="1"/>
          <p:nvPr/>
        </p:nvSpPr>
        <p:spPr>
          <a:xfrm>
            <a:off x="1235223" y="6493555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PersonTyp, PersonID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AE0EA6B0-279B-4E40-917A-A17B758D2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563" y="7030486"/>
            <a:ext cx="3566962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ParameterV40 (0..*)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2" name="Textfeld 16">
            <a:extLst>
              <a:ext uri="{FF2B5EF4-FFF2-40B4-BE49-F238E27FC236}">
                <a16:creationId xmlns:a16="http://schemas.microsoft.com/office/drawing/2014/main" id="{AA3973A0-A308-41C6-BD2A-FC4D7AAA9D3A}"/>
              </a:ext>
            </a:extLst>
          </p:cNvPr>
          <p:cNvSpPr txBox="1"/>
          <p:nvPr/>
        </p:nvSpPr>
        <p:spPr>
          <a:xfrm>
            <a:off x="1235224" y="7348715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ParamTyp, ParamValue</a:t>
            </a:r>
          </a:p>
        </p:txBody>
      </p:sp>
      <p:sp>
        <p:nvSpPr>
          <p:cNvPr id="44" name="Text Box 10">
            <a:extLst>
              <a:ext uri="{FF2B5EF4-FFF2-40B4-BE49-F238E27FC236}">
                <a16:creationId xmlns:a16="http://schemas.microsoft.com/office/drawing/2014/main" id="{74784C3B-4154-4620-825A-026C7F14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069" y="5191486"/>
            <a:ext cx="4520159" cy="430887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Entry: Bundle Transaction </a:t>
            </a:r>
            <a:r>
              <a:rPr lang="fr-FR" sz="1600" noProof="1">
                <a:solidFill>
                  <a:schemeClr val="tx1"/>
                </a:solidFill>
              </a:rPr>
              <a:t>(1..1)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0734E5BB-ADFF-4891-B79E-FA7E62EC8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223" y="5576882"/>
            <a:ext cx="3959798" cy="370870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Entry: ChargeItem </a:t>
            </a:r>
            <a:r>
              <a:rPr lang="fr-FR" sz="1600" noProof="1">
                <a:solidFill>
                  <a:schemeClr val="tx1"/>
                </a:solidFill>
              </a:rPr>
              <a:t>(1..*)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300" noProof="1">
              <a:solidFill>
                <a:schemeClr val="tx1"/>
              </a:solidFill>
            </a:endParaRPr>
          </a:p>
        </p:txBody>
      </p:sp>
      <p:sp>
        <p:nvSpPr>
          <p:cNvPr id="47" name="Text Box 10">
            <a:extLst>
              <a:ext uri="{FF2B5EF4-FFF2-40B4-BE49-F238E27FC236}">
                <a16:creationId xmlns:a16="http://schemas.microsoft.com/office/drawing/2014/main" id="{40E48A3B-18E0-45A9-83B0-0117C068B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5973475"/>
            <a:ext cx="3623024" cy="43088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FC5400DD-8B24-4B7E-B43F-C486FD6F3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6468190"/>
            <a:ext cx="3623024" cy="107721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Encounter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D4AAC237-33DC-44E9-992E-146F2F4A4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7606244"/>
            <a:ext cx="3623024" cy="80021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Condition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400" noProof="1">
              <a:solidFill>
                <a:schemeClr val="tx1"/>
              </a:solidFill>
            </a:endParaRPr>
          </a:p>
        </p:txBody>
      </p:sp>
      <p:sp>
        <p:nvSpPr>
          <p:cNvPr id="50" name="Textfeld 16">
            <a:extLst>
              <a:ext uri="{FF2B5EF4-FFF2-40B4-BE49-F238E27FC236}">
                <a16:creationId xmlns:a16="http://schemas.microsoft.com/office/drawing/2014/main" id="{45E99A30-D56F-4D6F-8189-30588951D235}"/>
              </a:ext>
            </a:extLst>
          </p:cNvPr>
          <p:cNvSpPr txBox="1"/>
          <p:nvPr/>
        </p:nvSpPr>
        <p:spPr>
          <a:xfrm>
            <a:off x="6354196" y="8504467"/>
            <a:ext cx="3046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context (Reference Encounter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</a:p>
        </p:txBody>
      </p:sp>
      <p:sp>
        <p:nvSpPr>
          <p:cNvPr id="51" name="Textfeld 16">
            <a:extLst>
              <a:ext uri="{FF2B5EF4-FFF2-40B4-BE49-F238E27FC236}">
                <a16:creationId xmlns:a16="http://schemas.microsoft.com/office/drawing/2014/main" id="{0B6DF82E-BCF6-4BCC-BA4C-086476E8836E}"/>
              </a:ext>
            </a:extLst>
          </p:cNvPr>
          <p:cNvSpPr txBox="1"/>
          <p:nvPr/>
        </p:nvSpPr>
        <p:spPr>
          <a:xfrm>
            <a:off x="6026642" y="3422184"/>
            <a:ext cx="452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</a:t>
            </a:r>
            <a:r>
              <a:rPr lang="en-US" sz="1400" i="1" dirty="0">
                <a:solidFill>
                  <a:srgbClr val="000000"/>
                </a:solidFill>
                <a:latin typeface="Times New Roman" pitchFamily="-107" charset="0"/>
              </a:rPr>
              <a:t>timestamp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52" name="Textfeld 16">
            <a:extLst>
              <a:ext uri="{FF2B5EF4-FFF2-40B4-BE49-F238E27FC236}">
                <a16:creationId xmlns:a16="http://schemas.microsoft.com/office/drawing/2014/main" id="{44A54727-4B2E-4D1E-83ED-D21B084D67F6}"/>
              </a:ext>
            </a:extLst>
          </p:cNvPr>
          <p:cNvSpPr txBox="1"/>
          <p:nvPr/>
        </p:nvSpPr>
        <p:spPr>
          <a:xfrm>
            <a:off x="6539992" y="6758766"/>
            <a:ext cx="3240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diagnosis (Reference Condition 0..1)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</a:p>
        </p:txBody>
      </p:sp>
      <p:sp>
        <p:nvSpPr>
          <p:cNvPr id="53" name="Textfeld 16">
            <a:extLst>
              <a:ext uri="{FF2B5EF4-FFF2-40B4-BE49-F238E27FC236}">
                <a16:creationId xmlns:a16="http://schemas.microsoft.com/office/drawing/2014/main" id="{36791C85-0335-4EB1-BCF3-00204B0955F2}"/>
              </a:ext>
            </a:extLst>
          </p:cNvPr>
          <p:cNvSpPr txBox="1"/>
          <p:nvPr/>
        </p:nvSpPr>
        <p:spPr>
          <a:xfrm>
            <a:off x="6537753" y="7857343"/>
            <a:ext cx="324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0839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9"/>
          <p:cNvSpPr>
            <a:spLocks noChangeArrowheads="1"/>
          </p:cNvSpPr>
          <p:nvPr/>
        </p:nvSpPr>
        <p:spPr bwMode="auto">
          <a:xfrm flipV="1">
            <a:off x="5784128" y="2925100"/>
            <a:ext cx="5034418" cy="7826474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85067" y="3807142"/>
            <a:ext cx="4520161" cy="125497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dirty="0">
                <a:solidFill>
                  <a:srgbClr val="000000"/>
                </a:solidFill>
              </a:rPr>
              <a:t>Entry: MessageHeader </a:t>
            </a:r>
            <a:r>
              <a:rPr lang="de-DE" dirty="0">
                <a:solidFill>
                  <a:srgbClr val="000000"/>
                </a:solidFill>
              </a:rPr>
              <a:t>(1..1)</a:t>
            </a:r>
            <a:endParaRPr lang="de-DE" b="1" i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156361" y="4538661"/>
            <a:ext cx="391566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Bundle Transaction</a:t>
            </a:r>
            <a:r>
              <a:rPr lang="fr-FR" sz="1600" noProof="1">
                <a:solidFill>
                  <a:schemeClr val="tx1"/>
                </a:solidFill>
              </a:rPr>
              <a:t> (Reference 1..1)</a:t>
            </a:r>
          </a:p>
        </p:txBody>
      </p:sp>
      <p:sp>
        <p:nvSpPr>
          <p:cNvPr id="9" name="Rechteck 8"/>
          <p:cNvSpPr/>
          <p:nvPr/>
        </p:nvSpPr>
        <p:spPr>
          <a:xfrm>
            <a:off x="5962118" y="3067336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Message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9AD430-D951-4118-B787-96FF87B0655A}"/>
              </a:ext>
            </a:extLst>
          </p:cNvPr>
          <p:cNvSpPr txBox="1"/>
          <p:nvPr/>
        </p:nvSpPr>
        <p:spPr>
          <a:xfrm>
            <a:off x="6104727" y="417774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destination, source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2" name="AutoShape 29">
            <a:extLst>
              <a:ext uri="{FF2B5EF4-FFF2-40B4-BE49-F238E27FC236}">
                <a16:creationId xmlns:a16="http://schemas.microsoft.com/office/drawing/2014/main" id="{DB60BB8D-79E3-4AE2-A9AD-24449747A3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0911" y="2925099"/>
            <a:ext cx="4999899" cy="7826474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2B79C207-9649-4BA0-8243-78E46E16C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25" y="3808187"/>
            <a:ext cx="4412559" cy="66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dirty="0">
                <a:solidFill>
                  <a:srgbClr val="000000"/>
                </a:solidFill>
              </a:rPr>
              <a:t>Visit </a:t>
            </a:r>
            <a:r>
              <a:rPr lang="de-DE" dirty="0">
                <a:solidFill>
                  <a:srgbClr val="000000"/>
                </a:solidFill>
              </a:rPr>
              <a:t>(1..*)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69714A39-7179-43C0-9393-C78513AA3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20" y="4531122"/>
            <a:ext cx="3907133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DiagGroup </a:t>
            </a:r>
            <a:r>
              <a:rPr lang="fr-FR" sz="1600" noProof="1">
                <a:solidFill>
                  <a:schemeClr val="tx1"/>
                </a:solidFill>
              </a:rPr>
              <a:t>(0..1)</a:t>
            </a: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27" name="Rechteck 8">
            <a:extLst>
              <a:ext uri="{FF2B5EF4-FFF2-40B4-BE49-F238E27FC236}">
                <a16:creationId xmlns:a16="http://schemas.microsoft.com/office/drawing/2014/main" id="{E3D3A5E2-3575-4EB9-BEA0-F5240696FF6B}"/>
              </a:ext>
            </a:extLst>
          </p:cNvPr>
          <p:cNvSpPr/>
          <p:nvPr/>
        </p:nvSpPr>
        <p:spPr>
          <a:xfrm>
            <a:off x="648903" y="306733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Header </a:t>
            </a:r>
            <a:r>
              <a:rPr lang="de-DE" dirty="0">
                <a:solidFill>
                  <a:srgbClr val="000000"/>
                </a:solidFill>
              </a:rPr>
              <a:t>(Leistungsschnittstelle ALIS Version 5.0)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53E6595A-A7A4-45B0-9B44-6350BC1F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19" y="5608106"/>
            <a:ext cx="3907132" cy="437655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Service </a:t>
            </a:r>
            <a:r>
              <a:rPr lang="fr-FR" sz="1600" noProof="1">
                <a:solidFill>
                  <a:schemeClr val="tx1"/>
                </a:solidFill>
              </a:rPr>
              <a:t>(1..*)</a:t>
            </a:r>
            <a:endParaRPr lang="fr-FR" sz="1600" b="1" noProof="1">
              <a:solidFill>
                <a:schemeClr val="tx1"/>
              </a:solidFill>
            </a:endParaRP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2357321A-6BD5-4C57-BD9A-21574E6EA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562" y="6527813"/>
            <a:ext cx="3566962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PersonV40 (0..*)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33" name="Textfeld 16">
            <a:extLst>
              <a:ext uri="{FF2B5EF4-FFF2-40B4-BE49-F238E27FC236}">
                <a16:creationId xmlns:a16="http://schemas.microsoft.com/office/drawing/2014/main" id="{09F8BF80-2763-415A-94C7-1A860E0BF3FB}"/>
              </a:ext>
            </a:extLst>
          </p:cNvPr>
          <p:cNvSpPr txBox="1"/>
          <p:nvPr/>
        </p:nvSpPr>
        <p:spPr>
          <a:xfrm>
            <a:off x="842786" y="4131564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VisitNumber, PatientID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7" name="Textfeld 16">
            <a:extLst>
              <a:ext uri="{FF2B5EF4-FFF2-40B4-BE49-F238E27FC236}">
                <a16:creationId xmlns:a16="http://schemas.microsoft.com/office/drawing/2014/main" id="{AAA7ABC0-E947-4DC2-9FFB-0CA5D836C04A}"/>
              </a:ext>
            </a:extLst>
          </p:cNvPr>
          <p:cNvSpPr txBox="1"/>
          <p:nvPr/>
        </p:nvSpPr>
        <p:spPr>
          <a:xfrm>
            <a:off x="764812" y="3420856"/>
            <a:ext cx="452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</a:t>
            </a:r>
            <a:r>
              <a:rPr lang="en-US" sz="1400" i="1" dirty="0">
                <a:solidFill>
                  <a:srgbClr val="000000"/>
                </a:solidFill>
                <a:latin typeface="Times New Roman" pitchFamily="-107" charset="0"/>
              </a:rPr>
              <a:t>ReceivingApplication</a:t>
            </a: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Times New Roman" pitchFamily="-107" charset="0"/>
              </a:rPr>
              <a:t>SendingApplication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8" name="Textfeld 16">
            <a:extLst>
              <a:ext uri="{FF2B5EF4-FFF2-40B4-BE49-F238E27FC236}">
                <a16:creationId xmlns:a16="http://schemas.microsoft.com/office/drawing/2014/main" id="{B2057464-947E-40F2-9B5D-D43F2FA13177}"/>
              </a:ext>
            </a:extLst>
          </p:cNvPr>
          <p:cNvSpPr txBox="1"/>
          <p:nvPr/>
        </p:nvSpPr>
        <p:spPr>
          <a:xfrm>
            <a:off x="1072887" y="4875386"/>
            <a:ext cx="304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DiagCode, DiagType</a:t>
            </a:r>
          </a:p>
        </p:txBody>
      </p:sp>
      <p:sp>
        <p:nvSpPr>
          <p:cNvPr id="39" name="Textfeld 16">
            <a:extLst>
              <a:ext uri="{FF2B5EF4-FFF2-40B4-BE49-F238E27FC236}">
                <a16:creationId xmlns:a16="http://schemas.microsoft.com/office/drawing/2014/main" id="{77BE5BF0-D2DC-4D98-BF8A-575148F5B25D}"/>
              </a:ext>
            </a:extLst>
          </p:cNvPr>
          <p:cNvSpPr txBox="1"/>
          <p:nvPr/>
        </p:nvSpPr>
        <p:spPr>
          <a:xfrm>
            <a:off x="1072885" y="5925465"/>
            <a:ext cx="315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ServiceDate, ServiceItem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New: PatientContactID, </a:t>
            </a:r>
            <a:r>
              <a:rPr lang="de-DE" sz="1400" i="1" dirty="0" err="1">
                <a:solidFill>
                  <a:srgbClr val="000000"/>
                </a:solidFill>
                <a:latin typeface="Times New Roman" pitchFamily="-107" charset="0"/>
              </a:rPr>
              <a:t>costweight</a:t>
            </a: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40" name="Textfeld 16">
            <a:extLst>
              <a:ext uri="{FF2B5EF4-FFF2-40B4-BE49-F238E27FC236}">
                <a16:creationId xmlns:a16="http://schemas.microsoft.com/office/drawing/2014/main" id="{67A676BB-8F5D-450D-ADE4-9215745370DE}"/>
              </a:ext>
            </a:extLst>
          </p:cNvPr>
          <p:cNvSpPr txBox="1"/>
          <p:nvPr/>
        </p:nvSpPr>
        <p:spPr>
          <a:xfrm>
            <a:off x="1161029" y="6870474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PersonTyp, PersonID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AE0EA6B0-279B-4E40-917A-A17B758D2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563" y="7381500"/>
            <a:ext cx="3566962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ParameterV40 (0..*)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2" name="Textfeld 16">
            <a:extLst>
              <a:ext uri="{FF2B5EF4-FFF2-40B4-BE49-F238E27FC236}">
                <a16:creationId xmlns:a16="http://schemas.microsoft.com/office/drawing/2014/main" id="{AA3973A0-A308-41C6-BD2A-FC4D7AAA9D3A}"/>
              </a:ext>
            </a:extLst>
          </p:cNvPr>
          <p:cNvSpPr txBox="1"/>
          <p:nvPr/>
        </p:nvSpPr>
        <p:spPr>
          <a:xfrm>
            <a:off x="1187654" y="7737231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ParamTyp, ParamValue</a:t>
            </a:r>
          </a:p>
        </p:txBody>
      </p:sp>
      <p:sp>
        <p:nvSpPr>
          <p:cNvPr id="44" name="Text Box 10">
            <a:extLst>
              <a:ext uri="{FF2B5EF4-FFF2-40B4-BE49-F238E27FC236}">
                <a16:creationId xmlns:a16="http://schemas.microsoft.com/office/drawing/2014/main" id="{74784C3B-4154-4620-825A-026C7F14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068" y="5191485"/>
            <a:ext cx="4603503" cy="527836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Entry: Bundle Transaction </a:t>
            </a:r>
            <a:r>
              <a:rPr lang="fr-FR" sz="1600" noProof="1">
                <a:solidFill>
                  <a:schemeClr val="tx1"/>
                </a:solidFill>
              </a:rPr>
              <a:t>(1..1)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0734E5BB-ADFF-4891-B79E-FA7E62EC8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222" y="5576882"/>
            <a:ext cx="3959800" cy="453970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Entry: ChargeItem </a:t>
            </a:r>
            <a:r>
              <a:rPr lang="fr-FR" sz="1600" noProof="1">
                <a:solidFill>
                  <a:schemeClr val="tx1"/>
                </a:solidFill>
              </a:rPr>
              <a:t>(1..*)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47" name="Text Box 10">
            <a:extLst>
              <a:ext uri="{FF2B5EF4-FFF2-40B4-BE49-F238E27FC236}">
                <a16:creationId xmlns:a16="http://schemas.microsoft.com/office/drawing/2014/main" id="{40E48A3B-18E0-45A9-83B0-0117C068B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5973475"/>
            <a:ext cx="3623024" cy="43088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FC5400DD-8B24-4B7E-B43F-C486FD6F3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6468190"/>
            <a:ext cx="3623024" cy="107721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Encounter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D4AAC237-33DC-44E9-992E-146F2F4A4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8523886"/>
            <a:ext cx="3623024" cy="80021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Condition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400" noProof="1">
              <a:solidFill>
                <a:schemeClr val="tx1"/>
              </a:solidFill>
            </a:endParaRPr>
          </a:p>
        </p:txBody>
      </p:sp>
      <p:sp>
        <p:nvSpPr>
          <p:cNvPr id="50" name="Textfeld 16">
            <a:extLst>
              <a:ext uri="{FF2B5EF4-FFF2-40B4-BE49-F238E27FC236}">
                <a16:creationId xmlns:a16="http://schemas.microsoft.com/office/drawing/2014/main" id="{45E99A30-D56F-4D6F-8189-30588951D235}"/>
              </a:ext>
            </a:extLst>
          </p:cNvPr>
          <p:cNvSpPr txBox="1"/>
          <p:nvPr/>
        </p:nvSpPr>
        <p:spPr>
          <a:xfrm>
            <a:off x="6377491" y="9323101"/>
            <a:ext cx="3046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context (Reference Encounter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</a:p>
        </p:txBody>
      </p:sp>
      <p:sp>
        <p:nvSpPr>
          <p:cNvPr id="51" name="Textfeld 16">
            <a:extLst>
              <a:ext uri="{FF2B5EF4-FFF2-40B4-BE49-F238E27FC236}">
                <a16:creationId xmlns:a16="http://schemas.microsoft.com/office/drawing/2014/main" id="{0B6DF82E-BCF6-4BCC-BA4C-086476E8836E}"/>
              </a:ext>
            </a:extLst>
          </p:cNvPr>
          <p:cNvSpPr txBox="1"/>
          <p:nvPr/>
        </p:nvSpPr>
        <p:spPr>
          <a:xfrm>
            <a:off x="6026642" y="3422184"/>
            <a:ext cx="452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</a:t>
            </a:r>
            <a:r>
              <a:rPr lang="en-US" sz="1400" i="1" dirty="0">
                <a:solidFill>
                  <a:srgbClr val="000000"/>
                </a:solidFill>
                <a:latin typeface="Times New Roman" pitchFamily="-107" charset="0"/>
              </a:rPr>
              <a:t>timestamp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52" name="Textfeld 16">
            <a:extLst>
              <a:ext uri="{FF2B5EF4-FFF2-40B4-BE49-F238E27FC236}">
                <a16:creationId xmlns:a16="http://schemas.microsoft.com/office/drawing/2014/main" id="{44A54727-4B2E-4D1E-83ED-D21B084D67F6}"/>
              </a:ext>
            </a:extLst>
          </p:cNvPr>
          <p:cNvSpPr txBox="1"/>
          <p:nvPr/>
        </p:nvSpPr>
        <p:spPr>
          <a:xfrm>
            <a:off x="6539992" y="6758766"/>
            <a:ext cx="3240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diagnosis (Reference Condition 0..1)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Service(Reference Procdure 0..*)</a:t>
            </a:r>
          </a:p>
        </p:txBody>
      </p:sp>
      <p:sp>
        <p:nvSpPr>
          <p:cNvPr id="53" name="Textfeld 16">
            <a:extLst>
              <a:ext uri="{FF2B5EF4-FFF2-40B4-BE49-F238E27FC236}">
                <a16:creationId xmlns:a16="http://schemas.microsoft.com/office/drawing/2014/main" id="{36791C85-0335-4EB1-BCF3-00204B0955F2}"/>
              </a:ext>
            </a:extLst>
          </p:cNvPr>
          <p:cNvSpPr txBox="1"/>
          <p:nvPr/>
        </p:nvSpPr>
        <p:spPr>
          <a:xfrm>
            <a:off x="6537753" y="8774985"/>
            <a:ext cx="324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22A4616F-92A0-6604-4749-310780646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206" y="9115927"/>
            <a:ext cx="3576073" cy="754053"/>
          </a:xfrm>
          <a:prstGeom prst="rect">
            <a:avLst/>
          </a:prstGeom>
          <a:gradFill>
            <a:gsLst>
              <a:gs pos="0">
                <a:schemeClr val="accent4"/>
              </a:gs>
              <a:gs pos="99000">
                <a:srgbClr val="E5DFEB"/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Procedure </a:t>
            </a:r>
            <a:r>
              <a:rPr lang="fr-FR" sz="1600" noProof="1">
                <a:solidFill>
                  <a:schemeClr val="tx1"/>
                </a:solidFill>
              </a:rPr>
              <a:t>(0..*)</a:t>
            </a: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accent4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3" name="Textfeld 16">
            <a:extLst>
              <a:ext uri="{FF2B5EF4-FFF2-40B4-BE49-F238E27FC236}">
                <a16:creationId xmlns:a16="http://schemas.microsoft.com/office/drawing/2014/main" id="{A22DE26D-6F80-F881-7159-B485E892447C}"/>
              </a:ext>
            </a:extLst>
          </p:cNvPr>
          <p:cNvSpPr txBox="1"/>
          <p:nvPr/>
        </p:nvSpPr>
        <p:spPr>
          <a:xfrm>
            <a:off x="1112974" y="9433149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code, performed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7EC40010-A9DC-1903-F610-803E2729B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3" y="7642411"/>
            <a:ext cx="3623024" cy="754053"/>
          </a:xfrm>
          <a:prstGeom prst="rect">
            <a:avLst/>
          </a:prstGeom>
          <a:gradFill>
            <a:gsLst>
              <a:gs pos="0">
                <a:schemeClr val="accent4"/>
              </a:gs>
              <a:gs pos="99000">
                <a:srgbClr val="E5DFEB"/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Procedure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accent4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8" name="Textfeld 16">
            <a:extLst>
              <a:ext uri="{FF2B5EF4-FFF2-40B4-BE49-F238E27FC236}">
                <a16:creationId xmlns:a16="http://schemas.microsoft.com/office/drawing/2014/main" id="{10847983-DF77-AC29-C3D9-0CF059C2F91D}"/>
              </a:ext>
            </a:extLst>
          </p:cNvPr>
          <p:cNvSpPr txBox="1"/>
          <p:nvPr/>
        </p:nvSpPr>
        <p:spPr>
          <a:xfrm>
            <a:off x="6537752" y="7930806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code, performed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F3167F7D-6100-37EE-0844-3FF71C750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563" y="8262240"/>
            <a:ext cx="3576074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DiagGroup </a:t>
            </a:r>
            <a:r>
              <a:rPr lang="fr-FR" sz="1600" noProof="1">
                <a:solidFill>
                  <a:schemeClr val="tx1"/>
                </a:solidFill>
              </a:rPr>
              <a:t>(0..*)</a:t>
            </a: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10" name="Textfeld 16">
            <a:extLst>
              <a:ext uri="{FF2B5EF4-FFF2-40B4-BE49-F238E27FC236}">
                <a16:creationId xmlns:a16="http://schemas.microsoft.com/office/drawing/2014/main" id="{F21FE65B-3C1E-E110-B3BD-F6A14EBE79E6}"/>
              </a:ext>
            </a:extLst>
          </p:cNvPr>
          <p:cNvSpPr txBox="1"/>
          <p:nvPr/>
        </p:nvSpPr>
        <p:spPr>
          <a:xfrm>
            <a:off x="1324941" y="8605343"/>
            <a:ext cx="304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DiagCode, DiagType</a:t>
            </a:r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D1F42F82-603D-F5F2-3B34-3C4CE48DBAFD}"/>
              </a:ext>
            </a:extLst>
          </p:cNvPr>
          <p:cNvSpPr/>
          <p:nvPr/>
        </p:nvSpPr>
        <p:spPr>
          <a:xfrm>
            <a:off x="-277234" y="1662574"/>
            <a:ext cx="8287267" cy="8525781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0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9FE69-E473-D323-618D-F3FE041AE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5BD782AC-5BFA-A0D9-C98C-651BF8754D5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01497" y="2925099"/>
            <a:ext cx="4999899" cy="7826474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7" name="Rechteck 8">
            <a:extLst>
              <a:ext uri="{FF2B5EF4-FFF2-40B4-BE49-F238E27FC236}">
                <a16:creationId xmlns:a16="http://schemas.microsoft.com/office/drawing/2014/main" id="{23830DBB-7DA1-622A-D151-E6EDC0CF7950}"/>
              </a:ext>
            </a:extLst>
          </p:cNvPr>
          <p:cNvSpPr/>
          <p:nvPr/>
        </p:nvSpPr>
        <p:spPr>
          <a:xfrm>
            <a:off x="648903" y="306733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Header </a:t>
            </a:r>
            <a:r>
              <a:rPr lang="de-DE" dirty="0">
                <a:solidFill>
                  <a:srgbClr val="000000"/>
                </a:solidFill>
              </a:rPr>
              <a:t>(Leistungsschnittstelle ALIS Version 5.0)</a:t>
            </a:r>
            <a:endParaRPr lang="de-DE" dirty="0"/>
          </a:p>
        </p:txBody>
      </p:sp>
      <p:sp>
        <p:nvSpPr>
          <p:cNvPr id="37" name="Textfeld 16">
            <a:extLst>
              <a:ext uri="{FF2B5EF4-FFF2-40B4-BE49-F238E27FC236}">
                <a16:creationId xmlns:a16="http://schemas.microsoft.com/office/drawing/2014/main" id="{45BEAF5D-B629-5C70-D139-68CE2F3BE914}"/>
              </a:ext>
            </a:extLst>
          </p:cNvPr>
          <p:cNvSpPr txBox="1"/>
          <p:nvPr/>
        </p:nvSpPr>
        <p:spPr>
          <a:xfrm>
            <a:off x="802404" y="3443659"/>
            <a:ext cx="452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</a:t>
            </a:r>
            <a:r>
              <a:rPr lang="en-US" sz="1400" i="1" dirty="0">
                <a:solidFill>
                  <a:srgbClr val="000000"/>
                </a:solidFill>
                <a:latin typeface="Times New Roman" pitchFamily="-107" charset="0"/>
              </a:rPr>
              <a:t>ReceivingApplication</a:t>
            </a: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Times New Roman" pitchFamily="-107" charset="0"/>
              </a:rPr>
              <a:t>SendingApplication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C5FE96D-53B6-6D90-7C5E-95E8E78FB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4" y="3807142"/>
            <a:ext cx="4492223" cy="67068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dirty="0">
                <a:solidFill>
                  <a:srgbClr val="000000"/>
                </a:solidFill>
              </a:rPr>
              <a:t>Treatment </a:t>
            </a:r>
            <a:r>
              <a:rPr lang="de-DE" dirty="0">
                <a:solidFill>
                  <a:srgbClr val="000000"/>
                </a:solidFill>
              </a:rPr>
              <a:t>(1..*)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48D8085-3301-B959-CF00-FA3695A27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18" y="5461125"/>
            <a:ext cx="3907133" cy="487028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dirty="0">
                <a:solidFill>
                  <a:srgbClr val="000000"/>
                </a:solidFill>
              </a:rPr>
              <a:t>Visit </a:t>
            </a:r>
            <a:r>
              <a:rPr lang="de-DE" dirty="0">
                <a:solidFill>
                  <a:srgbClr val="000000"/>
                </a:solidFill>
              </a:rPr>
              <a:t>(1..*)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33" name="Textfeld 16">
            <a:extLst>
              <a:ext uri="{FF2B5EF4-FFF2-40B4-BE49-F238E27FC236}">
                <a16:creationId xmlns:a16="http://schemas.microsoft.com/office/drawing/2014/main" id="{F687BF27-D9BA-42D5-B68D-BBA5848A18CE}"/>
              </a:ext>
            </a:extLst>
          </p:cNvPr>
          <p:cNvSpPr txBox="1"/>
          <p:nvPr/>
        </p:nvSpPr>
        <p:spPr>
          <a:xfrm>
            <a:off x="1017711" y="5726576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VisitNumber, PatientID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A02902FB-2E8D-1F73-6322-DB9E173D3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776" y="4620142"/>
            <a:ext cx="3907133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DiagGroup </a:t>
            </a:r>
            <a:r>
              <a:rPr lang="fr-FR" sz="1600" noProof="1">
                <a:solidFill>
                  <a:schemeClr val="tx1"/>
                </a:solidFill>
              </a:rPr>
              <a:t>(0..1)</a:t>
            </a: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38" name="Textfeld 16">
            <a:extLst>
              <a:ext uri="{FF2B5EF4-FFF2-40B4-BE49-F238E27FC236}">
                <a16:creationId xmlns:a16="http://schemas.microsoft.com/office/drawing/2014/main" id="{892B0A2A-315F-8F90-EEC8-647EB360D740}"/>
              </a:ext>
            </a:extLst>
          </p:cNvPr>
          <p:cNvSpPr txBox="1"/>
          <p:nvPr/>
        </p:nvSpPr>
        <p:spPr>
          <a:xfrm>
            <a:off x="1073632" y="4883708"/>
            <a:ext cx="3652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DiagCode, DiagType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New Fields: OnsetDateTime, Laterality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9EB2F750-2CD6-B1C7-0858-241E7C149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707" y="6110550"/>
            <a:ext cx="3599953" cy="388090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Service </a:t>
            </a:r>
            <a:r>
              <a:rPr lang="fr-FR" sz="1600" noProof="1">
                <a:solidFill>
                  <a:schemeClr val="tx1"/>
                </a:solidFill>
              </a:rPr>
              <a:t>(1..*)</a:t>
            </a:r>
            <a:endParaRPr lang="fr-FR" sz="1600" b="1" noProof="1">
              <a:solidFill>
                <a:schemeClr val="tx1"/>
              </a:solidFill>
            </a:endParaRPr>
          </a:p>
        </p:txBody>
      </p:sp>
      <p:sp>
        <p:nvSpPr>
          <p:cNvPr id="39" name="Textfeld 16">
            <a:extLst>
              <a:ext uri="{FF2B5EF4-FFF2-40B4-BE49-F238E27FC236}">
                <a16:creationId xmlns:a16="http://schemas.microsoft.com/office/drawing/2014/main" id="{177C3DAE-5124-BAC6-4B4D-9498AB6FA120}"/>
              </a:ext>
            </a:extLst>
          </p:cNvPr>
          <p:cNvSpPr txBox="1"/>
          <p:nvPr/>
        </p:nvSpPr>
        <p:spPr>
          <a:xfrm>
            <a:off x="1300979" y="6492738"/>
            <a:ext cx="315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ServiceDate, ServiceItem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New: TPValue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26A73EA4-9EF4-68B4-68AA-11DE5FD11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964" y="7253583"/>
            <a:ext cx="3318851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PersonV40 (0..*)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0" name="Textfeld 16">
            <a:extLst>
              <a:ext uri="{FF2B5EF4-FFF2-40B4-BE49-F238E27FC236}">
                <a16:creationId xmlns:a16="http://schemas.microsoft.com/office/drawing/2014/main" id="{129EDD23-7E7E-A9B3-C63F-C40171C4BB26}"/>
              </a:ext>
            </a:extLst>
          </p:cNvPr>
          <p:cNvSpPr txBox="1"/>
          <p:nvPr/>
        </p:nvSpPr>
        <p:spPr>
          <a:xfrm>
            <a:off x="1293117" y="7581531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PersonTyp, PersonID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0E83A779-E778-EDBB-A29E-AEF16C73C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039" y="8185035"/>
            <a:ext cx="3329776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ParameterV40 (0..*)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2" name="Textfeld 16">
            <a:extLst>
              <a:ext uri="{FF2B5EF4-FFF2-40B4-BE49-F238E27FC236}">
                <a16:creationId xmlns:a16="http://schemas.microsoft.com/office/drawing/2014/main" id="{82B30C3C-D49E-BB60-FC74-EEB1586E0FCB}"/>
              </a:ext>
            </a:extLst>
          </p:cNvPr>
          <p:cNvSpPr txBox="1"/>
          <p:nvPr/>
        </p:nvSpPr>
        <p:spPr>
          <a:xfrm>
            <a:off x="1207039" y="8503172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ParamTyp, ParamValue</a:t>
            </a:r>
          </a:p>
        </p:txBody>
      </p:sp>
      <p:sp>
        <p:nvSpPr>
          <p:cNvPr id="2" name="Textfeld 16">
            <a:extLst>
              <a:ext uri="{FF2B5EF4-FFF2-40B4-BE49-F238E27FC236}">
                <a16:creationId xmlns:a16="http://schemas.microsoft.com/office/drawing/2014/main" id="{04E97175-1A09-F71E-1E7C-71C1CAD88AD4}"/>
              </a:ext>
            </a:extLst>
          </p:cNvPr>
          <p:cNvSpPr txBox="1"/>
          <p:nvPr/>
        </p:nvSpPr>
        <p:spPr>
          <a:xfrm>
            <a:off x="930145" y="4160410"/>
            <a:ext cx="4092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CH" sz="1400" i="1" dirty="0">
                <a:solidFill>
                  <a:srgbClr val="000000"/>
                </a:solidFill>
                <a:latin typeface="Times New Roman" pitchFamily="-107" charset="0"/>
              </a:rPr>
              <a:t>New: </a:t>
            </a: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PatientContactID</a:t>
            </a:r>
            <a:endParaRPr lang="en-US" sz="1400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4" name="AutoShape 29">
            <a:extLst>
              <a:ext uri="{FF2B5EF4-FFF2-40B4-BE49-F238E27FC236}">
                <a16:creationId xmlns:a16="http://schemas.microsoft.com/office/drawing/2014/main" id="{9C98CA3E-016F-0840-33B3-A9A3C6B3EAA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784126" y="2925099"/>
            <a:ext cx="4999899" cy="7826473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1CC53E-EA77-5636-250B-6B83D5E7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067" y="3807142"/>
            <a:ext cx="4520161" cy="125497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dirty="0">
                <a:solidFill>
                  <a:srgbClr val="000000"/>
                </a:solidFill>
              </a:rPr>
              <a:t>Entry: MessageHeader </a:t>
            </a:r>
            <a:r>
              <a:rPr lang="de-DE" dirty="0">
                <a:solidFill>
                  <a:srgbClr val="000000"/>
                </a:solidFill>
              </a:rPr>
              <a:t>(1..1)</a:t>
            </a:r>
            <a:endParaRPr lang="de-DE" b="1" i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AC8F3699-493B-3CD0-AD2C-AE0639FD5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61" y="4538661"/>
            <a:ext cx="391566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Bundle Transaction</a:t>
            </a:r>
            <a:r>
              <a:rPr lang="fr-FR" sz="1600" noProof="1">
                <a:solidFill>
                  <a:schemeClr val="tx1"/>
                </a:solidFill>
              </a:rPr>
              <a:t> (Reference 1..1)</a:t>
            </a:r>
          </a:p>
        </p:txBody>
      </p:sp>
      <p:sp>
        <p:nvSpPr>
          <p:cNvPr id="7" name="Rechteck 8">
            <a:extLst>
              <a:ext uri="{FF2B5EF4-FFF2-40B4-BE49-F238E27FC236}">
                <a16:creationId xmlns:a16="http://schemas.microsoft.com/office/drawing/2014/main" id="{5EA5D9E6-55B3-1769-6FE7-508BC7122CBF}"/>
              </a:ext>
            </a:extLst>
          </p:cNvPr>
          <p:cNvSpPr/>
          <p:nvPr/>
        </p:nvSpPr>
        <p:spPr>
          <a:xfrm>
            <a:off x="5962118" y="3067336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Message</a:t>
            </a:r>
            <a:endParaRPr lang="de-DE" dirty="0"/>
          </a:p>
        </p:txBody>
      </p:sp>
      <p:sp>
        <p:nvSpPr>
          <p:cNvPr id="8" name="Textfeld 16">
            <a:extLst>
              <a:ext uri="{FF2B5EF4-FFF2-40B4-BE49-F238E27FC236}">
                <a16:creationId xmlns:a16="http://schemas.microsoft.com/office/drawing/2014/main" id="{2C3A5F10-A732-3F39-6BFF-923A3C336256}"/>
              </a:ext>
            </a:extLst>
          </p:cNvPr>
          <p:cNvSpPr txBox="1"/>
          <p:nvPr/>
        </p:nvSpPr>
        <p:spPr>
          <a:xfrm>
            <a:off x="6104727" y="417774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destination, source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B3F1A3C2-D7FD-396A-08A9-852F772DC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068" y="5191486"/>
            <a:ext cx="4500000" cy="536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Entry: Bundle Transaction </a:t>
            </a:r>
            <a:r>
              <a:rPr lang="fr-FR" sz="1600" noProof="1">
                <a:solidFill>
                  <a:schemeClr val="tx1"/>
                </a:solidFill>
              </a:rPr>
              <a:t>(1..1)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59A0114-09E8-A308-2B7A-8056F4AF4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223" y="5576882"/>
            <a:ext cx="3960000" cy="478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Entry: ChargeItem </a:t>
            </a:r>
            <a:r>
              <a:rPr lang="fr-FR" sz="1600" noProof="1">
                <a:solidFill>
                  <a:schemeClr val="tx1"/>
                </a:solidFill>
              </a:rPr>
              <a:t>(1..*)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300" noProof="1">
              <a:solidFill>
                <a:schemeClr val="tx1"/>
              </a:solidFill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96CB95AC-7238-76B8-45E9-98939F60F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5973475"/>
            <a:ext cx="3623024" cy="43088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3519E5AE-2259-FA8D-1EB4-D06DA1F9C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6468190"/>
            <a:ext cx="3623024" cy="107721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Encounter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94F7ED2D-5F4B-A068-E088-9DA56F316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7606244"/>
            <a:ext cx="3623024" cy="80021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Condition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400" noProof="1">
              <a:solidFill>
                <a:schemeClr val="tx1"/>
              </a:solidFill>
            </a:endParaRPr>
          </a:p>
        </p:txBody>
      </p:sp>
      <p:sp>
        <p:nvSpPr>
          <p:cNvPr id="15" name="Textfeld 16">
            <a:extLst>
              <a:ext uri="{FF2B5EF4-FFF2-40B4-BE49-F238E27FC236}">
                <a16:creationId xmlns:a16="http://schemas.microsoft.com/office/drawing/2014/main" id="{4ACCCE85-D033-6A19-C377-6944876B1238}"/>
              </a:ext>
            </a:extLst>
          </p:cNvPr>
          <p:cNvSpPr txBox="1"/>
          <p:nvPr/>
        </p:nvSpPr>
        <p:spPr>
          <a:xfrm>
            <a:off x="6354196" y="8504467"/>
            <a:ext cx="30460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context (Reference Encounter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New: TPValue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New: PatientContactID</a:t>
            </a:r>
          </a:p>
          <a:p>
            <a:pPr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16" name="Textfeld 16">
            <a:extLst>
              <a:ext uri="{FF2B5EF4-FFF2-40B4-BE49-F238E27FC236}">
                <a16:creationId xmlns:a16="http://schemas.microsoft.com/office/drawing/2014/main" id="{E60CA670-3CB5-2774-84DF-89F5FCDE163C}"/>
              </a:ext>
            </a:extLst>
          </p:cNvPr>
          <p:cNvSpPr txBox="1"/>
          <p:nvPr/>
        </p:nvSpPr>
        <p:spPr>
          <a:xfrm>
            <a:off x="6026642" y="3422184"/>
            <a:ext cx="452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</a:t>
            </a:r>
            <a:r>
              <a:rPr lang="en-US" sz="1400" i="1" dirty="0">
                <a:solidFill>
                  <a:srgbClr val="000000"/>
                </a:solidFill>
                <a:latin typeface="Times New Roman" pitchFamily="-107" charset="0"/>
              </a:rPr>
              <a:t>timestamp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AD8663-E53F-7D4B-9493-83FB29F913F2}"/>
              </a:ext>
            </a:extLst>
          </p:cNvPr>
          <p:cNvSpPr txBox="1"/>
          <p:nvPr/>
        </p:nvSpPr>
        <p:spPr>
          <a:xfrm>
            <a:off x="6539992" y="6758766"/>
            <a:ext cx="324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diagnosis (Reference Condition 0..1)</a:t>
            </a:r>
          </a:p>
        </p:txBody>
      </p:sp>
      <p:sp>
        <p:nvSpPr>
          <p:cNvPr id="18" name="Textfeld 16">
            <a:extLst>
              <a:ext uri="{FF2B5EF4-FFF2-40B4-BE49-F238E27FC236}">
                <a16:creationId xmlns:a16="http://schemas.microsoft.com/office/drawing/2014/main" id="{29C15653-9E03-F1F9-2782-63F4F8B7BE70}"/>
              </a:ext>
            </a:extLst>
          </p:cNvPr>
          <p:cNvSpPr txBox="1"/>
          <p:nvPr/>
        </p:nvSpPr>
        <p:spPr>
          <a:xfrm>
            <a:off x="6537753" y="7857343"/>
            <a:ext cx="324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OnsetDateTime, Laterality</a:t>
            </a:r>
          </a:p>
        </p:txBody>
      </p:sp>
    </p:spTree>
    <p:extLst>
      <p:ext uri="{BB962C8B-B14F-4D97-AF65-F5344CB8AC3E}">
        <p14:creationId xmlns:p14="http://schemas.microsoft.com/office/powerpoint/2010/main" val="285647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534</Words>
  <Application>Microsoft Macintosh PowerPoint</Application>
  <PresentationFormat>Custom</PresentationFormat>
  <Paragraphs>336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Office-Design</vt:lpstr>
      <vt:lpstr>PowerPoint Presentation</vt:lpstr>
      <vt:lpstr>PowerPoint Presentation</vt:lpstr>
      <vt:lpstr>PowerPoint Presentation</vt:lpstr>
    </vt:vector>
  </TitlesOfParts>
  <Company>Heitmann Consulting and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Kai U. Heitmann</dc:creator>
  <cp:lastModifiedBy>Oliver Egger</cp:lastModifiedBy>
  <cp:revision>83</cp:revision>
  <dcterms:created xsi:type="dcterms:W3CDTF">2014-07-13T12:25:31Z</dcterms:created>
  <dcterms:modified xsi:type="dcterms:W3CDTF">2024-12-19T16:12:43Z</dcterms:modified>
</cp:coreProperties>
</file>