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6" r:id="rId7"/>
    <p:sldId id="264" r:id="rId8"/>
    <p:sldId id="259" r:id="rId9"/>
    <p:sldId id="265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2" d="100"/>
          <a:sy n="82" d="100"/>
        </p:scale>
        <p:origin x="6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18DD-F5A9-452D-86C0-F5EC9D74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297EA-0F49-4A90-BB58-4EACEB5AE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5F9A0-D139-4489-BC2D-F8A923E4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B2F6-D431-4761-8B4C-6287DADF4F9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91D8-1019-47EF-816B-10A95351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9856-F22F-4900-976E-E7245482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AB86-4015-41BC-9627-48E1E40B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9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D5FE-724A-4E22-ACCF-542EC252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1EEB8-9AD1-44CF-86EC-89759A6E2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529D8-B1B1-43A9-9BE3-4F90397F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B2F6-D431-4761-8B4C-6287DADF4F9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63828-ABA3-426C-B84B-4497508A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7E079-B317-4917-BE77-18572D14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AB86-4015-41BC-9627-48E1E40B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0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D17DD-B253-41F9-B630-0F5BBE57A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A13C8-53DD-4106-BB69-3369AF36C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CC54C-15B8-4BFF-8D64-5C01E1BC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B2F6-D431-4761-8B4C-6287DADF4F9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E143C-A5CC-43C4-8C12-9B281C8C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07E8A-1506-4F60-B239-445758CD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AB86-4015-41BC-9627-48E1E40B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4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EF6C-4A84-4F50-9909-D8F1E339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0DCB-DAC7-403C-9CAC-B675D9557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478E-B0F2-43CD-AD8D-A94BFB7D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B2F6-D431-4761-8B4C-6287DADF4F9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7F951-8F02-4503-AFA5-ED009260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B7952-F83D-478B-A936-77BBE566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AB86-4015-41BC-9627-48E1E40B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5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729-8D84-4039-BFE3-DAEB1239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FDA8A-5D9B-4C90-B22E-C942FA8A4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8C84-DC69-46D0-877E-39887AE9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B2F6-D431-4761-8B4C-6287DADF4F9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1193A-BBEB-4866-A66E-0EC3F5E2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BE118-49E4-424F-B8C5-981C7512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AB86-4015-41BC-9627-48E1E40B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79B9-5ABF-448C-B063-F25C9907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43D6-0573-4D0D-9F9B-2C972A343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8A896-C84B-4434-997F-F458A2194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8852A-4C50-41E1-B070-ADAD5797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B2F6-D431-4761-8B4C-6287DADF4F9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8466A-0113-4BEE-B4CD-9D5A8553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BDD6-9B67-4297-8B0D-A32A56CF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AB86-4015-41BC-9627-48E1E40B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3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8EBC-09BC-4EEE-8127-4A3904FF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1B4D7-1125-4ACD-A881-5C2188DC8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FDC27-BE9A-4679-B88A-96EADF1C0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89384-7815-40C1-A5A2-1187AE42F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4CD1C-4E0E-4226-B5A6-8A8C94B31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937F2-D171-4109-8B5B-6C03BED5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B2F6-D431-4761-8B4C-6287DADF4F9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F7E6D-8791-4488-9FFE-50596ACB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795A8-5288-4E5C-AD09-B0C00F7E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AB86-4015-41BC-9627-48E1E40B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5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0F5A-C7ED-44AA-BB87-C8B840F9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4C556-99AA-4D4A-B8A4-B9DE90E8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B2F6-D431-4761-8B4C-6287DADF4F9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EFFA1-43FE-4C67-840C-8F2B095C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74369-7AA9-474C-881D-B9CEC2E4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AB86-4015-41BC-9627-48E1E40B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2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39373-0B64-43CB-9A22-1D5EA8BB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B2F6-D431-4761-8B4C-6287DADF4F9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AB76B-0210-43B0-BC4A-9F7525EF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8A80B-68C2-4EBB-A818-F86DC75D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AB86-4015-41BC-9627-48E1E40B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6C57-F45E-4237-BBFC-B2276CCD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513-8519-42C9-9A92-C05F79BE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B4B13-AA92-4949-BEC1-7D16CDE12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6C05F-6E6A-4FD7-9352-D88307A1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B2F6-D431-4761-8B4C-6287DADF4F9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41667-0D7F-4A8C-8447-C124E528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890A2-DA22-4015-B015-BDC6BBF4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AB86-4015-41BC-9627-48E1E40B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0C15-FEDB-486A-8781-FCF330DA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96BDE-628A-41E3-9A76-823F56A2E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09E19-06AF-4A4C-8FC4-93BA4189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874E5-7E93-40F4-84E7-39102137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B2F6-D431-4761-8B4C-6287DADF4F9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82774-BB04-4228-98B6-09D93954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C2AD8-6851-4FB4-88E2-6BE42B19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AB86-4015-41BC-9627-48E1E40B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6C633-F910-4C8E-9AA2-09065499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E3E72-53F1-46D1-9FB5-FF2970EF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ACD9C-17ED-43CF-96DA-F439105F1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B2F6-D431-4761-8B4C-6287DADF4F9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98E76-0557-43A4-809E-FE8DD49D5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7013B-844A-45CA-AC40-670C39015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DAB86-4015-41BC-9627-48E1E40B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tlasofemotions.org/#introduc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JPG"/><Relationship Id="rId7" Type="http://schemas.openxmlformats.org/officeDocument/2006/relationships/image" Target="../media/image6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emf"/><Relationship Id="rId7" Type="http://schemas.openxmlformats.org/officeDocument/2006/relationships/image" Target="../media/image26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3EF8-C53A-4E8C-BE2F-B93DF0F3E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Detection and Classification of Universal Emotions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4A8EC-DF46-4549-AA12-3C3265A80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Austin </a:t>
            </a:r>
            <a:r>
              <a:rPr lang="en-US" b="1" dirty="0" err="1">
                <a:solidFill>
                  <a:srgbClr val="FF0000"/>
                </a:solidFill>
              </a:rPr>
              <a:t>Dase</a:t>
            </a:r>
            <a:r>
              <a:rPr lang="en-US" b="1" dirty="0">
                <a:solidFill>
                  <a:srgbClr val="FF0000"/>
                </a:solidFill>
              </a:rPr>
              <a:t> and Justine Caylor</a:t>
            </a:r>
          </a:p>
          <a:p>
            <a:r>
              <a:rPr lang="en-US" dirty="0"/>
              <a:t>COSC 602</a:t>
            </a:r>
          </a:p>
          <a:p>
            <a:r>
              <a:rPr lang="en-US" dirty="0"/>
              <a:t>Team Project 2</a:t>
            </a:r>
          </a:p>
        </p:txBody>
      </p:sp>
    </p:spTree>
    <p:extLst>
      <p:ext uri="{BB962C8B-B14F-4D97-AF65-F5344CB8AC3E}">
        <p14:creationId xmlns:p14="http://schemas.microsoft.com/office/powerpoint/2010/main" val="240494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D679-EEA3-47D4-99C4-2CA02056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8015-DB1B-4664-BED5-49C7B77FD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a foundation for image processing research in regard to facial feature detection and emotion classification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Have become more familiar with the image processing and classification algorithms and tools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Future works: </a:t>
            </a:r>
          </a:p>
          <a:p>
            <a:pPr lvl="1"/>
            <a:r>
              <a:rPr lang="en-US" dirty="0"/>
              <a:t>Noise reduction filter after applying edge detection</a:t>
            </a:r>
          </a:p>
          <a:p>
            <a:pPr lvl="1"/>
            <a:r>
              <a:rPr lang="en-US" dirty="0"/>
              <a:t>Exploration of other edge detection techniques</a:t>
            </a:r>
          </a:p>
          <a:p>
            <a:pPr lvl="1"/>
            <a:r>
              <a:rPr lang="en-US" dirty="0"/>
              <a:t>Additional logic for feature extraction and calculation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3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CBFC-8FF4-4DBC-B83E-9D2FB43A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14949-9EB9-440D-9C3E-27254151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[1] Design, S. (n.d.). The </a:t>
            </a:r>
            <a:r>
              <a:rPr lang="en-US" dirty="0" err="1"/>
              <a:t>Ekmans</a:t>
            </a:r>
            <a:r>
              <a:rPr lang="en-US" dirty="0"/>
              <a:t>' Atlas of Emotion. Retrieved from </a:t>
            </a:r>
            <a:r>
              <a:rPr lang="en-US" dirty="0">
                <a:hlinkClick r:id="rId2"/>
              </a:rPr>
              <a:t>http://atlasofemotions.org/#introduction/</a:t>
            </a:r>
            <a:endParaRPr lang="en-US" dirty="0"/>
          </a:p>
          <a:p>
            <a:r>
              <a:rPr lang="en-US" dirty="0"/>
              <a:t>[2]  Ekman, P., &amp; Keltner, D. (1970). Universal facial expressions of emotion. California mental health research digest, 8(4), 151-158.</a:t>
            </a:r>
          </a:p>
          <a:p>
            <a:r>
              <a:rPr lang="en-US" dirty="0"/>
              <a:t>[3] </a:t>
            </a:r>
            <a:r>
              <a:rPr lang="en-US" dirty="0" err="1"/>
              <a:t>Berdahl</a:t>
            </a:r>
            <a:r>
              <a:rPr lang="en-US" dirty="0"/>
              <a:t>, J. L., &amp; </a:t>
            </a:r>
            <a:r>
              <a:rPr lang="en-US" dirty="0" err="1"/>
              <a:t>Martorana</a:t>
            </a:r>
            <a:r>
              <a:rPr lang="en-US" dirty="0"/>
              <a:t>, P. (2006). Effects of power on emotion and expression during a controversial group discussion. European journal of social psychology, 36(4), 497-509.</a:t>
            </a:r>
          </a:p>
          <a:p>
            <a:r>
              <a:rPr lang="en-US" dirty="0"/>
              <a:t>[4] Chen, L. S., Huang, T. S., </a:t>
            </a:r>
            <a:r>
              <a:rPr lang="en-US" dirty="0" err="1"/>
              <a:t>Miyasato</a:t>
            </a:r>
            <a:r>
              <a:rPr lang="en-US" dirty="0"/>
              <a:t>, T., &amp; </a:t>
            </a:r>
            <a:r>
              <a:rPr lang="en-US" dirty="0" err="1"/>
              <a:t>Nakatsu</a:t>
            </a:r>
            <a:r>
              <a:rPr lang="en-US" dirty="0"/>
              <a:t>, R. (1998, April). Multimodal human emotion/expression recognition. In Automatic Face and Gesture Recognition, 1998. Proceedings. Third IEEE International Conference on (pp. 366-371). IEEE.</a:t>
            </a:r>
          </a:p>
          <a:p>
            <a:r>
              <a:rPr lang="en-US" dirty="0"/>
              <a:t>[5] Halder, R., Sengupta, S., Pal, A., Ghosh, S., &amp; Kundu, D. (2016). Real Time Facial Emotion Recognition based on Image Processing and Machine Learning. International Journal of Computer Applications, 139(11).</a:t>
            </a:r>
          </a:p>
          <a:p>
            <a:r>
              <a:rPr lang="en-US" dirty="0"/>
              <a:t>[6] Chow, G., &amp; Li, X. (1993). Towards a system for automatic facial feature detection. Pattern Recognition, 26(12), 1739-1755.</a:t>
            </a:r>
          </a:p>
          <a:p>
            <a:r>
              <a:rPr lang="en-US" dirty="0"/>
              <a:t>[7] Lyons, M. J., </a:t>
            </a:r>
            <a:r>
              <a:rPr lang="en-US" dirty="0" err="1"/>
              <a:t>Budynek</a:t>
            </a:r>
            <a:r>
              <a:rPr lang="en-US" dirty="0"/>
              <a:t>, J., &amp; Akamatsu, S. (1999). Automatic classification of single facial images. IEEE transactions on pattern analysis and machine intelligence, 21(12), 1357-1362.</a:t>
            </a:r>
          </a:p>
          <a:p>
            <a:r>
              <a:rPr lang="en-US" dirty="0"/>
              <a:t>[8] Pal, P., </a:t>
            </a:r>
            <a:r>
              <a:rPr lang="en-US" dirty="0" err="1"/>
              <a:t>Iyer</a:t>
            </a:r>
            <a:r>
              <a:rPr lang="en-US" dirty="0"/>
              <a:t>, A. N., &amp; </a:t>
            </a:r>
            <a:r>
              <a:rPr lang="en-US" dirty="0" err="1"/>
              <a:t>Yantorno</a:t>
            </a:r>
            <a:r>
              <a:rPr lang="en-US" dirty="0"/>
              <a:t>, R. E. (2006, May). Emotion detection from infant facial expressions and cries. In Acoustics, Speech and Signal Processing, 2006. ICASSP 2006 Proceedings. 2006 IEEE International Conference on (Vol. 2, pp. II-II). IEEE.</a:t>
            </a:r>
          </a:p>
          <a:p>
            <a:r>
              <a:rPr lang="en-US" dirty="0"/>
              <a:t>[9] http://www.kasrl.org/jaffe.html</a:t>
            </a:r>
          </a:p>
          <a:p>
            <a:r>
              <a:rPr lang="en-US" dirty="0"/>
              <a:t>[10]	S. </a:t>
            </a:r>
            <a:r>
              <a:rPr lang="en-US" dirty="0" err="1"/>
              <a:t>Ioannou</a:t>
            </a:r>
            <a:r>
              <a:rPr lang="en-US" dirty="0"/>
              <a:t>, G. </a:t>
            </a:r>
            <a:r>
              <a:rPr lang="en-US" dirty="0" err="1"/>
              <a:t>Caridakis</a:t>
            </a:r>
            <a:r>
              <a:rPr lang="en-US" dirty="0"/>
              <a:t>, K. </a:t>
            </a:r>
            <a:r>
              <a:rPr lang="en-US" dirty="0" err="1"/>
              <a:t>Karpouzis</a:t>
            </a:r>
            <a:r>
              <a:rPr lang="en-US" dirty="0"/>
              <a:t>, and S. </a:t>
            </a:r>
            <a:r>
              <a:rPr lang="en-US" dirty="0" err="1"/>
              <a:t>Kollias</a:t>
            </a:r>
            <a:r>
              <a:rPr lang="en-US" dirty="0"/>
              <a:t>, “Robust feature detection for facial expression recognition,” </a:t>
            </a:r>
            <a:r>
              <a:rPr lang="en-US" i="1" dirty="0" err="1"/>
              <a:t>Eurasip</a:t>
            </a:r>
            <a:r>
              <a:rPr lang="en-US" i="1" dirty="0"/>
              <a:t> J. Image Video Process.</a:t>
            </a:r>
            <a:r>
              <a:rPr lang="en-US" dirty="0"/>
              <a:t>, vol. 2007, no. May 2014, 2007.</a:t>
            </a:r>
          </a:p>
          <a:p>
            <a:r>
              <a:rPr lang="en-US" dirty="0"/>
              <a:t>[11]Scott E </a:t>
            </a:r>
            <a:r>
              <a:rPr lang="en-US" dirty="0" err="1"/>
              <a:t>Umbaugh</a:t>
            </a:r>
            <a:r>
              <a:rPr lang="en-US" dirty="0"/>
              <a:t>, </a:t>
            </a:r>
            <a:r>
              <a:rPr lang="en-US" i="1" dirty="0"/>
              <a:t>Digital image processing and analysis: human and computer vision applications with </a:t>
            </a:r>
            <a:r>
              <a:rPr lang="en-US" i="1" dirty="0" err="1"/>
              <a:t>CVIPtools</a:t>
            </a:r>
            <a:r>
              <a:rPr lang="en-US" dirty="0"/>
              <a:t>. CRC press, 2010.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0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61695F-232B-4A13-9CE0-3716EFCA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84" y="1989128"/>
            <a:ext cx="2422826" cy="2548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B542B1-CFF1-4EB1-9AEA-BC97D37E3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50" y="1989128"/>
            <a:ext cx="2492946" cy="2548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DA374E-E045-425C-80EF-A6BFC6279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489" y="1989128"/>
            <a:ext cx="2370539" cy="25489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486309-D244-4877-8E4C-EB9F761F7DF1}"/>
              </a:ext>
            </a:extLst>
          </p:cNvPr>
          <p:cNvSpPr txBox="1"/>
          <p:nvPr/>
        </p:nvSpPr>
        <p:spPr>
          <a:xfrm>
            <a:off x="3536726" y="718457"/>
            <a:ext cx="5238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Can you identify the emotion?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23FDC3-4BF2-49B5-97A2-68DBC4258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09" y="1989128"/>
            <a:ext cx="2374835" cy="257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0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61695F-232B-4A13-9CE0-3716EFCA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48" y="463574"/>
            <a:ext cx="2422826" cy="2548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B542B1-CFF1-4EB1-9AEA-BC97D37E3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28" y="482237"/>
            <a:ext cx="2492946" cy="2548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DA374E-E045-425C-80EF-A6BFC6279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28" y="468235"/>
            <a:ext cx="2370539" cy="25489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41F386-2815-4A49-A1E8-4C9515FF5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59" y="480015"/>
            <a:ext cx="2374835" cy="2574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6A45E3-72FE-4891-BABA-A25E1359A3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75" y="3684253"/>
            <a:ext cx="2357318" cy="2506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2C67E6-77D1-4F43-B91C-455B4EECA0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51" y="3707575"/>
            <a:ext cx="2347988" cy="2539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16B905-F661-4C47-97F2-92E9CE3170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27" y="3707574"/>
            <a:ext cx="2539265" cy="25392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DF651E-28A2-4D06-98EB-6B7D19CCBC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28" y="3684253"/>
            <a:ext cx="2366649" cy="25625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885FD1-2F17-4EDE-B492-199EE87A01AD}"/>
              </a:ext>
            </a:extLst>
          </p:cNvPr>
          <p:cNvSpPr txBox="1"/>
          <p:nvPr/>
        </p:nvSpPr>
        <p:spPr>
          <a:xfrm>
            <a:off x="1011565" y="3184712"/>
            <a:ext cx="81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E272FE-7008-4A9F-BA7D-D4DBCC3F02E4}"/>
              </a:ext>
            </a:extLst>
          </p:cNvPr>
          <p:cNvSpPr txBox="1"/>
          <p:nvPr/>
        </p:nvSpPr>
        <p:spPr>
          <a:xfrm>
            <a:off x="4042850" y="3184712"/>
            <a:ext cx="84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FCE30E-AF1E-4584-BDF6-70A44AD9DDAB}"/>
              </a:ext>
            </a:extLst>
          </p:cNvPr>
          <p:cNvSpPr txBox="1"/>
          <p:nvPr/>
        </p:nvSpPr>
        <p:spPr>
          <a:xfrm>
            <a:off x="7210201" y="3184712"/>
            <a:ext cx="103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SADNESS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FF460-61F3-40E9-B482-B76542E33B83}"/>
              </a:ext>
            </a:extLst>
          </p:cNvPr>
          <p:cNvSpPr txBox="1"/>
          <p:nvPr/>
        </p:nvSpPr>
        <p:spPr>
          <a:xfrm>
            <a:off x="10214658" y="312717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01318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7222-C80E-4529-A755-AC5B6A9E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FE4D-CAE2-487F-9377-EB9CAAC9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six </a:t>
            </a:r>
            <a:r>
              <a:rPr lang="en-US" dirty="0"/>
              <a:t>universal emotions: </a:t>
            </a:r>
            <a:r>
              <a:rPr lang="en-US" b="1" i="1" dirty="0"/>
              <a:t>happiness</a:t>
            </a:r>
            <a:r>
              <a:rPr lang="en-US" dirty="0"/>
              <a:t>, </a:t>
            </a:r>
            <a:r>
              <a:rPr lang="en-US" b="1" i="1" dirty="0"/>
              <a:t>sadness</a:t>
            </a:r>
            <a:r>
              <a:rPr lang="en-US" dirty="0"/>
              <a:t>, </a:t>
            </a:r>
            <a:r>
              <a:rPr lang="en-US" b="1" i="1" dirty="0"/>
              <a:t>anger</a:t>
            </a:r>
            <a:r>
              <a:rPr lang="en-US" dirty="0"/>
              <a:t>, </a:t>
            </a:r>
            <a:r>
              <a:rPr lang="en-US" b="1" i="1" dirty="0"/>
              <a:t>surprise</a:t>
            </a:r>
            <a:r>
              <a:rPr lang="en-US" dirty="0"/>
              <a:t>, </a:t>
            </a:r>
            <a:r>
              <a:rPr lang="en-US" b="1" i="1" dirty="0"/>
              <a:t>disgust</a:t>
            </a:r>
            <a:r>
              <a:rPr lang="en-US" dirty="0"/>
              <a:t>, and </a:t>
            </a:r>
            <a:r>
              <a:rPr lang="en-US" b="1" i="1" dirty="0"/>
              <a:t>fear.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Humans have the ability to express emotion in verbal and visual ques.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Because all humans are different, detecting emotion based on static visual images can be difficult.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our project, </a:t>
            </a:r>
            <a:r>
              <a:rPr lang="en-US" u="sng" dirty="0"/>
              <a:t>our goal is to detect and analyze the most important facial features, and use those features for emotion classification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11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57A4-2E64-41C1-85BA-BBC84F79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7909-C546-4281-A054-A853CBF15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1632857"/>
            <a:ext cx="10515600" cy="3263761"/>
          </a:xfrm>
        </p:spPr>
        <p:txBody>
          <a:bodyPr/>
          <a:lstStyle/>
          <a:p>
            <a:r>
              <a:rPr lang="en-US" dirty="0"/>
              <a:t>Grayscale Images obtained from The Japanese Female Facial Expression (JAFFE) Database</a:t>
            </a:r>
            <a:r>
              <a:rPr lang="en-US" sz="1600" dirty="0"/>
              <a:t>[1]</a:t>
            </a:r>
            <a:r>
              <a:rPr lang="en-US" dirty="0"/>
              <a:t>. </a:t>
            </a:r>
          </a:p>
          <a:p>
            <a:r>
              <a:rPr lang="en-US" dirty="0"/>
              <a:t>Used images that expressed one of the six universal emotions and omitted ‘neutral’ emotion images.</a:t>
            </a:r>
          </a:p>
          <a:p>
            <a:r>
              <a:rPr lang="en-US" dirty="0"/>
              <a:t>Removed noise from the images.</a:t>
            </a:r>
          </a:p>
          <a:p>
            <a:r>
              <a:rPr lang="en-US" dirty="0"/>
              <a:t>Only focused on detecting the expressive parts of the face: </a:t>
            </a:r>
            <a:r>
              <a:rPr lang="en-US" i="1" dirty="0"/>
              <a:t>eyes</a:t>
            </a:r>
            <a:r>
              <a:rPr lang="en-US" dirty="0"/>
              <a:t>, </a:t>
            </a:r>
            <a:r>
              <a:rPr lang="en-US" i="1" dirty="0"/>
              <a:t>eyebrows</a:t>
            </a:r>
            <a:r>
              <a:rPr lang="en-US" dirty="0"/>
              <a:t>, and </a:t>
            </a:r>
            <a:r>
              <a:rPr lang="en-US" i="1" dirty="0"/>
              <a:t>mouth</a:t>
            </a:r>
            <a:r>
              <a:rPr lang="en-US" dirty="0"/>
              <a:t>.</a:t>
            </a:r>
          </a:p>
        </p:txBody>
      </p:sp>
      <p:pic>
        <p:nvPicPr>
          <p:cNvPr id="4" name="Picture 4" descr="fig3">
            <a:extLst>
              <a:ext uri="{FF2B5EF4-FFF2-40B4-BE49-F238E27FC236}">
                <a16:creationId xmlns:a16="http://schemas.microsoft.com/office/drawing/2014/main" id="{FF5DE2D3-A870-4F87-AEBC-09DEBC5D1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6755" y="4896619"/>
            <a:ext cx="4928118" cy="179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F84A4B-9B8E-4EE6-8F7A-1CE9FFAB7919}"/>
              </a:ext>
            </a:extLst>
          </p:cNvPr>
          <p:cNvSpPr/>
          <p:nvPr/>
        </p:nvSpPr>
        <p:spPr>
          <a:xfrm>
            <a:off x="0" y="6524656"/>
            <a:ext cx="6319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[1] Michael J. Lyons, Shigeru </a:t>
            </a:r>
            <a:r>
              <a:rPr lang="en-US" sz="800" dirty="0" err="1"/>
              <a:t>Akemastu</a:t>
            </a:r>
            <a:r>
              <a:rPr lang="en-US" sz="800" dirty="0"/>
              <a:t>, Miyuki </a:t>
            </a:r>
            <a:r>
              <a:rPr lang="en-US" sz="800" dirty="0" err="1"/>
              <a:t>Kamachi</a:t>
            </a:r>
            <a:r>
              <a:rPr lang="en-US" sz="800" dirty="0"/>
              <a:t>, Jiro </a:t>
            </a:r>
            <a:r>
              <a:rPr lang="en-US" sz="800" dirty="0" err="1"/>
              <a:t>Gyoba</a:t>
            </a:r>
            <a:r>
              <a:rPr lang="en-US" sz="800" dirty="0"/>
              <a:t>.</a:t>
            </a:r>
          </a:p>
          <a:p>
            <a:r>
              <a:rPr lang="en-US" sz="800" dirty="0"/>
              <a:t>Coding Facial Expressions with Gabor Wavelets, 3rd IEEE International Conference on Automatic Face and Gesture Recognition, pp. 200-205 (1998).</a:t>
            </a:r>
          </a:p>
        </p:txBody>
      </p:sp>
    </p:spTree>
    <p:extLst>
      <p:ext uri="{BB962C8B-B14F-4D97-AF65-F5344CB8AC3E}">
        <p14:creationId xmlns:p14="http://schemas.microsoft.com/office/powerpoint/2010/main" val="32780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9A37-91E0-4E32-8DB6-A86B17D5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Process Flow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02341FA-1FD7-4179-BA0F-247CF51CCA7C}"/>
              </a:ext>
            </a:extLst>
          </p:cNvPr>
          <p:cNvSpPr/>
          <p:nvPr/>
        </p:nvSpPr>
        <p:spPr>
          <a:xfrm>
            <a:off x="1090568" y="1778466"/>
            <a:ext cx="1451295" cy="931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Greyscale</a:t>
            </a:r>
          </a:p>
          <a:p>
            <a:pPr algn="ctr"/>
            <a:r>
              <a:rPr lang="en-US" dirty="0"/>
              <a:t>( If needed)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A693B6D-22BC-49A8-854E-9C7B5B72C1EE}"/>
              </a:ext>
            </a:extLst>
          </p:cNvPr>
          <p:cNvSpPr/>
          <p:nvPr/>
        </p:nvSpPr>
        <p:spPr>
          <a:xfrm>
            <a:off x="2828488" y="1778466"/>
            <a:ext cx="1451295" cy="931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Sobel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D65A605-E232-4ECF-8FB9-C37F196ACA70}"/>
              </a:ext>
            </a:extLst>
          </p:cNvPr>
          <p:cNvSpPr/>
          <p:nvPr/>
        </p:nvSpPr>
        <p:spPr>
          <a:xfrm>
            <a:off x="4644705" y="1778466"/>
            <a:ext cx="1451295" cy="931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Dilation (x2)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413B878-8BA2-4D17-9CB7-FE2AAF7E1769}"/>
              </a:ext>
            </a:extLst>
          </p:cNvPr>
          <p:cNvSpPr/>
          <p:nvPr/>
        </p:nvSpPr>
        <p:spPr>
          <a:xfrm>
            <a:off x="6460924" y="1778466"/>
            <a:ext cx="1451295" cy="931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Erosion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B68A953-56F3-4D51-8FC0-DE0DF1DDBAB4}"/>
              </a:ext>
            </a:extLst>
          </p:cNvPr>
          <p:cNvSpPr/>
          <p:nvPr/>
        </p:nvSpPr>
        <p:spPr>
          <a:xfrm>
            <a:off x="1027975" y="3217179"/>
            <a:ext cx="1451295" cy="931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 8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DBD2A3C-31F9-4054-9314-580DD9D0370C}"/>
              </a:ext>
            </a:extLst>
          </p:cNvPr>
          <p:cNvSpPr/>
          <p:nvPr/>
        </p:nvSpPr>
        <p:spPr>
          <a:xfrm>
            <a:off x="2828488" y="3217179"/>
            <a:ext cx="1451295" cy="931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Chain 8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4915EE8-C343-496C-8B4D-02A591CA166E}"/>
              </a:ext>
            </a:extLst>
          </p:cNvPr>
          <p:cNvSpPr/>
          <p:nvPr/>
        </p:nvSpPr>
        <p:spPr>
          <a:xfrm>
            <a:off x="4644704" y="3217179"/>
            <a:ext cx="1451295" cy="931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Area Based Thresholding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80E32B4-C23C-4CCA-9D13-529FABBA830E}"/>
              </a:ext>
            </a:extLst>
          </p:cNvPr>
          <p:cNvSpPr/>
          <p:nvPr/>
        </p:nvSpPr>
        <p:spPr>
          <a:xfrm>
            <a:off x="2845269" y="5075339"/>
            <a:ext cx="1451295" cy="931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Erosion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864611DF-59C2-41FE-AE03-B95BA60071E4}"/>
              </a:ext>
            </a:extLst>
          </p:cNvPr>
          <p:cNvSpPr/>
          <p:nvPr/>
        </p:nvSpPr>
        <p:spPr>
          <a:xfrm>
            <a:off x="6399081" y="3045204"/>
            <a:ext cx="1862356" cy="12751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Found 2 Eyes and Mouth or 4 Iterations ?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64D3F4AF-DBB6-485A-B44F-7EEB045800B9}"/>
              </a:ext>
            </a:extLst>
          </p:cNvPr>
          <p:cNvSpPr/>
          <p:nvPr/>
        </p:nvSpPr>
        <p:spPr>
          <a:xfrm>
            <a:off x="1027975" y="5068989"/>
            <a:ext cx="1451295" cy="931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Dilation (x1)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3E98D6A0-95CF-4982-BBDB-11FCCB8A0286}"/>
              </a:ext>
            </a:extLst>
          </p:cNvPr>
          <p:cNvSpPr/>
          <p:nvPr/>
        </p:nvSpPr>
        <p:spPr>
          <a:xfrm>
            <a:off x="6627303" y="5301674"/>
            <a:ext cx="1921079" cy="83889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Result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E97316-F533-4DF0-80EC-E3775AF0137C}"/>
              </a:ext>
            </a:extLst>
          </p:cNvPr>
          <p:cNvSpPr txBox="1"/>
          <p:nvPr/>
        </p:nvSpPr>
        <p:spPr>
          <a:xfrm>
            <a:off x="8371567" y="3774832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2354D-BC7C-4829-9E1B-BE3D19FE3F05}"/>
              </a:ext>
            </a:extLst>
          </p:cNvPr>
          <p:cNvSpPr txBox="1"/>
          <p:nvPr/>
        </p:nvSpPr>
        <p:spPr>
          <a:xfrm>
            <a:off x="6953298" y="4393409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9DA18D-ABE6-4A34-A6F9-85631C699A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41863" y="2244055"/>
            <a:ext cx="286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3046AD-64B5-4DD2-AF69-838CA96453F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79783" y="2244055"/>
            <a:ext cx="364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7A2AE-6403-4AA9-ACD8-63D41EA4DF8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96000" y="2244055"/>
            <a:ext cx="364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A1118D1-F8BB-4B56-BAF3-64BDB4F2C4F4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753623" y="2244055"/>
            <a:ext cx="6158596" cy="973124"/>
          </a:xfrm>
          <a:prstGeom prst="bentConnector4">
            <a:avLst>
              <a:gd name="adj1" fmla="val -3712"/>
              <a:gd name="adj2" fmla="val 73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E36117-B60E-4EEC-AB8E-037BEFD095C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479270" y="3682768"/>
            <a:ext cx="349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87F7AE-CB24-4027-8C00-2C774FD0EE5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279783" y="3682768"/>
            <a:ext cx="364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C44B25-5E49-421C-9048-4C0FCB6BCF88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095999" y="3682768"/>
            <a:ext cx="303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54AB9F9-DDAB-4446-B335-C3EC66F1FB6B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5076504" y="2829806"/>
            <a:ext cx="763231" cy="3744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B02AB9-2E74-4888-91CD-030F2CEE16F8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flipH="1" flipV="1">
            <a:off x="2479270" y="5534578"/>
            <a:ext cx="365999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C564E2-414E-41A0-A6B1-EE615D231DD4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V="1">
            <a:off x="1753623" y="4148357"/>
            <a:ext cx="0" cy="92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3F3A923-C7DB-46B7-A6F1-886BB15ADEC7}"/>
              </a:ext>
            </a:extLst>
          </p:cNvPr>
          <p:cNvCxnSpPr>
            <a:stCxn id="12" idx="3"/>
            <a:endCxn id="14" idx="3"/>
          </p:cNvCxnSpPr>
          <p:nvPr/>
        </p:nvCxnSpPr>
        <p:spPr>
          <a:xfrm>
            <a:off x="8261437" y="3682768"/>
            <a:ext cx="286945" cy="2038356"/>
          </a:xfrm>
          <a:prstGeom prst="bentConnector3">
            <a:avLst>
              <a:gd name="adj1" fmla="val 179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0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9132-62EE-4B60-B051-F4B0840A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 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A873-6046-4276-AAA8-F7573E0CF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25" y="1960919"/>
            <a:ext cx="627172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Sobel Operator</a:t>
            </a:r>
          </a:p>
          <a:p>
            <a:r>
              <a:rPr lang="en-US" dirty="0"/>
              <a:t>Thresholding</a:t>
            </a:r>
          </a:p>
          <a:p>
            <a:r>
              <a:rPr lang="en-US" dirty="0"/>
              <a:t>Dilation (x2)</a:t>
            </a:r>
          </a:p>
          <a:p>
            <a:r>
              <a:rPr lang="en-US" dirty="0"/>
              <a:t>Erosion(x1)</a:t>
            </a:r>
          </a:p>
          <a:p>
            <a:r>
              <a:rPr lang="en-US" dirty="0"/>
              <a:t>Setting edges to zero for object detection</a:t>
            </a:r>
          </a:p>
          <a:p>
            <a:r>
              <a:rPr lang="en-US" dirty="0"/>
              <a:t>Mark8 and Chain8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Calculations: Area, Circularity, Perimeter, Diameter, Centroid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63F85-599D-4074-9B1D-3D1BA453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646" y="2015509"/>
            <a:ext cx="1673969" cy="1616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30743C-440D-4974-A726-159947A71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217" y="179678"/>
            <a:ext cx="1709761" cy="1696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2D9BB-F7D8-412B-A008-A8E94A608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40227"/>
            <a:ext cx="1548882" cy="1567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1A022-F9EF-489C-A946-6CC7B9012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6746" y="2040227"/>
            <a:ext cx="1512363" cy="1567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979AD2-E791-494B-BC4D-95D3A8BAD8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0973" y="2040227"/>
            <a:ext cx="1561172" cy="1567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8FEE95-B976-455B-8336-55C724207C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0655" y="3771568"/>
            <a:ext cx="1444689" cy="14221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33C955-D0C7-4B86-81E3-6EE3D7DF6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9430" y="3771568"/>
            <a:ext cx="1433357" cy="1422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69FE1E-C93E-4FDC-828C-215E2C1F14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6873" y="3771569"/>
            <a:ext cx="1349163" cy="1467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BFE657-05B0-4888-A3DB-A9ED310A16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0655" y="5239139"/>
            <a:ext cx="1444689" cy="1468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6AE3A9-EAD8-4DD0-B0E9-CC688B904E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37834" y="5239139"/>
            <a:ext cx="1396548" cy="1438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5BC15F-C41C-4EA7-A188-26252210AC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96872" y="5239139"/>
            <a:ext cx="1349163" cy="1458710"/>
          </a:xfrm>
          <a:prstGeom prst="rect">
            <a:avLst/>
          </a:prstGeom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E4798D64-F8B1-4EDF-B222-B7122BD0860E}"/>
              </a:ext>
            </a:extLst>
          </p:cNvPr>
          <p:cNvSpPr/>
          <p:nvPr/>
        </p:nvSpPr>
        <p:spPr>
          <a:xfrm rot="1298812">
            <a:off x="10680615" y="5199591"/>
            <a:ext cx="469969" cy="41987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548EC3-FA04-460F-88DB-F88076C9C34C}"/>
              </a:ext>
            </a:extLst>
          </p:cNvPr>
          <p:cNvSpPr txBox="1"/>
          <p:nvPr/>
        </p:nvSpPr>
        <p:spPr>
          <a:xfrm>
            <a:off x="4661592" y="3533093"/>
            <a:ext cx="129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Sobel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85B547-5A15-4C59-93DA-8C39069BD68F}"/>
              </a:ext>
            </a:extLst>
          </p:cNvPr>
          <p:cNvSpPr txBox="1"/>
          <p:nvPr/>
        </p:nvSpPr>
        <p:spPr>
          <a:xfrm>
            <a:off x="6467748" y="3508374"/>
            <a:ext cx="129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Dilation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2EAD6-C33E-468F-A394-463F47B874EF}"/>
              </a:ext>
            </a:extLst>
          </p:cNvPr>
          <p:cNvSpPr txBox="1"/>
          <p:nvPr/>
        </p:nvSpPr>
        <p:spPr>
          <a:xfrm>
            <a:off x="8217208" y="3514432"/>
            <a:ext cx="102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Dilation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AFF171-5CC8-443A-9753-71257ECD8F93}"/>
              </a:ext>
            </a:extLst>
          </p:cNvPr>
          <p:cNvSpPr txBox="1"/>
          <p:nvPr/>
        </p:nvSpPr>
        <p:spPr>
          <a:xfrm>
            <a:off x="9894726" y="3478305"/>
            <a:ext cx="102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Erosion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F52215-24BD-4E01-8AFD-9642FCA47416}"/>
              </a:ext>
            </a:extLst>
          </p:cNvPr>
          <p:cNvSpPr txBox="1"/>
          <p:nvPr/>
        </p:nvSpPr>
        <p:spPr>
          <a:xfrm>
            <a:off x="8531914" y="6568708"/>
            <a:ext cx="102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Erosion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80337E-549A-40B7-8C3C-7AEC8E077514}"/>
              </a:ext>
            </a:extLst>
          </p:cNvPr>
          <p:cNvSpPr txBox="1"/>
          <p:nvPr/>
        </p:nvSpPr>
        <p:spPr>
          <a:xfrm>
            <a:off x="6983361" y="6568696"/>
            <a:ext cx="109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Mark8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45FF8B-C367-4631-85CD-E170BBD71B4F}"/>
              </a:ext>
            </a:extLst>
          </p:cNvPr>
          <p:cNvSpPr txBox="1"/>
          <p:nvPr/>
        </p:nvSpPr>
        <p:spPr>
          <a:xfrm>
            <a:off x="7005404" y="5049999"/>
            <a:ext cx="109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Mark8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9C794-9974-4F1E-AFD3-E2C708EF7C8B}"/>
              </a:ext>
            </a:extLst>
          </p:cNvPr>
          <p:cNvSpPr txBox="1"/>
          <p:nvPr/>
        </p:nvSpPr>
        <p:spPr>
          <a:xfrm>
            <a:off x="8451601" y="5049998"/>
            <a:ext cx="109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Mark8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34A4E-8A92-4E4A-849B-C115E56DD64D}"/>
              </a:ext>
            </a:extLst>
          </p:cNvPr>
          <p:cNvSpPr txBox="1"/>
          <p:nvPr/>
        </p:nvSpPr>
        <p:spPr>
          <a:xfrm>
            <a:off x="9916542" y="5029538"/>
            <a:ext cx="109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Mark8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06C30B-B015-48F3-8DF7-B1ADD53069F7}"/>
              </a:ext>
            </a:extLst>
          </p:cNvPr>
          <p:cNvSpPr txBox="1"/>
          <p:nvPr/>
        </p:nvSpPr>
        <p:spPr>
          <a:xfrm>
            <a:off x="9638082" y="1748464"/>
            <a:ext cx="109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Original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E264E8-AE97-46C8-A536-738B0482C4F1}"/>
              </a:ext>
            </a:extLst>
          </p:cNvPr>
          <p:cNvSpPr txBox="1"/>
          <p:nvPr/>
        </p:nvSpPr>
        <p:spPr>
          <a:xfrm>
            <a:off x="508518" y="1478902"/>
            <a:ext cx="419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Tool: </a:t>
            </a:r>
            <a:r>
              <a:rPr lang="en-US" sz="2000" dirty="0"/>
              <a:t>Microsoft Visual Studio in C/C++</a:t>
            </a:r>
          </a:p>
        </p:txBody>
      </p:sp>
    </p:spTree>
    <p:extLst>
      <p:ext uri="{BB962C8B-B14F-4D97-AF65-F5344CB8AC3E}">
        <p14:creationId xmlns:p14="http://schemas.microsoft.com/office/powerpoint/2010/main" val="285225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523E-4A34-49F8-9491-B3A15E77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3"/>
            <a:ext cx="10515600" cy="1325563"/>
          </a:xfrm>
        </p:spPr>
        <p:txBody>
          <a:bodyPr/>
          <a:lstStyle/>
          <a:p>
            <a:r>
              <a:rPr lang="en-US" dirty="0"/>
              <a:t>Classification 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8E67-92A6-4D72-B4BE-34E35F23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19" y="1504076"/>
            <a:ext cx="10515600" cy="4588814"/>
          </a:xfrm>
        </p:spPr>
        <p:txBody>
          <a:bodyPr>
            <a:normAutofit/>
          </a:bodyPr>
          <a:lstStyle/>
          <a:p>
            <a:r>
              <a:rPr lang="en-US" sz="1800" b="1" dirty="0"/>
              <a:t>Tool: </a:t>
            </a:r>
            <a:r>
              <a:rPr lang="en-US" sz="1800" dirty="0"/>
              <a:t>MATLAB</a:t>
            </a:r>
          </a:p>
          <a:p>
            <a:endParaRPr lang="en-US" sz="1800" b="1" dirty="0"/>
          </a:p>
          <a:p>
            <a:r>
              <a:rPr lang="en-US" sz="1800" b="1" dirty="0"/>
              <a:t>Classifiers:</a:t>
            </a:r>
            <a:r>
              <a:rPr lang="en-US" sz="1800" dirty="0"/>
              <a:t> happiness, sadness, anger, surprise, disgust, and fear.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Features:</a:t>
            </a:r>
            <a:r>
              <a:rPr lang="en-US" sz="1800" dirty="0"/>
              <a:t> Eye 1 Area, Eye 2 Area, Eye 1 Circularity, Eye 2 Circularity, Mouth Area, Distance between Eye 1 and Eyebrow 1, Distance between Eye 2 and Eyebrow 2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Supervised Learning Algorithms: </a:t>
            </a:r>
            <a:r>
              <a:rPr lang="en-US" sz="1800" dirty="0"/>
              <a:t>Decision Tree, SVM, </a:t>
            </a:r>
            <a:r>
              <a:rPr lang="en-US" sz="1800" dirty="0" err="1"/>
              <a:t>kNN</a:t>
            </a:r>
            <a:r>
              <a:rPr lang="en-US" sz="1800" dirty="0"/>
              <a:t>, and Linear Discriminant</a:t>
            </a:r>
          </a:p>
          <a:p>
            <a:endParaRPr lang="en-US" sz="1800" dirty="0"/>
          </a:p>
          <a:p>
            <a:r>
              <a:rPr lang="en-US" sz="1800" dirty="0"/>
              <a:t>Dataset was split 70% for training and 30% for testing</a:t>
            </a:r>
          </a:p>
          <a:p>
            <a:endParaRPr lang="en-US" sz="1800" dirty="0"/>
          </a:p>
          <a:p>
            <a:r>
              <a:rPr lang="en-US" sz="1800" dirty="0"/>
              <a:t>10 cross-fold validation method to estimate the performance of the trained model and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65944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8800AE-C5B3-45BC-9670-2494CDFA3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8253"/>
            <a:ext cx="5431971" cy="930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919B3-6E6C-423B-951D-6F4010BF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284105"/>
            <a:ext cx="5431972" cy="9305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C2CE05-31F9-4A12-8A4D-5581796DF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05" y="219189"/>
            <a:ext cx="3672504" cy="36725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B97EC3-02E4-4727-AC2B-BB8C989F1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961" y="338466"/>
            <a:ext cx="2757748" cy="2777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6F8AD-34FD-4C72-A476-F8DA24068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7167" y="338465"/>
            <a:ext cx="2758799" cy="2777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62F6CA-0940-4E19-AE37-659493A639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9418" y="3523943"/>
            <a:ext cx="2857565" cy="2876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223E19-24B1-42BD-A28E-901DC819F1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8632" y="3484984"/>
            <a:ext cx="2882625" cy="29484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7CCE9F-7D91-4772-8FB8-4008BB72C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2858" y="1249379"/>
            <a:ext cx="1618399" cy="11939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3DB44E-5656-48BA-9967-FE5C542661B1}"/>
              </a:ext>
            </a:extLst>
          </p:cNvPr>
          <p:cNvSpPr txBox="1"/>
          <p:nvPr/>
        </p:nvSpPr>
        <p:spPr>
          <a:xfrm>
            <a:off x="5042009" y="3097027"/>
            <a:ext cx="1306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Decision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8BB37D-72AA-4119-A39E-8AA649BBCAFD}"/>
              </a:ext>
            </a:extLst>
          </p:cNvPr>
          <p:cNvSpPr txBox="1"/>
          <p:nvPr/>
        </p:nvSpPr>
        <p:spPr>
          <a:xfrm>
            <a:off x="7979983" y="3097027"/>
            <a:ext cx="1306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Linear Discriminant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9DEE8-81BF-41BE-BC16-B1172AB5C189}"/>
              </a:ext>
            </a:extLst>
          </p:cNvPr>
          <p:cNvSpPr txBox="1"/>
          <p:nvPr/>
        </p:nvSpPr>
        <p:spPr>
          <a:xfrm>
            <a:off x="6535981" y="6488162"/>
            <a:ext cx="1306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5D792A-DBEA-4FC0-B6ED-DB17F373EE56}"/>
              </a:ext>
            </a:extLst>
          </p:cNvPr>
          <p:cNvSpPr txBox="1"/>
          <p:nvPr/>
        </p:nvSpPr>
        <p:spPr>
          <a:xfrm>
            <a:off x="9731322" y="6477729"/>
            <a:ext cx="1306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95750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818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Detection and Classification of Universal Emotions</vt:lpstr>
      <vt:lpstr>PowerPoint Presentation</vt:lpstr>
      <vt:lpstr>PowerPoint Presentation</vt:lpstr>
      <vt:lpstr>Introduction</vt:lpstr>
      <vt:lpstr>System Flow</vt:lpstr>
      <vt:lpstr>Feature Extraction Process Flow</vt:lpstr>
      <vt:lpstr>Image Processing Algorithms Used</vt:lpstr>
      <vt:lpstr>Classification Algorithms Used</vt:lpstr>
      <vt:lpstr>PowerPoint Presentation</vt:lpstr>
      <vt:lpstr>Concluding Remarks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Detection and Classification of Universal Emotions</dc:title>
  <dc:creator>Justine Caylor</dc:creator>
  <cp:lastModifiedBy>Justine Caylor</cp:lastModifiedBy>
  <cp:revision>26</cp:revision>
  <dcterms:created xsi:type="dcterms:W3CDTF">2018-12-04T01:32:34Z</dcterms:created>
  <dcterms:modified xsi:type="dcterms:W3CDTF">2018-12-11T23:54:46Z</dcterms:modified>
</cp:coreProperties>
</file>