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3ADC-A4AF-4417-AE45-2F6FE73A9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FBB67-83B8-474F-A243-EAF178C7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B8DD2-0F18-438E-BDD2-6417A8B8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E4AA-9661-4D62-999F-0322CCB7E620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7317A-3D15-4DCF-93F3-33CCEBD4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1ED8C-B9FC-40D6-89AF-422A3BF1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04E-AA7C-43B5-8568-605F92030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63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B3F5-27D4-4076-AD32-E99F8B80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8F26-3C35-49FA-BA18-A145F62C4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737B6-152B-4FE0-BE3D-8BCD21CC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E4AA-9661-4D62-999F-0322CCB7E620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004F6-23BD-4EA3-AD94-AFA8D8CD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24A73-F745-472B-AB4A-39F44684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04E-AA7C-43B5-8568-605F92030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31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9E87C-9C66-4ED9-937B-D0FB5DE9D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0E34B-DA27-40B4-9C2B-AC5300457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2C96-5F80-48CE-BE51-B7622BB1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E4AA-9661-4D62-999F-0322CCB7E620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6E753-3ADD-4DDB-B3BE-F1E3A2C3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4745-BFC2-4516-ACF7-21284BED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04E-AA7C-43B5-8568-605F92030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33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4E49-7200-49C9-A9C0-A04E2995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A2E5-BDDF-46FF-97FF-C0963B6A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0B2D-B87B-4212-97AA-CE6ED91D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E4AA-9661-4D62-999F-0322CCB7E620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64F11-1C9D-47C3-BDC6-450B6886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6BBB-BA7A-47C9-8023-C301230E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04E-AA7C-43B5-8568-605F92030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74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798E-6F93-4307-BAF0-BCEC003E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02EC2-064F-411D-AEE6-1343CF8A4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07D4-09C7-4C26-89B9-DB2F5EC1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E4AA-9661-4D62-999F-0322CCB7E620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8111-F140-4BA0-8C2A-7894429F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2190-E443-47C8-873D-13F6748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04E-AA7C-43B5-8568-605F92030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1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5567-9507-42FF-A76C-786516AC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83E37-E236-45DD-B090-01C2185F2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41571-02AB-4672-9CB0-6884AFDD8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60544-9E52-43F6-87EA-704BD329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E4AA-9661-4D62-999F-0322CCB7E620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16936-0C4C-442A-B5D9-9515015E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52788-994D-4C63-AC98-0835C97D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04E-AA7C-43B5-8568-605F92030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21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DCE7-852D-46DD-A0DA-0CA113AC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9E234-B944-4E38-AF49-C1C1FBE14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60EB6-13AD-4AD4-8C55-6C1FDE261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09A0F-A946-44DB-9F0D-93353BA2D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AB5AD-1019-4E44-9124-A8F3AB1B9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6D9F7-8F3A-4250-BB3C-EDAC50A8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E4AA-9661-4D62-999F-0322CCB7E620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8913D-62CF-4EE6-8684-9234EAEE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D2980-BFC3-482F-9CB6-5DE3B41B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04E-AA7C-43B5-8568-605F92030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2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70F6-988B-4765-AC6A-BEF0190B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E32A3-17D5-40D8-B3BD-F2466E18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E4AA-9661-4D62-999F-0322CCB7E620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B79FD-2FFA-40F6-BCD9-455A9B6E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639A4-D21C-470C-A79B-A30CFBA3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04E-AA7C-43B5-8568-605F92030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03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4D626-227E-434D-BD39-09E5705A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E4AA-9661-4D62-999F-0322CCB7E620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26C61-7164-48C8-885B-E75A8708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3FF32-DC23-459D-9BAD-7834C799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04E-AA7C-43B5-8568-605F92030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20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A197-30B6-482C-A40A-4257BFEA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E1E9-532E-49C0-8942-74DAF53C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41D19-5DF3-44C4-9EAB-ED4B39107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5007D-80B5-4F6B-B61A-ACE01B0A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E4AA-9661-4D62-999F-0322CCB7E620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58CB8-FE66-4852-8494-F3DBD109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4DB27-2913-49C3-A65D-4B3A50F7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04E-AA7C-43B5-8568-605F92030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41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89E7-AAED-4E01-9DC4-A0FEC6AE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F8D6A-F851-4D83-86A9-7C5D6B492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B036F-323A-4564-9BAE-5277E8C6C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70092-0B68-49C1-97C5-260DB9DD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E4AA-9661-4D62-999F-0322CCB7E620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A7AA4-B2E8-4F44-A131-F030BE2C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7BCAC-9132-4B7F-9114-E013A1D3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04E-AA7C-43B5-8568-605F92030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03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834F0-E00A-448B-8D5D-098F46C5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BCFB0-BE37-46A0-AD1E-A1D5DE3C0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9F739-6E7A-4116-90C6-45654A273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5E4AA-9661-4D62-999F-0322CCB7E620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F9D4A-9F27-4746-95EE-77D665EEC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C2CE5-695B-4DE9-AF4F-1A7B2B909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104E-AA7C-43B5-8568-605F92030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03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CB0608CF-6C25-449B-9C39-560424CE1312}"/>
              </a:ext>
            </a:extLst>
          </p:cNvPr>
          <p:cNvSpPr/>
          <p:nvPr/>
        </p:nvSpPr>
        <p:spPr bwMode="auto">
          <a:xfrm>
            <a:off x="2331424" y="2221806"/>
            <a:ext cx="3528392" cy="1754243"/>
          </a:xfrm>
          <a:prstGeom prst="roundRect">
            <a:avLst/>
          </a:prstGeom>
          <a:noFill/>
          <a:ln w="9525" cap="flat" cmpd="sng" algn="ctr">
            <a:solidFill>
              <a:srgbClr val="162C4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defTabSz="91281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</a:rPr>
              <a:t>Einmaliger Ablauf</a:t>
            </a:r>
          </a:p>
          <a:p>
            <a:pPr marL="285750" indent="-285750" defTabSz="91281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</a:rPr>
              <a:t>Komplexe Struktur</a:t>
            </a:r>
          </a:p>
          <a:p>
            <a:pPr marL="285750" indent="-285750" defTabSz="91281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</a:rPr>
              <a:t>Festgelegtes Ziel</a:t>
            </a:r>
          </a:p>
          <a:p>
            <a:pPr marL="285750" indent="-285750" defTabSz="91281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</a:rPr>
              <a:t>Vorgegebener Abschlusstermin</a:t>
            </a:r>
          </a:p>
          <a:p>
            <a:pPr marL="285750" indent="-285750" defTabSz="91281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</a:rPr>
              <a:t>Limitierte Kosten</a:t>
            </a:r>
          </a:p>
          <a:p>
            <a:pPr marL="285750" indent="-285750" defTabSz="91281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de-DE" sz="160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6032F9FE-2A0B-4371-BE9F-ABED01D242E7}"/>
              </a:ext>
            </a:extLst>
          </p:cNvPr>
          <p:cNvSpPr/>
          <p:nvPr/>
        </p:nvSpPr>
        <p:spPr bwMode="auto">
          <a:xfrm>
            <a:off x="6384032" y="2221806"/>
            <a:ext cx="3528392" cy="177514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162C4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20000"/>
              </a:spcBef>
              <a:spcAft>
                <a:spcPct val="0"/>
              </a:spcAft>
            </a:pPr>
            <a:r>
              <a:rPr lang="de-DE" sz="160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</a:rPr>
              <a:t>Planung, Überwachung und Steuerung einer Aufgabe und die Institutionen, die diese Aufgabe durchführen</a:t>
            </a: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48E026C9-08B0-4644-8B6C-C5E6655314C0}"/>
              </a:ext>
            </a:extLst>
          </p:cNvPr>
          <p:cNvSpPr/>
          <p:nvPr/>
        </p:nvSpPr>
        <p:spPr bwMode="auto">
          <a:xfrm>
            <a:off x="3215680" y="4741205"/>
            <a:ext cx="5760640" cy="121333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162C4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20000"/>
              </a:spcBef>
              <a:spcAft>
                <a:spcPct val="0"/>
              </a:spcAft>
            </a:pPr>
            <a:r>
              <a:rPr lang="de-DE" sz="160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</a:rPr>
              <a:t>Konzeption für die Leitung eines komplexen Vorhabens und die Institutionen, die dieses Vorhaben leiten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25E563-A659-4030-A869-EC2825C5753C}"/>
              </a:ext>
            </a:extLst>
          </p:cNvPr>
          <p:cNvSpPr/>
          <p:nvPr/>
        </p:nvSpPr>
        <p:spPr bwMode="auto">
          <a:xfrm>
            <a:off x="2863482" y="1964309"/>
            <a:ext cx="2592287" cy="359514"/>
          </a:xfrm>
          <a:prstGeom prst="rect">
            <a:avLst/>
          </a:prstGeom>
          <a:solidFill>
            <a:srgbClr val="162C42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20000"/>
              </a:spcBef>
              <a:spcAft>
                <a:spcPct val="0"/>
              </a:spcAft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ＭＳ Ｐゴシック" pitchFamily="34" charset="-128"/>
              </a:rPr>
              <a:t>Projekt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2BDEE-EC47-4FAB-B41A-1B1E78C68B41}"/>
              </a:ext>
            </a:extLst>
          </p:cNvPr>
          <p:cNvSpPr/>
          <p:nvPr/>
        </p:nvSpPr>
        <p:spPr bwMode="auto">
          <a:xfrm>
            <a:off x="6823921" y="1964309"/>
            <a:ext cx="2736304" cy="359514"/>
          </a:xfrm>
          <a:prstGeom prst="rect">
            <a:avLst/>
          </a:prstGeom>
          <a:solidFill>
            <a:srgbClr val="162C42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20000"/>
              </a:spcBef>
              <a:spcAft>
                <a:spcPct val="0"/>
              </a:spcAft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ＭＳ Ｐゴシック" pitchFamily="34" charset="-128"/>
              </a:rPr>
              <a:t>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90B4E5-36DE-4068-A221-7788C68F6543}"/>
              </a:ext>
            </a:extLst>
          </p:cNvPr>
          <p:cNvSpPr/>
          <p:nvPr/>
        </p:nvSpPr>
        <p:spPr bwMode="auto">
          <a:xfrm>
            <a:off x="4315881" y="4499167"/>
            <a:ext cx="3400218" cy="338146"/>
          </a:xfrm>
          <a:prstGeom prst="rect">
            <a:avLst/>
          </a:prstGeom>
          <a:solidFill>
            <a:srgbClr val="162C42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20000"/>
              </a:spcBef>
              <a:spcAft>
                <a:spcPct val="0"/>
              </a:spcAft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ＭＳ Ｐゴシック" pitchFamily="34" charset="-128"/>
              </a:rPr>
              <a:t>Projektmanagement</a:t>
            </a:r>
          </a:p>
        </p:txBody>
      </p:sp>
      <p:cxnSp>
        <p:nvCxnSpPr>
          <p:cNvPr id="10" name="Elbow Connector 12">
            <a:extLst>
              <a:ext uri="{FF2B5EF4-FFF2-40B4-BE49-F238E27FC236}">
                <a16:creationId xmlns:a16="http://schemas.microsoft.com/office/drawing/2014/main" id="{3619EC2A-B7D5-49C3-B637-BFA23664E2E9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 rot="5400000">
            <a:off x="6835001" y="3185940"/>
            <a:ext cx="502218" cy="212423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162C4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Elbow Connector 13">
            <a:extLst>
              <a:ext uri="{FF2B5EF4-FFF2-40B4-BE49-F238E27FC236}">
                <a16:creationId xmlns:a16="http://schemas.microsoft.com/office/drawing/2014/main" id="{3F69A402-74B3-4CCE-99E6-25BDCB01B87A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 rot="16200000" flipH="1">
            <a:off x="4798247" y="3273422"/>
            <a:ext cx="523118" cy="192837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162C4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7CB7D4D-1651-4DA9-97A8-02CC7C196B05}"/>
              </a:ext>
            </a:extLst>
          </p:cNvPr>
          <p:cNvPicPr>
            <a:picLocks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927123" y="2922578"/>
            <a:ext cx="373598" cy="37359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6784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C20626-1E1E-4F03-8734-3FEA3FD767B7}"/>
              </a:ext>
            </a:extLst>
          </p:cNvPr>
          <p:cNvGrpSpPr/>
          <p:nvPr/>
        </p:nvGrpSpPr>
        <p:grpSpPr>
          <a:xfrm>
            <a:off x="990109" y="1695353"/>
            <a:ext cx="7850262" cy="3966758"/>
            <a:chOff x="990109" y="1695353"/>
            <a:chExt cx="7850262" cy="396675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9F6EDB-EB44-43F7-B548-AE2A69172570}"/>
                </a:ext>
              </a:extLst>
            </p:cNvPr>
            <p:cNvSpPr/>
            <p:nvPr/>
          </p:nvSpPr>
          <p:spPr bwMode="auto">
            <a:xfrm>
              <a:off x="4699857" y="1719131"/>
              <a:ext cx="1872207" cy="2448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de-DE" sz="1400" dirty="0">
                  <a:latin typeface="Arial" charset="0"/>
                  <a:ea typeface="ＭＳ Ｐゴシック" pitchFamily="34" charset="-128"/>
                </a:rPr>
                <a:t>Projektziele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3B97F2-8BAF-4526-AA43-72AB20536B35}"/>
                </a:ext>
              </a:extLst>
            </p:cNvPr>
            <p:cNvSpPr/>
            <p:nvPr/>
          </p:nvSpPr>
          <p:spPr bwMode="auto">
            <a:xfrm>
              <a:off x="4699857" y="2138230"/>
              <a:ext cx="1872207" cy="2448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de-DE" sz="1400" dirty="0">
                  <a:latin typeface="Arial" charset="0"/>
                  <a:ea typeface="ＭＳ Ｐゴシック" pitchFamily="34" charset="-128"/>
                </a:rPr>
                <a:t>Machbarkeitsstudie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7C077A-B6C7-4CE2-9343-6F9B01342C10}"/>
                </a:ext>
              </a:extLst>
            </p:cNvPr>
            <p:cNvSpPr/>
            <p:nvPr/>
          </p:nvSpPr>
          <p:spPr bwMode="auto">
            <a:xfrm>
              <a:off x="4699857" y="2679733"/>
              <a:ext cx="1872207" cy="2448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de-DE" sz="1400" dirty="0">
                  <a:latin typeface="Arial" charset="0"/>
                  <a:ea typeface="ＭＳ Ｐゴシック" pitchFamily="34" charset="-128"/>
                </a:rPr>
                <a:t>Projektgründung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3C4EE4-F49A-4A1C-AF60-878AC15164A1}"/>
                </a:ext>
              </a:extLst>
            </p:cNvPr>
            <p:cNvSpPr/>
            <p:nvPr/>
          </p:nvSpPr>
          <p:spPr bwMode="auto">
            <a:xfrm>
              <a:off x="4699857" y="3075486"/>
              <a:ext cx="1872207" cy="2448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de-DE" sz="1400" dirty="0">
                  <a:latin typeface="Arial" charset="0"/>
                  <a:ea typeface="ＭＳ Ｐゴシック" pitchFamily="34" charset="-128"/>
                </a:rPr>
                <a:t>Projektstrukturplan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9D8E37-2FAB-4E55-A3EF-8AFE507E66D8}"/>
                </a:ext>
              </a:extLst>
            </p:cNvPr>
            <p:cNvSpPr/>
            <p:nvPr/>
          </p:nvSpPr>
          <p:spPr bwMode="auto">
            <a:xfrm>
              <a:off x="3547729" y="3506857"/>
              <a:ext cx="1224136" cy="61732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de-DE" sz="1400" dirty="0">
                  <a:latin typeface="Arial" charset="0"/>
                  <a:ea typeface="ＭＳ Ｐゴシック" pitchFamily="34" charset="-128"/>
                </a:rPr>
                <a:t>Termin-planung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04315F-707D-4E80-90C2-4D70040CCD16}"/>
                </a:ext>
              </a:extLst>
            </p:cNvPr>
            <p:cNvSpPr/>
            <p:nvPr/>
          </p:nvSpPr>
          <p:spPr bwMode="auto">
            <a:xfrm>
              <a:off x="5023891" y="3506857"/>
              <a:ext cx="1224136" cy="61732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de-DE" sz="1400" dirty="0">
                  <a:latin typeface="Arial" charset="0"/>
                  <a:ea typeface="ＭＳ Ｐゴシック" pitchFamily="34" charset="-128"/>
                </a:rPr>
                <a:t>Kapazitäts-planung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A0FB05-E13A-437A-91BE-34077D411E86}"/>
                </a:ext>
              </a:extLst>
            </p:cNvPr>
            <p:cNvSpPr/>
            <p:nvPr/>
          </p:nvSpPr>
          <p:spPr bwMode="auto">
            <a:xfrm>
              <a:off x="6481921" y="3506857"/>
              <a:ext cx="1224136" cy="61732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de-DE" sz="1400" dirty="0">
                  <a:latin typeface="Arial" charset="0"/>
                  <a:ea typeface="ＭＳ Ｐゴシック" pitchFamily="34" charset="-128"/>
                </a:rPr>
                <a:t>Kosten-planung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FE44C2-F751-4358-A4CE-AC4E60C8CA9D}"/>
                </a:ext>
              </a:extLst>
            </p:cNvPr>
            <p:cNvSpPr/>
            <p:nvPr/>
          </p:nvSpPr>
          <p:spPr bwMode="auto">
            <a:xfrm>
              <a:off x="4668963" y="4342058"/>
              <a:ext cx="1928561" cy="45792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de-DE" sz="1400" dirty="0">
                  <a:latin typeface="Arial" charset="0"/>
                  <a:ea typeface="ＭＳ Ｐゴシック" pitchFamily="34" charset="-128"/>
                </a:rPr>
                <a:t>Projektorganisation und Projektstart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E66DA1-1846-4AEE-B3FE-9A7AC0CFAF59}"/>
                </a:ext>
              </a:extLst>
            </p:cNvPr>
            <p:cNvSpPr/>
            <p:nvPr/>
          </p:nvSpPr>
          <p:spPr bwMode="auto">
            <a:xfrm>
              <a:off x="4669567" y="4981140"/>
              <a:ext cx="1928561" cy="24480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de-DE" sz="1400" dirty="0">
                  <a:latin typeface="Arial" charset="0"/>
                  <a:ea typeface="ＭＳ Ｐゴシック" pitchFamily="34" charset="-128"/>
                </a:rPr>
                <a:t>Projektdokumentation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616E26-44FD-4699-8A95-E5A7AE1A73C3}"/>
                </a:ext>
              </a:extLst>
            </p:cNvPr>
            <p:cNvSpPr/>
            <p:nvPr/>
          </p:nvSpPr>
          <p:spPr bwMode="auto">
            <a:xfrm>
              <a:off x="4668962" y="5417302"/>
              <a:ext cx="1928561" cy="24480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de-DE" sz="1400" dirty="0">
                  <a:latin typeface="Arial" charset="0"/>
                  <a:ea typeface="ＭＳ Ｐゴシック" pitchFamily="34" charset="-128"/>
                </a:rPr>
                <a:t>Projektabschluss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5FB6FF-2934-40AB-979A-D430BD3F79CF}"/>
                </a:ext>
              </a:extLst>
            </p:cNvPr>
            <p:cNvSpPr/>
            <p:nvPr/>
          </p:nvSpPr>
          <p:spPr bwMode="auto">
            <a:xfrm rot="5400000">
              <a:off x="7109530" y="3895447"/>
              <a:ext cx="2957516" cy="5041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de-DE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ＭＳ Ｐゴシック" pitchFamily="34" charset="-128"/>
                </a:rPr>
                <a:t>Projektkontrolle und</a:t>
              </a:r>
            </a:p>
            <a:p>
              <a:pPr algn="ctr" defTabSz="912813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de-DE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ＭＳ Ｐゴシック" pitchFamily="34" charset="-128"/>
                </a:rPr>
                <a:t>laufende Projektsteuerung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4B48B3F-EB97-42F0-BDA4-6F27A1B43FE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940216" y="2828035"/>
              <a:ext cx="288032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E0C8957-0114-448B-A6A7-2A29E7F6B3C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940216" y="3188075"/>
              <a:ext cx="288032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BE5946-BDC0-472C-9D2D-534AF377F30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940216" y="3836147"/>
              <a:ext cx="288032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D3B437-4B18-4382-BE66-6A682FD8EB2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940216" y="4484219"/>
              <a:ext cx="288032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CA2ED6-45A6-4B8C-9E48-122AE3D0842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940216" y="5060283"/>
              <a:ext cx="288032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A1BBD8-977D-4500-B358-20999C67C2B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940216" y="5492331"/>
              <a:ext cx="288032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313F49-7D17-441E-A948-2C3E23C84EA1}"/>
                </a:ext>
              </a:extLst>
            </p:cNvPr>
            <p:cNvSpPr/>
            <p:nvPr/>
          </p:nvSpPr>
          <p:spPr bwMode="auto">
            <a:xfrm>
              <a:off x="6696772" y="1695353"/>
              <a:ext cx="2082413" cy="4320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de-DE" sz="1400" dirty="0">
                  <a:latin typeface="Arial" charset="0"/>
                  <a:ea typeface="ＭＳ Ｐゴシック" pitchFamily="34" charset="-128"/>
                </a:rPr>
                <a:t>Zielüberprüfung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2BF397-49D1-4897-BFD9-8306FF0109D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403713" y="2540003"/>
              <a:ext cx="430234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8">
              <a:extLst>
                <a:ext uri="{FF2B5EF4-FFF2-40B4-BE49-F238E27FC236}">
                  <a16:creationId xmlns:a16="http://schemas.microsoft.com/office/drawing/2014/main" id="{C9229C85-B6CC-4BF2-898C-077BF1C97FD8}"/>
                </a:ext>
              </a:extLst>
            </p:cNvPr>
            <p:cNvCxnSpPr>
              <a:cxnSpLocks/>
              <a:endCxn id="4" idx="3"/>
            </p:cNvCxnSpPr>
            <p:nvPr/>
          </p:nvCxnSpPr>
          <p:spPr bwMode="auto">
            <a:xfrm rot="10800000" flipV="1">
              <a:off x="6572063" y="2138230"/>
              <a:ext cx="1133994" cy="122404"/>
            </a:xfrm>
            <a:prstGeom prst="bentConnector3">
              <a:avLst>
                <a:gd name="adj1" fmla="val 723"/>
              </a:avLst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7A30471-9956-4AAA-8CE5-3928609BFDF4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 bwMode="auto">
            <a:xfrm>
              <a:off x="5635961" y="1963939"/>
              <a:ext cx="0" cy="17429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C90254-247F-43A6-B377-860D7E1006B7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 bwMode="auto">
            <a:xfrm>
              <a:off x="5635961" y="2383038"/>
              <a:ext cx="0" cy="29669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BC05D59-BE57-4CEE-AA77-B5D298410050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 bwMode="auto">
            <a:xfrm>
              <a:off x="5635961" y="2924541"/>
              <a:ext cx="0" cy="15094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00302F5-F3CB-4C98-81F4-75469CD56898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 bwMode="auto">
            <a:xfrm flipH="1">
              <a:off x="5635959" y="3320294"/>
              <a:ext cx="2" cy="1865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44">
              <a:extLst>
                <a:ext uri="{FF2B5EF4-FFF2-40B4-BE49-F238E27FC236}">
                  <a16:creationId xmlns:a16="http://schemas.microsoft.com/office/drawing/2014/main" id="{F6915D90-B706-42D7-9B51-9B18CD9A28FE}"/>
                </a:ext>
              </a:extLst>
            </p:cNvPr>
            <p:cNvCxnSpPr>
              <a:cxnSpLocks/>
              <a:stCxn id="9" idx="0"/>
              <a:endCxn id="7" idx="0"/>
            </p:cNvCxnSpPr>
            <p:nvPr/>
          </p:nvCxnSpPr>
          <p:spPr bwMode="auto">
            <a:xfrm rot="16200000" flipV="1">
              <a:off x="5626893" y="2039761"/>
              <a:ext cx="12700" cy="2934192"/>
            </a:xfrm>
            <a:prstGeom prst="bentConnector3">
              <a:avLst>
                <a:gd name="adj1" fmla="val 1086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4DBBAAF-32F8-4737-B606-C749219BAE33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 bwMode="auto">
            <a:xfrm flipH="1">
              <a:off x="5633244" y="4124179"/>
              <a:ext cx="2715" cy="21787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FD009F6-6BD1-48C5-8190-F15D05FF3162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 bwMode="auto">
            <a:xfrm>
              <a:off x="5633244" y="4799980"/>
              <a:ext cx="604" cy="1811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8B45D3F-9F37-49AB-BC33-80504C7DFC2A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 bwMode="auto">
            <a:xfrm flipH="1">
              <a:off x="5633243" y="5225949"/>
              <a:ext cx="605" cy="19135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44">
              <a:extLst>
                <a:ext uri="{FF2B5EF4-FFF2-40B4-BE49-F238E27FC236}">
                  <a16:creationId xmlns:a16="http://schemas.microsoft.com/office/drawing/2014/main" id="{0230C7D5-7932-44FA-8414-6F2D29B3F4F7}"/>
                </a:ext>
              </a:extLst>
            </p:cNvPr>
            <p:cNvCxnSpPr>
              <a:cxnSpLocks/>
              <a:stCxn id="9" idx="2"/>
              <a:endCxn id="7" idx="2"/>
            </p:cNvCxnSpPr>
            <p:nvPr/>
          </p:nvCxnSpPr>
          <p:spPr bwMode="auto">
            <a:xfrm rot="5400000">
              <a:off x="5626893" y="2657083"/>
              <a:ext cx="12700" cy="2934192"/>
            </a:xfrm>
            <a:prstGeom prst="bentConnector3">
              <a:avLst>
                <a:gd name="adj1" fmla="val 7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D936662-C2C7-4341-B217-6D1503CE99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51639" y="4589002"/>
              <a:ext cx="433753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E21E3BA-D408-4E41-A979-DC7EAA28533E}"/>
                </a:ext>
              </a:extLst>
            </p:cNvPr>
            <p:cNvSpPr/>
            <p:nvPr/>
          </p:nvSpPr>
          <p:spPr bwMode="auto">
            <a:xfrm>
              <a:off x="1666668" y="4329793"/>
              <a:ext cx="2268747" cy="5041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de-DE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ＭＳ Ｐゴシック" pitchFamily="34" charset="-128"/>
                </a:rPr>
                <a:t>Hier fängt das operative Projekt erst an!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FBC80AD-A5A8-4BD0-96E3-CC3C08631C8E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109" y="4117829"/>
              <a:ext cx="976497" cy="976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79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C3E70C-6AAF-41E9-AFFD-995C11162FEC}"/>
              </a:ext>
            </a:extLst>
          </p:cNvPr>
          <p:cNvSpPr/>
          <p:nvPr/>
        </p:nvSpPr>
        <p:spPr bwMode="auto">
          <a:xfrm>
            <a:off x="2269417" y="2225719"/>
            <a:ext cx="1602311" cy="40129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20000"/>
              </a:spcBef>
              <a:spcAft>
                <a:spcPct val="0"/>
              </a:spcAft>
            </a:pPr>
            <a:r>
              <a:rPr lang="de-DE" sz="1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Phase 1 </a:t>
            </a:r>
          </a:p>
        </p:txBody>
      </p:sp>
      <p:sp>
        <p:nvSpPr>
          <p:cNvPr id="3" name="Decision 7">
            <a:extLst>
              <a:ext uri="{FF2B5EF4-FFF2-40B4-BE49-F238E27FC236}">
                <a16:creationId xmlns:a16="http://schemas.microsoft.com/office/drawing/2014/main" id="{7F35C30E-B9AB-424A-BCFD-A2A86AFEE66B}"/>
              </a:ext>
            </a:extLst>
          </p:cNvPr>
          <p:cNvSpPr/>
          <p:nvPr/>
        </p:nvSpPr>
        <p:spPr bwMode="auto">
          <a:xfrm>
            <a:off x="3958298" y="2246348"/>
            <a:ext cx="360040" cy="36004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F850A-F5DD-480A-8836-5E4CD825C527}"/>
              </a:ext>
            </a:extLst>
          </p:cNvPr>
          <p:cNvSpPr/>
          <p:nvPr/>
        </p:nvSpPr>
        <p:spPr bwMode="auto">
          <a:xfrm>
            <a:off x="4138319" y="2724521"/>
            <a:ext cx="1602311" cy="40129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20000"/>
              </a:spcBef>
              <a:spcAft>
                <a:spcPct val="0"/>
              </a:spcAft>
            </a:pPr>
            <a:r>
              <a:rPr lang="de-DE" sz="1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Phase 2 </a:t>
            </a:r>
          </a:p>
        </p:txBody>
      </p:sp>
      <p:sp>
        <p:nvSpPr>
          <p:cNvPr id="5" name="Decision 9">
            <a:extLst>
              <a:ext uri="{FF2B5EF4-FFF2-40B4-BE49-F238E27FC236}">
                <a16:creationId xmlns:a16="http://schemas.microsoft.com/office/drawing/2014/main" id="{C5DE96FE-D553-4677-817A-D9DFD52F0B3F}"/>
              </a:ext>
            </a:extLst>
          </p:cNvPr>
          <p:cNvSpPr/>
          <p:nvPr/>
        </p:nvSpPr>
        <p:spPr bwMode="auto">
          <a:xfrm>
            <a:off x="5830506" y="2745150"/>
            <a:ext cx="360040" cy="36004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3F0793-191E-4F18-957E-7D8168BC8338}"/>
              </a:ext>
            </a:extLst>
          </p:cNvPr>
          <p:cNvSpPr/>
          <p:nvPr/>
        </p:nvSpPr>
        <p:spPr bwMode="auto">
          <a:xfrm>
            <a:off x="6010526" y="3216549"/>
            <a:ext cx="1836204" cy="40129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20000"/>
              </a:spcBef>
              <a:spcAft>
                <a:spcPct val="0"/>
              </a:spcAft>
            </a:pPr>
            <a:r>
              <a:rPr lang="de-DE" sz="1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Phase 3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3FD18-E0EB-489D-8D33-3570A2D0EE80}"/>
              </a:ext>
            </a:extLst>
          </p:cNvPr>
          <p:cNvSpPr/>
          <p:nvPr/>
        </p:nvSpPr>
        <p:spPr bwMode="auto">
          <a:xfrm>
            <a:off x="6010526" y="3749835"/>
            <a:ext cx="2844316" cy="40129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20000"/>
              </a:spcBef>
              <a:spcAft>
                <a:spcPct val="0"/>
              </a:spcAft>
            </a:pPr>
            <a:r>
              <a:rPr lang="de-DE" sz="1400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Phase 4 </a:t>
            </a:r>
          </a:p>
        </p:txBody>
      </p:sp>
      <p:sp>
        <p:nvSpPr>
          <p:cNvPr id="8" name="Decision 12">
            <a:extLst>
              <a:ext uri="{FF2B5EF4-FFF2-40B4-BE49-F238E27FC236}">
                <a16:creationId xmlns:a16="http://schemas.microsoft.com/office/drawing/2014/main" id="{5833AF0F-9BA9-425E-AC4B-73934EE36528}"/>
              </a:ext>
            </a:extLst>
          </p:cNvPr>
          <p:cNvSpPr/>
          <p:nvPr/>
        </p:nvSpPr>
        <p:spPr bwMode="auto">
          <a:xfrm>
            <a:off x="7918738" y="3237178"/>
            <a:ext cx="360040" cy="36004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Decision 13">
            <a:extLst>
              <a:ext uri="{FF2B5EF4-FFF2-40B4-BE49-F238E27FC236}">
                <a16:creationId xmlns:a16="http://schemas.microsoft.com/office/drawing/2014/main" id="{86C55DD9-154E-4953-B06D-11D4BCB2D5A7}"/>
              </a:ext>
            </a:extLst>
          </p:cNvPr>
          <p:cNvSpPr/>
          <p:nvPr/>
        </p:nvSpPr>
        <p:spPr bwMode="auto">
          <a:xfrm>
            <a:off x="8966160" y="3770464"/>
            <a:ext cx="360040" cy="36004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6812A2-358C-4799-94D3-CDA813A9342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 bwMode="auto">
          <a:xfrm>
            <a:off x="3871728" y="2426368"/>
            <a:ext cx="8657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79068A-2F9F-440C-BDC4-5A6FBA9C84D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 bwMode="auto">
          <a:xfrm>
            <a:off x="5740630" y="2925170"/>
            <a:ext cx="898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AE2BA-C172-4FEA-9CE9-CD3A5AE8A2A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 bwMode="auto">
          <a:xfrm>
            <a:off x="7846730" y="3417198"/>
            <a:ext cx="72008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35008B-9553-4806-8C5A-08A0599FD0F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 bwMode="auto">
          <a:xfrm>
            <a:off x="8854842" y="3950484"/>
            <a:ext cx="11131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94EAFCEB-A971-4FD4-AFEA-999B72848409}"/>
              </a:ext>
            </a:extLst>
          </p:cNvPr>
          <p:cNvCxnSpPr>
            <a:cxnSpLocks/>
            <a:stCxn id="3" idx="2"/>
          </p:cNvCxnSpPr>
          <p:nvPr/>
        </p:nvCxnSpPr>
        <p:spPr bwMode="auto">
          <a:xfrm rot="5400000">
            <a:off x="4067047" y="2673881"/>
            <a:ext cx="138764" cy="377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Elbow Connector 19">
            <a:extLst>
              <a:ext uri="{FF2B5EF4-FFF2-40B4-BE49-F238E27FC236}">
                <a16:creationId xmlns:a16="http://schemas.microsoft.com/office/drawing/2014/main" id="{132AED08-0855-425D-B425-9C86989A6684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946339" y="3172018"/>
            <a:ext cx="138764" cy="377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Elbow Connector 20">
            <a:extLst>
              <a:ext uri="{FF2B5EF4-FFF2-40B4-BE49-F238E27FC236}">
                <a16:creationId xmlns:a16="http://schemas.microsoft.com/office/drawing/2014/main" id="{21D0CD4C-82ED-49DB-84EA-7829F4E69EB4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942561" y="3670822"/>
            <a:ext cx="138764" cy="377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Elbow Connector 21">
            <a:extLst>
              <a:ext uri="{FF2B5EF4-FFF2-40B4-BE49-F238E27FC236}">
                <a16:creationId xmlns:a16="http://schemas.microsoft.com/office/drawing/2014/main" id="{398918E8-19A3-4DD9-8DE7-9B277E68227E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 bwMode="auto">
          <a:xfrm>
            <a:off x="8278778" y="3417198"/>
            <a:ext cx="867402" cy="35326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CA357E-E271-4FFA-8CD6-B921D8BC95F9}"/>
              </a:ext>
            </a:extLst>
          </p:cNvPr>
          <p:cNvCxnSpPr>
            <a:cxnSpLocks/>
          </p:cNvCxnSpPr>
          <p:nvPr/>
        </p:nvCxnSpPr>
        <p:spPr bwMode="auto">
          <a:xfrm>
            <a:off x="2125400" y="4539433"/>
            <a:ext cx="784887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14A22D-A3F2-4F32-A84B-B2AAEC98B218}"/>
              </a:ext>
            </a:extLst>
          </p:cNvPr>
          <p:cNvSpPr txBox="1"/>
          <p:nvPr/>
        </p:nvSpPr>
        <p:spPr>
          <a:xfrm>
            <a:off x="9344751" y="456240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dirty="0"/>
              <a:t>Zeit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30B0DD-B348-4A62-9DE6-8A7E6290ECA9}"/>
              </a:ext>
            </a:extLst>
          </p:cNvPr>
          <p:cNvSpPr txBox="1"/>
          <p:nvPr/>
        </p:nvSpPr>
        <p:spPr>
          <a:xfrm>
            <a:off x="1724235" y="1736408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dirty="0"/>
              <a:t>Projektstart</a:t>
            </a:r>
            <a:endParaRPr lang="de-DE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4FFA45-1E1E-4A9B-A002-5AA4F74FB5EC}"/>
              </a:ext>
            </a:extLst>
          </p:cNvPr>
          <p:cNvCxnSpPr>
            <a:cxnSpLocks/>
          </p:cNvCxnSpPr>
          <p:nvPr/>
        </p:nvCxnSpPr>
        <p:spPr bwMode="auto">
          <a:xfrm>
            <a:off x="2280409" y="2025038"/>
            <a:ext cx="0" cy="2213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A527CD-0F30-4D67-8A92-A948FACA4F5B}"/>
              </a:ext>
            </a:extLst>
          </p:cNvPr>
          <p:cNvSpPr txBox="1"/>
          <p:nvPr/>
        </p:nvSpPr>
        <p:spPr>
          <a:xfrm>
            <a:off x="3589359" y="1899942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dirty="0"/>
              <a:t>Meilenstein</a:t>
            </a:r>
            <a:endParaRPr lang="de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C2E8B-E290-403A-BB0F-023380DFA1A8}"/>
              </a:ext>
            </a:extLst>
          </p:cNvPr>
          <p:cNvSpPr txBox="1"/>
          <p:nvPr/>
        </p:nvSpPr>
        <p:spPr>
          <a:xfrm>
            <a:off x="5464873" y="2390614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dirty="0"/>
              <a:t>Meilenstein</a:t>
            </a:r>
            <a:endParaRPr lang="de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775072-4742-412F-8984-E11FCFBD305A}"/>
              </a:ext>
            </a:extLst>
          </p:cNvPr>
          <p:cNvSpPr txBox="1"/>
          <p:nvPr/>
        </p:nvSpPr>
        <p:spPr>
          <a:xfrm>
            <a:off x="7553577" y="2844372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dirty="0"/>
              <a:t>Meilenstein</a:t>
            </a:r>
            <a:endParaRPr lang="de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FA4B8D-5027-48C7-8703-8DEE794A9B80}"/>
              </a:ext>
            </a:extLst>
          </p:cNvPr>
          <p:cNvSpPr txBox="1"/>
          <p:nvPr/>
        </p:nvSpPr>
        <p:spPr>
          <a:xfrm>
            <a:off x="9344751" y="3796596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dirty="0"/>
              <a:t>Projektende</a:t>
            </a:r>
            <a:endParaRPr lang="de-DE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48CBC9A2-B298-4EAE-9C80-3199C2079C2F}"/>
              </a:ext>
            </a:extLst>
          </p:cNvPr>
          <p:cNvSpPr/>
          <p:nvPr/>
        </p:nvSpPr>
        <p:spPr bwMode="auto">
          <a:xfrm rot="5400000">
            <a:off x="2992118" y="3947855"/>
            <a:ext cx="167901" cy="159131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11F7DA-956D-42D2-8479-3BB2D3B07742}"/>
              </a:ext>
            </a:extLst>
          </p:cNvPr>
          <p:cNvSpPr txBox="1"/>
          <p:nvPr/>
        </p:nvSpPr>
        <p:spPr>
          <a:xfrm>
            <a:off x="1595648" y="4898466"/>
            <a:ext cx="2949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Dauer und Budget in % zu </a:t>
            </a:r>
            <a:br>
              <a:rPr lang="de-DE" sz="1400" dirty="0"/>
            </a:br>
            <a:r>
              <a:rPr lang="de-DE" sz="1400" dirty="0"/>
              <a:t>Gesamtlaufzeit und Gesamtbudget</a:t>
            </a:r>
          </a:p>
        </p:txBody>
      </p:sp>
    </p:spTree>
    <p:extLst>
      <p:ext uri="{BB962C8B-B14F-4D97-AF65-F5344CB8AC3E}">
        <p14:creationId xmlns:p14="http://schemas.microsoft.com/office/powerpoint/2010/main" val="168930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D3C9B62-98E4-4D5F-A6AD-7AB8BF5DE4E4}"/>
              </a:ext>
            </a:extLst>
          </p:cNvPr>
          <p:cNvSpPr/>
          <p:nvPr/>
        </p:nvSpPr>
        <p:spPr bwMode="auto">
          <a:xfrm>
            <a:off x="3468710" y="2357163"/>
            <a:ext cx="2344842" cy="2344842"/>
          </a:xfrm>
          <a:prstGeom prst="ellipse">
            <a:avLst/>
          </a:prstGeom>
          <a:solidFill>
            <a:srgbClr val="162C42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5B0B86-EF8A-46B2-9536-2858BC684A14}"/>
              </a:ext>
            </a:extLst>
          </p:cNvPr>
          <p:cNvSpPr/>
          <p:nvPr/>
        </p:nvSpPr>
        <p:spPr>
          <a:xfrm>
            <a:off x="3473103" y="3051396"/>
            <a:ext cx="2327003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2813">
              <a:spcBef>
                <a:spcPct val="20000"/>
              </a:spcBef>
            </a:pPr>
            <a:r>
              <a:rPr lang="de-DE" sz="160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Bestandteile des</a:t>
            </a:r>
          </a:p>
          <a:p>
            <a:pPr algn="ctr" defTabSz="912813">
              <a:spcBef>
                <a:spcPct val="20000"/>
              </a:spcBef>
            </a:pPr>
            <a:r>
              <a:rPr lang="de-DE" sz="160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funktionalen </a:t>
            </a:r>
          </a:p>
          <a:p>
            <a:pPr algn="ctr" defTabSz="912813">
              <a:spcBef>
                <a:spcPct val="20000"/>
              </a:spcBef>
            </a:pPr>
            <a:r>
              <a:rPr lang="de-DE" sz="160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Projektmanagements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727E28B1-2829-4BA0-A65A-F74E977441CB}"/>
              </a:ext>
            </a:extLst>
          </p:cNvPr>
          <p:cNvSpPr/>
          <p:nvPr/>
        </p:nvSpPr>
        <p:spPr bwMode="auto">
          <a:xfrm flipV="1">
            <a:off x="4036923" y="1768536"/>
            <a:ext cx="2666324" cy="3368928"/>
          </a:xfrm>
          <a:prstGeom prst="arc">
            <a:avLst>
              <a:gd name="adj1" fmla="val 17107124"/>
              <a:gd name="adj2" fmla="val 4082275"/>
            </a:avLst>
          </a:prstGeom>
          <a:noFill/>
          <a:ln w="63500" cap="flat" cmpd="sng" algn="ctr">
            <a:solidFill>
              <a:srgbClr val="162C42"/>
            </a:solidFill>
            <a:prstDash val="solid"/>
            <a:round/>
            <a:headEnd type="stealth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00772A-C6D1-4681-A960-14560BEC508E}"/>
              </a:ext>
            </a:extLst>
          </p:cNvPr>
          <p:cNvSpPr txBox="1"/>
          <p:nvPr/>
        </p:nvSpPr>
        <p:spPr>
          <a:xfrm>
            <a:off x="6066036" y="158196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Qualitätsmanagement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43FF8B-A90F-4BCD-8ED8-9D1149EE84FC}"/>
              </a:ext>
            </a:extLst>
          </p:cNvPr>
          <p:cNvSpPr txBox="1"/>
          <p:nvPr/>
        </p:nvSpPr>
        <p:spPr>
          <a:xfrm>
            <a:off x="6637477" y="203419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Projektplanung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3AE253-B6A9-43BF-B6DA-3222FFED2A15}"/>
              </a:ext>
            </a:extLst>
          </p:cNvPr>
          <p:cNvSpPr txBox="1"/>
          <p:nvPr/>
        </p:nvSpPr>
        <p:spPr>
          <a:xfrm>
            <a:off x="6928293" y="254908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Projektcontrolling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9F0B6B-97AB-4D57-96FD-98FD7CD58F81}"/>
              </a:ext>
            </a:extLst>
          </p:cNvPr>
          <p:cNvSpPr txBox="1"/>
          <p:nvPr/>
        </p:nvSpPr>
        <p:spPr>
          <a:xfrm>
            <a:off x="7120346" y="310791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Projektabwicklung/-realisierung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275F8D-4071-4189-A25D-CCD9D17A04AC}"/>
              </a:ext>
            </a:extLst>
          </p:cNvPr>
          <p:cNvSpPr txBox="1"/>
          <p:nvPr/>
        </p:nvSpPr>
        <p:spPr>
          <a:xfrm>
            <a:off x="6928293" y="370354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Projektdefinition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1847F8-DC8A-45A8-8028-CB3BCF153F91}"/>
              </a:ext>
            </a:extLst>
          </p:cNvPr>
          <p:cNvSpPr txBox="1"/>
          <p:nvPr/>
        </p:nvSpPr>
        <p:spPr>
          <a:xfrm>
            <a:off x="6703247" y="428521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Projektdokumentation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61ACEB-2168-4A64-A99E-F361CD9F3E33}"/>
              </a:ext>
            </a:extLst>
          </p:cNvPr>
          <p:cNvSpPr txBox="1"/>
          <p:nvPr/>
        </p:nvSpPr>
        <p:spPr>
          <a:xfrm>
            <a:off x="6241199" y="4824923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Projektkontrolle</a:t>
            </a:r>
          </a:p>
        </p:txBody>
      </p:sp>
    </p:spTree>
    <p:extLst>
      <p:ext uri="{BB962C8B-B14F-4D97-AF65-F5344CB8AC3E}">
        <p14:creationId xmlns:p14="http://schemas.microsoft.com/office/powerpoint/2010/main" val="6417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249E85-9909-4646-AE42-69F7FC4F79ED}"/>
              </a:ext>
            </a:extLst>
          </p:cNvPr>
          <p:cNvSpPr/>
          <p:nvPr/>
        </p:nvSpPr>
        <p:spPr bwMode="auto">
          <a:xfrm>
            <a:off x="5260535" y="3420939"/>
            <a:ext cx="1080120" cy="432048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>
              <a:spcBef>
                <a:spcPct val="20000"/>
              </a:spcBef>
            </a:pPr>
            <a:r>
              <a:rPr lang="de-DE" sz="1200" dirty="0">
                <a:latin typeface="Arial" charset="0"/>
                <a:ea typeface="ＭＳ Ｐゴシック" pitchFamily="34" charset="-128"/>
              </a:rPr>
              <a:t>Projektzielart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DE43F0-8FA8-4DD3-B2A6-1F38879CE5FF}"/>
              </a:ext>
            </a:extLst>
          </p:cNvPr>
          <p:cNvSpPr/>
          <p:nvPr/>
        </p:nvSpPr>
        <p:spPr bwMode="auto">
          <a:xfrm>
            <a:off x="2704866" y="2427943"/>
            <a:ext cx="1080120" cy="295950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>
              <a:spcBef>
                <a:spcPct val="20000"/>
              </a:spcBef>
            </a:pPr>
            <a:r>
              <a:rPr lang="de-DE" sz="1200" dirty="0">
                <a:latin typeface="Arial" charset="0"/>
                <a:ea typeface="ＭＳ Ｐゴシック" pitchFamily="34" charset="-128"/>
              </a:rPr>
              <a:t>Muss-Ziel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7BC22-BB99-43D3-BE84-63CB93A9E395}"/>
              </a:ext>
            </a:extLst>
          </p:cNvPr>
          <p:cNvSpPr/>
          <p:nvPr/>
        </p:nvSpPr>
        <p:spPr bwMode="auto">
          <a:xfrm>
            <a:off x="2704866" y="2803818"/>
            <a:ext cx="1080120" cy="295950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>
              <a:spcBef>
                <a:spcPct val="20000"/>
              </a:spcBef>
            </a:pPr>
            <a:r>
              <a:rPr lang="de-DE" sz="1200" dirty="0">
                <a:latin typeface="Arial" charset="0"/>
                <a:ea typeface="ＭＳ Ｐゴシック" pitchFamily="34" charset="-128"/>
              </a:rPr>
              <a:t>Soll-Ziel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E89BE-642D-4677-8F39-1584A973F10C}"/>
              </a:ext>
            </a:extLst>
          </p:cNvPr>
          <p:cNvSpPr/>
          <p:nvPr/>
        </p:nvSpPr>
        <p:spPr bwMode="auto">
          <a:xfrm>
            <a:off x="2704866" y="3179693"/>
            <a:ext cx="1080120" cy="295950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>
              <a:spcBef>
                <a:spcPct val="20000"/>
              </a:spcBef>
            </a:pPr>
            <a:r>
              <a:rPr lang="de-DE" sz="1200" dirty="0">
                <a:latin typeface="Arial" charset="0"/>
                <a:ea typeface="ＭＳ Ｐゴシック" pitchFamily="34" charset="-128"/>
              </a:rPr>
              <a:t>Kann-Ziel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F307C-DC75-4864-9BBB-08DAC6225E2B}"/>
              </a:ext>
            </a:extLst>
          </p:cNvPr>
          <p:cNvSpPr/>
          <p:nvPr/>
        </p:nvSpPr>
        <p:spPr bwMode="auto">
          <a:xfrm>
            <a:off x="7816205" y="1672400"/>
            <a:ext cx="1080120" cy="295950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>
              <a:spcBef>
                <a:spcPct val="20000"/>
              </a:spcBef>
            </a:pPr>
            <a:r>
              <a:rPr lang="de-DE" sz="1200" dirty="0">
                <a:latin typeface="Arial" charset="0"/>
                <a:ea typeface="ＭＳ Ｐゴシック" pitchFamily="34" charset="-128"/>
              </a:rPr>
              <a:t>Terminziel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EBF3DF-0DCD-4D62-AD04-4619C813204E}"/>
              </a:ext>
            </a:extLst>
          </p:cNvPr>
          <p:cNvSpPr/>
          <p:nvPr/>
        </p:nvSpPr>
        <p:spPr bwMode="auto">
          <a:xfrm>
            <a:off x="7816205" y="2046269"/>
            <a:ext cx="1080120" cy="295950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>
              <a:spcBef>
                <a:spcPct val="20000"/>
              </a:spcBef>
            </a:pPr>
            <a:r>
              <a:rPr lang="de-DE" sz="1200" dirty="0">
                <a:latin typeface="Arial" charset="0"/>
                <a:ea typeface="ＭＳ Ｐゴシック" pitchFamily="34" charset="-128"/>
              </a:rPr>
              <a:t>Kostenziel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1C61D-0AB3-4BC8-8354-E8381DB5075C}"/>
              </a:ext>
            </a:extLst>
          </p:cNvPr>
          <p:cNvSpPr/>
          <p:nvPr/>
        </p:nvSpPr>
        <p:spPr bwMode="auto">
          <a:xfrm>
            <a:off x="7818635" y="2420138"/>
            <a:ext cx="1080120" cy="295950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>
              <a:spcBef>
                <a:spcPct val="20000"/>
              </a:spcBef>
            </a:pPr>
            <a:r>
              <a:rPr lang="de-DE" sz="1200" dirty="0">
                <a:latin typeface="Arial" charset="0"/>
                <a:ea typeface="ＭＳ Ｐゴシック" pitchFamily="34" charset="-128"/>
              </a:rPr>
              <a:t>Leistungsziel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0AE28-9B2D-4B57-8552-FD01595C0593}"/>
              </a:ext>
            </a:extLst>
          </p:cNvPr>
          <p:cNvSpPr/>
          <p:nvPr/>
        </p:nvSpPr>
        <p:spPr bwMode="auto">
          <a:xfrm>
            <a:off x="7820199" y="2808694"/>
            <a:ext cx="1080120" cy="295950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>
              <a:spcBef>
                <a:spcPct val="20000"/>
              </a:spcBef>
            </a:pPr>
            <a:r>
              <a:rPr lang="de-DE" sz="1200" dirty="0">
                <a:latin typeface="Arial" charset="0"/>
                <a:ea typeface="ＭＳ Ｐゴシック" pitchFamily="34" charset="-128"/>
              </a:rPr>
              <a:t>Soziale Ziele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8723EA-0AC3-4FA2-9A58-B96F101AA1A0}"/>
              </a:ext>
            </a:extLst>
          </p:cNvPr>
          <p:cNvSpPr/>
          <p:nvPr/>
        </p:nvSpPr>
        <p:spPr bwMode="auto">
          <a:xfrm>
            <a:off x="7816205" y="3182563"/>
            <a:ext cx="1080120" cy="295950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>
              <a:spcBef>
                <a:spcPct val="20000"/>
              </a:spcBef>
            </a:pPr>
            <a:r>
              <a:rPr lang="de-DE" sz="1200" dirty="0">
                <a:latin typeface="Arial" charset="0"/>
                <a:ea typeface="ＭＳ Ｐゴシック" pitchFamily="34" charset="-128"/>
              </a:rPr>
              <a:t>Umwelt Ziele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2428A4-B25E-4909-9EE4-A041D13F0302}"/>
              </a:ext>
            </a:extLst>
          </p:cNvPr>
          <p:cNvSpPr/>
          <p:nvPr/>
        </p:nvSpPr>
        <p:spPr bwMode="auto">
          <a:xfrm>
            <a:off x="2704866" y="3783475"/>
            <a:ext cx="1080120" cy="432047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>
              <a:spcBef>
                <a:spcPct val="20000"/>
              </a:spcBef>
            </a:pPr>
            <a:r>
              <a:rPr lang="de-DE" sz="1200" dirty="0">
                <a:latin typeface="Arial" charset="0"/>
                <a:ea typeface="ＭＳ Ｐゴシック" pitchFamily="34" charset="-128"/>
              </a:rPr>
              <a:t>Allgemeine Ziele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4EE3C-381C-4EAE-8E90-96AEAF2F9E77}"/>
              </a:ext>
            </a:extLst>
          </p:cNvPr>
          <p:cNvSpPr/>
          <p:nvPr/>
        </p:nvSpPr>
        <p:spPr bwMode="auto">
          <a:xfrm>
            <a:off x="2704866" y="4307329"/>
            <a:ext cx="1080120" cy="432047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>
              <a:spcBef>
                <a:spcPct val="20000"/>
              </a:spcBef>
            </a:pPr>
            <a:r>
              <a:rPr lang="de-DE" sz="1200" dirty="0">
                <a:latin typeface="Arial" charset="0"/>
                <a:ea typeface="ＭＳ Ｐゴシック" pitchFamily="34" charset="-128"/>
              </a:rPr>
              <a:t>Operationale Ziele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B4A125-BAE5-4763-A339-478C00FD1706}"/>
              </a:ext>
            </a:extLst>
          </p:cNvPr>
          <p:cNvSpPr/>
          <p:nvPr/>
        </p:nvSpPr>
        <p:spPr bwMode="auto">
          <a:xfrm>
            <a:off x="7725606" y="3845372"/>
            <a:ext cx="1239900" cy="295950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>
              <a:spcBef>
                <a:spcPct val="20000"/>
              </a:spcBef>
            </a:pPr>
            <a:r>
              <a:rPr lang="de-DE" sz="1200" dirty="0">
                <a:latin typeface="Arial" charset="0"/>
                <a:ea typeface="ＭＳ Ｐゴシック" pitchFamily="34" charset="-128"/>
              </a:rPr>
              <a:t>Ergebnisziele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A291B9-CB64-4944-9C62-316C9C22BB95}"/>
              </a:ext>
            </a:extLst>
          </p:cNvPr>
          <p:cNvSpPr/>
          <p:nvPr/>
        </p:nvSpPr>
        <p:spPr bwMode="auto">
          <a:xfrm>
            <a:off x="7725607" y="4221247"/>
            <a:ext cx="1239900" cy="295950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>
              <a:spcBef>
                <a:spcPct val="20000"/>
              </a:spcBef>
            </a:pPr>
            <a:r>
              <a:rPr lang="de-DE" sz="1200" dirty="0">
                <a:latin typeface="Arial" charset="0"/>
                <a:ea typeface="ＭＳ Ｐゴシック" pitchFamily="34" charset="-128"/>
              </a:rPr>
              <a:t>Nutzenziele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11BE49-CFA3-42D1-B856-5BCDF9EAA3C8}"/>
              </a:ext>
            </a:extLst>
          </p:cNvPr>
          <p:cNvSpPr/>
          <p:nvPr/>
        </p:nvSpPr>
        <p:spPr bwMode="auto">
          <a:xfrm>
            <a:off x="7725607" y="4597122"/>
            <a:ext cx="1239901" cy="295950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2813">
              <a:spcBef>
                <a:spcPct val="20000"/>
              </a:spcBef>
            </a:pPr>
            <a:r>
              <a:rPr lang="de-DE" sz="1200" dirty="0">
                <a:latin typeface="Arial" charset="0"/>
                <a:ea typeface="ＭＳ Ｐゴシック" pitchFamily="34" charset="-128"/>
              </a:rPr>
              <a:t>Vorgehensziele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659D29-A0AE-45CD-9B8D-02632ED1F1D5}"/>
              </a:ext>
            </a:extLst>
          </p:cNvPr>
          <p:cNvCxnSpPr>
            <a:cxnSpLocks/>
            <a:stCxn id="2" idx="1"/>
            <a:endCxn id="4" idx="3"/>
          </p:cNvCxnSpPr>
          <p:nvPr/>
        </p:nvCxnSpPr>
        <p:spPr bwMode="auto">
          <a:xfrm flipH="1" flipV="1">
            <a:off x="3784986" y="2951793"/>
            <a:ext cx="1475549" cy="6851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742716-4D16-4A79-B956-E193DB304DAF}"/>
              </a:ext>
            </a:extLst>
          </p:cNvPr>
          <p:cNvCxnSpPr>
            <a:cxnSpLocks/>
            <a:endCxn id="3" idx="3"/>
          </p:cNvCxnSpPr>
          <p:nvPr/>
        </p:nvCxnSpPr>
        <p:spPr bwMode="auto">
          <a:xfrm flipH="1" flipV="1">
            <a:off x="3784986" y="2575918"/>
            <a:ext cx="737776" cy="7184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DF80E3-BBF6-44D9-966A-A361A31F1964}"/>
              </a:ext>
            </a:extLst>
          </p:cNvPr>
          <p:cNvCxnSpPr>
            <a:cxnSpLocks/>
            <a:endCxn id="5" idx="3"/>
          </p:cNvCxnSpPr>
          <p:nvPr/>
        </p:nvCxnSpPr>
        <p:spPr bwMode="auto">
          <a:xfrm flipH="1">
            <a:off x="3784986" y="3294378"/>
            <a:ext cx="737774" cy="332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1F273C-95C7-43DC-B03F-976CC102BDCD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 bwMode="auto">
          <a:xfrm flipH="1">
            <a:off x="3784986" y="3636963"/>
            <a:ext cx="1475549" cy="362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D1083A-188F-4F39-89DA-F5874FE69E70}"/>
              </a:ext>
            </a:extLst>
          </p:cNvPr>
          <p:cNvCxnSpPr>
            <a:cxnSpLocks/>
            <a:endCxn id="12" idx="3"/>
          </p:cNvCxnSpPr>
          <p:nvPr/>
        </p:nvCxnSpPr>
        <p:spPr bwMode="auto">
          <a:xfrm flipH="1">
            <a:off x="3784986" y="3818226"/>
            <a:ext cx="737774" cy="70512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454D3C-4591-4A8D-A790-0CF4BB68C31A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 bwMode="auto">
          <a:xfrm flipV="1">
            <a:off x="6340655" y="2568113"/>
            <a:ext cx="1477980" cy="106885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6DEBBB-266E-4FED-84B6-2074135D57EF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>
            <a:off x="7327915" y="2924497"/>
            <a:ext cx="492284" cy="321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4BAFA8-7622-4095-AC02-B618A47CCD29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 flipV="1">
            <a:off x="7327915" y="2194244"/>
            <a:ext cx="488290" cy="72479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980122-5F5D-46C6-9244-E2D5223F546C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>
            <a:off x="7327915" y="2927902"/>
            <a:ext cx="488290" cy="4026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DE4A83-1F40-404B-B748-26560AFD7E6C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 flipV="1">
            <a:off x="7325485" y="1820375"/>
            <a:ext cx="490720" cy="11075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9B3BF0-2D64-41D1-9A34-99B0EB2EF6C9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 bwMode="auto">
          <a:xfrm>
            <a:off x="6340655" y="3636963"/>
            <a:ext cx="1384952" cy="73225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0A280A-82D8-4826-8004-26F5CD6F2B9A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 flipV="1">
            <a:off x="7078430" y="3993347"/>
            <a:ext cx="647176" cy="321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FB6E8B-E143-4ACB-B234-14461669CDA3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>
            <a:off x="7078430" y="4025519"/>
            <a:ext cx="647177" cy="71957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C492F38-EE57-4BF7-AF9A-8BDBA2991309}"/>
              </a:ext>
            </a:extLst>
          </p:cNvPr>
          <p:cNvSpPr txBox="1"/>
          <p:nvPr/>
        </p:nvSpPr>
        <p:spPr>
          <a:xfrm>
            <a:off x="4501865" y="3007904"/>
            <a:ext cx="199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Grad der Verbindlichkeiten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3DFF81-7748-45B6-AD37-1F008DBBFE38}"/>
              </a:ext>
            </a:extLst>
          </p:cNvPr>
          <p:cNvSpPr txBox="1"/>
          <p:nvPr/>
        </p:nvSpPr>
        <p:spPr>
          <a:xfrm>
            <a:off x="6096000" y="2739908"/>
            <a:ext cx="1231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Zielgegenstand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B6F080-28CE-4273-A2B1-73A87CE8A06E}"/>
              </a:ext>
            </a:extLst>
          </p:cNvPr>
          <p:cNvSpPr txBox="1"/>
          <p:nvPr/>
        </p:nvSpPr>
        <p:spPr>
          <a:xfrm>
            <a:off x="5800595" y="4072370"/>
            <a:ext cx="14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Projektgegenstand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8C5930-0B74-47CE-A2F0-E04547BAAC22}"/>
              </a:ext>
            </a:extLst>
          </p:cNvPr>
          <p:cNvSpPr txBox="1"/>
          <p:nvPr/>
        </p:nvSpPr>
        <p:spPr>
          <a:xfrm>
            <a:off x="4321226" y="3947376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Prozessnähe</a:t>
            </a:r>
          </a:p>
        </p:txBody>
      </p:sp>
    </p:spTree>
    <p:extLst>
      <p:ext uri="{BB962C8B-B14F-4D97-AF65-F5344CB8AC3E}">
        <p14:creationId xmlns:p14="http://schemas.microsoft.com/office/powerpoint/2010/main" val="121797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371E1A2-70FC-4918-A0F7-BA39D02E67D4}"/>
              </a:ext>
            </a:extLst>
          </p:cNvPr>
          <p:cNvGrpSpPr/>
          <p:nvPr/>
        </p:nvGrpSpPr>
        <p:grpSpPr>
          <a:xfrm>
            <a:off x="4092710" y="1741232"/>
            <a:ext cx="3456224" cy="3124861"/>
            <a:chOff x="7147266" y="1968041"/>
            <a:chExt cx="3456224" cy="312486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0CAC097-3B9D-4040-8015-57D33B3F3069}"/>
                </a:ext>
              </a:extLst>
            </p:cNvPr>
            <p:cNvSpPr txBox="1"/>
            <p:nvPr/>
          </p:nvSpPr>
          <p:spPr>
            <a:xfrm>
              <a:off x="7862787" y="1968041"/>
              <a:ext cx="1741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Features / Qualität</a:t>
              </a:r>
              <a:endParaRPr lang="de-DE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F3FBD4-BBB0-4EA9-9BA6-0507102FBE97}"/>
                </a:ext>
              </a:extLst>
            </p:cNvPr>
            <p:cNvSpPr txBox="1"/>
            <p:nvPr/>
          </p:nvSpPr>
          <p:spPr>
            <a:xfrm>
              <a:off x="7211831" y="4704776"/>
              <a:ext cx="495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Zeit</a:t>
              </a:r>
              <a:endParaRPr lang="de-DE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6C735A-17CF-4BC0-A213-390672E9E7CC}"/>
                </a:ext>
              </a:extLst>
            </p:cNvPr>
            <p:cNvSpPr txBox="1"/>
            <p:nvPr/>
          </p:nvSpPr>
          <p:spPr>
            <a:xfrm>
              <a:off x="9769607" y="4754348"/>
              <a:ext cx="7793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Budget</a:t>
              </a:r>
              <a:endParaRPr lang="de-DE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DB2CA7B-8459-4FFA-948D-F239AC7625AC}"/>
                </a:ext>
              </a:extLst>
            </p:cNvPr>
            <p:cNvPicPr>
              <a:picLocks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>
              <a:off x="7147266" y="4050168"/>
              <a:ext cx="715521" cy="7155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1097D1-0B0F-4944-B044-344EE74CB6B9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9887968" y="4019418"/>
              <a:ext cx="715522" cy="7155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5177144-173E-41BC-9A6F-76E64EF7D06D}"/>
                </a:ext>
              </a:extLst>
            </p:cNvPr>
            <p:cNvPicPr>
              <a:picLocks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8499390" y="2322161"/>
              <a:ext cx="715521" cy="715521"/>
            </a:xfrm>
            <a:prstGeom prst="rect">
              <a:avLst/>
            </a:prstGeom>
          </p:spPr>
        </p:pic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B4C9D512-13FF-449F-916B-108734337015}"/>
                </a:ext>
              </a:extLst>
            </p:cNvPr>
            <p:cNvSpPr/>
            <p:nvPr/>
          </p:nvSpPr>
          <p:spPr>
            <a:xfrm>
              <a:off x="8297295" y="4238518"/>
              <a:ext cx="1216152" cy="339254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rrow: Left-Right 9">
              <a:extLst>
                <a:ext uri="{FF2B5EF4-FFF2-40B4-BE49-F238E27FC236}">
                  <a16:creationId xmlns:a16="http://schemas.microsoft.com/office/drawing/2014/main" id="{8AD74225-A322-49D5-82F9-8A6DA3C58782}"/>
                </a:ext>
              </a:extLst>
            </p:cNvPr>
            <p:cNvSpPr/>
            <p:nvPr/>
          </p:nvSpPr>
          <p:spPr>
            <a:xfrm rot="2700000">
              <a:off x="9087733" y="3259373"/>
              <a:ext cx="1216152" cy="339254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09F1565E-12D1-424E-80C1-8F0781A20C56}"/>
                </a:ext>
              </a:extLst>
            </p:cNvPr>
            <p:cNvSpPr/>
            <p:nvPr/>
          </p:nvSpPr>
          <p:spPr>
            <a:xfrm rot="18900000">
              <a:off x="7506995" y="3318378"/>
              <a:ext cx="1216152" cy="339254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0186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26CC6-BF30-42A1-8F47-F1568DF7C44A}"/>
              </a:ext>
            </a:extLst>
          </p:cNvPr>
          <p:cNvSpPr txBox="1"/>
          <p:nvPr/>
        </p:nvSpPr>
        <p:spPr>
          <a:xfrm>
            <a:off x="5131634" y="5585393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Produktkomplexität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ECD58-F7FA-4B5B-9482-3E50C3E2D1DC}"/>
              </a:ext>
            </a:extLst>
          </p:cNvPr>
          <p:cNvSpPr txBox="1"/>
          <p:nvPr/>
        </p:nvSpPr>
        <p:spPr>
          <a:xfrm>
            <a:off x="9601201" y="5616171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hoch</a:t>
            </a:r>
            <a:endParaRPr lang="de-DE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C322B-603E-4F22-9F35-49B916F7F2CC}"/>
              </a:ext>
            </a:extLst>
          </p:cNvPr>
          <p:cNvSpPr txBox="1"/>
          <p:nvPr/>
        </p:nvSpPr>
        <p:spPr>
          <a:xfrm>
            <a:off x="2018207" y="560078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niedrig</a:t>
            </a:r>
            <a:endParaRPr lang="de-DE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0F26D8-EBBB-4783-933A-9903D1706732}"/>
              </a:ext>
            </a:extLst>
          </p:cNvPr>
          <p:cNvGrpSpPr/>
          <p:nvPr/>
        </p:nvGrpSpPr>
        <p:grpSpPr>
          <a:xfrm>
            <a:off x="1378517" y="1759674"/>
            <a:ext cx="8995028" cy="3782349"/>
            <a:chOff x="1378517" y="1759674"/>
            <a:chExt cx="8995028" cy="3782349"/>
          </a:xfrm>
        </p:grpSpPr>
        <p:sp>
          <p:nvSpPr>
            <p:cNvPr id="6" name="Right Arrow 88">
              <a:extLst>
                <a:ext uri="{FF2B5EF4-FFF2-40B4-BE49-F238E27FC236}">
                  <a16:creationId xmlns:a16="http://schemas.microsoft.com/office/drawing/2014/main" id="{A4E8ED8D-9F52-4E54-88B2-1BF5D36C0FCB}"/>
                </a:ext>
              </a:extLst>
            </p:cNvPr>
            <p:cNvSpPr/>
            <p:nvPr/>
          </p:nvSpPr>
          <p:spPr bwMode="auto">
            <a:xfrm>
              <a:off x="6659678" y="4165150"/>
              <a:ext cx="2846093" cy="93179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20F32E2-E250-4EC9-8265-2F1F94805E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91544" y="5539319"/>
              <a:ext cx="8382000" cy="270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A8485D7-E1C0-4017-971A-0116C989F0B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91544" y="1794903"/>
              <a:ext cx="0" cy="3744416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AC454E-D790-4064-928D-FF9286C18E9E}"/>
                </a:ext>
              </a:extLst>
            </p:cNvPr>
            <p:cNvSpPr txBox="1"/>
            <p:nvPr/>
          </p:nvSpPr>
          <p:spPr>
            <a:xfrm rot="16200000">
              <a:off x="1390276" y="5016955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niedrig</a:t>
              </a:r>
              <a:endParaRPr lang="de-DE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9F237C-8F33-445A-BDB6-9783D590F400}"/>
                </a:ext>
              </a:extLst>
            </p:cNvPr>
            <p:cNvSpPr txBox="1"/>
            <p:nvPr/>
          </p:nvSpPr>
          <p:spPr>
            <a:xfrm rot="16200000">
              <a:off x="1464816" y="1905082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hoch</a:t>
              </a:r>
              <a:endParaRPr lang="de-DE" sz="160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1D7ABF-DE29-49DE-A58C-DFB295A3F7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18208" y="3523095"/>
              <a:ext cx="8355337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80FC27A-1138-4729-8579-DFE2239373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80665" y="1772673"/>
              <a:ext cx="0" cy="3759006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144455-E269-4AB4-8602-C78DCC04665F}"/>
                </a:ext>
              </a:extLst>
            </p:cNvPr>
            <p:cNvSpPr/>
            <p:nvPr/>
          </p:nvSpPr>
          <p:spPr bwMode="auto">
            <a:xfrm>
              <a:off x="3632796" y="3883136"/>
              <a:ext cx="720075" cy="27833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398CF5-F065-4A5E-B7CD-7E3F9053E13C}"/>
                </a:ext>
              </a:extLst>
            </p:cNvPr>
            <p:cNvSpPr/>
            <p:nvPr/>
          </p:nvSpPr>
          <p:spPr bwMode="auto">
            <a:xfrm>
              <a:off x="4042407" y="4303131"/>
              <a:ext cx="720075" cy="278337"/>
            </a:xfrm>
            <a:prstGeom prst="rect">
              <a:avLst/>
            </a:prstGeom>
            <a:ln w="9525" cap="flat" cmpd="sng" algn="ctr">
              <a:solidFill>
                <a:srgbClr val="002896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449AA2-B73F-4830-B567-C4323E04DFA3}"/>
                </a:ext>
              </a:extLst>
            </p:cNvPr>
            <p:cNvSpPr/>
            <p:nvPr/>
          </p:nvSpPr>
          <p:spPr bwMode="auto">
            <a:xfrm>
              <a:off x="3130600" y="4293593"/>
              <a:ext cx="720075" cy="27833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13957C-DB20-44D2-AEF8-8DF09EB7B869}"/>
                </a:ext>
              </a:extLst>
            </p:cNvPr>
            <p:cNvSpPr/>
            <p:nvPr/>
          </p:nvSpPr>
          <p:spPr bwMode="auto">
            <a:xfrm>
              <a:off x="3647734" y="4756927"/>
              <a:ext cx="720075" cy="27833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C5006B-D56D-4526-A5B4-3CB28039D543}"/>
                </a:ext>
              </a:extLst>
            </p:cNvPr>
            <p:cNvSpPr/>
            <p:nvPr/>
          </p:nvSpPr>
          <p:spPr bwMode="auto">
            <a:xfrm>
              <a:off x="4583838" y="4747232"/>
              <a:ext cx="720075" cy="27833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F1E415-2950-4C8F-B70A-148808906F1E}"/>
                </a:ext>
              </a:extLst>
            </p:cNvPr>
            <p:cNvSpPr/>
            <p:nvPr/>
          </p:nvSpPr>
          <p:spPr bwMode="auto">
            <a:xfrm>
              <a:off x="2711625" y="4747232"/>
              <a:ext cx="720075" cy="27833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96AA9F-915C-4FB2-90CF-CE40390D405E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 bwMode="auto">
            <a:xfrm flipH="1">
              <a:off x="3490638" y="4161473"/>
              <a:ext cx="502196" cy="1321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0019B1-DED2-4EF3-B49E-B0865949E1BC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 bwMode="auto">
            <a:xfrm>
              <a:off x="3992834" y="4161473"/>
              <a:ext cx="409611" cy="1416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DEAF13-59C6-4D8D-89F4-8BB19FEC11A9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 bwMode="auto">
            <a:xfrm>
              <a:off x="4402445" y="4581468"/>
              <a:ext cx="541431" cy="16576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D9D44AB-D9B1-4828-8325-D78C8371A8D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92834" y="4581468"/>
              <a:ext cx="394673" cy="1754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B0D3329-31A6-4B61-927F-EB0CEC022D63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 bwMode="auto">
            <a:xfrm flipH="1">
              <a:off x="3071663" y="4571930"/>
              <a:ext cx="418975" cy="1753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A241999-2DDF-4BE3-BDE2-CC2FE672F96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75700" y="4571930"/>
              <a:ext cx="517134" cy="18499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FE91C0-0FB4-49AF-9B7E-F1E586D75BA2}"/>
                </a:ext>
              </a:extLst>
            </p:cNvPr>
            <p:cNvSpPr txBox="1"/>
            <p:nvPr/>
          </p:nvSpPr>
          <p:spPr>
            <a:xfrm>
              <a:off x="3041792" y="5162957"/>
              <a:ext cx="185178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/>
                <a:t>Standardisierte Entwicklung</a:t>
              </a:r>
              <a:endParaRPr lang="de-DE" sz="1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9EC0D2-0327-41CB-8021-6B9A826C44D1}"/>
                </a:ext>
              </a:extLst>
            </p:cNvPr>
            <p:cNvSpPr txBox="1"/>
            <p:nvPr/>
          </p:nvSpPr>
          <p:spPr>
            <a:xfrm>
              <a:off x="2817498" y="3563115"/>
              <a:ext cx="2343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Hierarchische Organisation</a:t>
              </a:r>
              <a:endParaRPr lang="de-DE" sz="16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340A85-C1E9-4CF9-95D6-025B5938BE3D}"/>
                </a:ext>
              </a:extLst>
            </p:cNvPr>
            <p:cNvSpPr/>
            <p:nvPr/>
          </p:nvSpPr>
          <p:spPr bwMode="auto">
            <a:xfrm>
              <a:off x="3059133" y="2149831"/>
              <a:ext cx="720075" cy="27833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0284A0-C641-4F41-8792-B7CFF4D4FC0E}"/>
                </a:ext>
              </a:extLst>
            </p:cNvPr>
            <p:cNvSpPr txBox="1"/>
            <p:nvPr/>
          </p:nvSpPr>
          <p:spPr>
            <a:xfrm>
              <a:off x="2462315" y="1759675"/>
              <a:ext cx="3090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Strategische Kooperation / Netzwerk</a:t>
              </a:r>
              <a:endParaRPr lang="de-DE" sz="16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AF18D1C-35FC-4F6A-819F-815366DB0757}"/>
                </a:ext>
              </a:extLst>
            </p:cNvPr>
            <p:cNvSpPr/>
            <p:nvPr/>
          </p:nvSpPr>
          <p:spPr bwMode="auto">
            <a:xfrm>
              <a:off x="2599194" y="2581203"/>
              <a:ext cx="720075" cy="27833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EE8000F-753C-41AF-97A4-3868AEAD5C73}"/>
                </a:ext>
              </a:extLst>
            </p:cNvPr>
            <p:cNvSpPr/>
            <p:nvPr/>
          </p:nvSpPr>
          <p:spPr bwMode="auto">
            <a:xfrm>
              <a:off x="4377317" y="2204085"/>
              <a:ext cx="720075" cy="27833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AC4BE57-3F6D-4765-B170-22A4B3483E81}"/>
                </a:ext>
              </a:extLst>
            </p:cNvPr>
            <p:cNvSpPr/>
            <p:nvPr/>
          </p:nvSpPr>
          <p:spPr bwMode="auto">
            <a:xfrm>
              <a:off x="3689400" y="2790322"/>
              <a:ext cx="720075" cy="27833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FC816B-A6BC-4B13-A8E0-1A4BED42D066}"/>
                </a:ext>
              </a:extLst>
            </p:cNvPr>
            <p:cNvSpPr/>
            <p:nvPr/>
          </p:nvSpPr>
          <p:spPr bwMode="auto">
            <a:xfrm>
              <a:off x="4539333" y="2600129"/>
              <a:ext cx="720075" cy="27833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88934A0-9F87-4652-BA2F-E13CBD1172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64270" y="2289000"/>
              <a:ext cx="598109" cy="542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B68E07-A511-4D95-B673-B694BF910BC7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 bwMode="auto">
            <a:xfrm flipH="1">
              <a:off x="2959232" y="2428168"/>
              <a:ext cx="459939" cy="1530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E770FF-FAD3-49B3-BE1A-CF55349967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04233" y="2428168"/>
              <a:ext cx="1120162" cy="3111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2A437D-4007-433D-814E-CFC237B4EC3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2417" y="2482422"/>
              <a:ext cx="162016" cy="11770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CFC4CD-19A8-48B2-965C-4CDDF6A1434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394537" y="2739298"/>
              <a:ext cx="129858" cy="19019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2310C56-4ABB-4D89-8D91-639AA2F95024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 bwMode="auto">
            <a:xfrm flipV="1">
              <a:off x="3319269" y="2343254"/>
              <a:ext cx="1058048" cy="37711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D14099F-3F8F-4CAE-B811-09FBC72796FD}"/>
                </a:ext>
              </a:extLst>
            </p:cNvPr>
            <p:cNvCxnSpPr>
              <a:cxnSpLocks/>
              <a:stCxn id="29" idx="3"/>
              <a:endCxn id="31" idx="1"/>
            </p:cNvCxnSpPr>
            <p:nvPr/>
          </p:nvCxnSpPr>
          <p:spPr bwMode="auto">
            <a:xfrm>
              <a:off x="3319269" y="2720372"/>
              <a:ext cx="370131" cy="20911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6F3BAD2-4B7D-4AD3-B568-36812AAA903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34500" y="2343254"/>
              <a:ext cx="327879" cy="44706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5EBC4E-53A6-4692-8D30-21DDC7A97426}"/>
                </a:ext>
              </a:extLst>
            </p:cNvPr>
            <p:cNvSpPr txBox="1"/>
            <p:nvPr/>
          </p:nvSpPr>
          <p:spPr>
            <a:xfrm>
              <a:off x="2144682" y="3168541"/>
              <a:ext cx="38635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/>
                <a:t>Marktvernetzung (AG/AN), Strategische Allianz, Joint Venture</a:t>
              </a:r>
              <a:endParaRPr lang="de-DE" sz="11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5A736C-268B-41C1-B689-7F9A8E5CDBC1}"/>
                </a:ext>
              </a:extLst>
            </p:cNvPr>
            <p:cNvSpPr txBox="1"/>
            <p:nvPr/>
          </p:nvSpPr>
          <p:spPr>
            <a:xfrm>
              <a:off x="7435422" y="1759674"/>
              <a:ext cx="1992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Virtuelle Organisation  </a:t>
              </a:r>
              <a:endParaRPr lang="de-DE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10A9493-0139-4168-829E-024B4EE8D73F}"/>
                </a:ext>
              </a:extLst>
            </p:cNvPr>
            <p:cNvSpPr/>
            <p:nvPr/>
          </p:nvSpPr>
          <p:spPr bwMode="auto">
            <a:xfrm>
              <a:off x="7094559" y="2219887"/>
              <a:ext cx="527441" cy="3613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813">
                <a:spcBef>
                  <a:spcPct val="20000"/>
                </a:spcBef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5A012B0-972A-47AD-AAD6-46B80DD7054C}"/>
                </a:ext>
              </a:extLst>
            </p:cNvPr>
            <p:cNvSpPr/>
            <p:nvPr/>
          </p:nvSpPr>
          <p:spPr bwMode="auto">
            <a:xfrm>
              <a:off x="6723482" y="2681370"/>
              <a:ext cx="527441" cy="3613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813">
                <a:spcBef>
                  <a:spcPct val="20000"/>
                </a:spcBef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DE302AD-818E-4AB7-8360-FF68CD9D42A5}"/>
                </a:ext>
              </a:extLst>
            </p:cNvPr>
            <p:cNvSpPr/>
            <p:nvPr/>
          </p:nvSpPr>
          <p:spPr bwMode="auto">
            <a:xfrm>
              <a:off x="7975503" y="2473702"/>
              <a:ext cx="527441" cy="3613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813">
                <a:spcBef>
                  <a:spcPct val="20000"/>
                </a:spcBef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B330A63-39A2-482F-A758-78F70DB695F1}"/>
                </a:ext>
              </a:extLst>
            </p:cNvPr>
            <p:cNvSpPr/>
            <p:nvPr/>
          </p:nvSpPr>
          <p:spPr bwMode="auto">
            <a:xfrm>
              <a:off x="8698108" y="2176875"/>
              <a:ext cx="527441" cy="3613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813">
                <a:spcBef>
                  <a:spcPct val="20000"/>
                </a:spcBef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B76CEF3-7551-4001-9689-6BE80E3B604F}"/>
                </a:ext>
              </a:extLst>
            </p:cNvPr>
            <p:cNvSpPr/>
            <p:nvPr/>
          </p:nvSpPr>
          <p:spPr bwMode="auto">
            <a:xfrm>
              <a:off x="9210846" y="2581201"/>
              <a:ext cx="527441" cy="3613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813">
                <a:spcBef>
                  <a:spcPct val="20000"/>
                </a:spcBef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506BC24-90CD-4051-A2FE-1E349C9B8053}"/>
                </a:ext>
              </a:extLst>
            </p:cNvPr>
            <p:cNvCxnSpPr>
              <a:cxnSpLocks/>
              <a:stCxn id="43" idx="6"/>
              <a:endCxn id="46" idx="2"/>
            </p:cNvCxnSpPr>
            <p:nvPr/>
          </p:nvCxnSpPr>
          <p:spPr bwMode="auto">
            <a:xfrm flipV="1">
              <a:off x="7622000" y="2357532"/>
              <a:ext cx="1076108" cy="4301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E841765-F8A6-4005-BBD4-14C6D6857EA9}"/>
                </a:ext>
              </a:extLst>
            </p:cNvPr>
            <p:cNvCxnSpPr>
              <a:cxnSpLocks/>
              <a:stCxn id="43" idx="5"/>
              <a:endCxn id="45" idx="2"/>
            </p:cNvCxnSpPr>
            <p:nvPr/>
          </p:nvCxnSpPr>
          <p:spPr bwMode="auto">
            <a:xfrm>
              <a:off x="7544758" y="2528288"/>
              <a:ext cx="430745" cy="12607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9A2D905-DD3B-4C43-8BAB-D01126285C44}"/>
                </a:ext>
              </a:extLst>
            </p:cNvPr>
            <p:cNvCxnSpPr>
              <a:cxnSpLocks/>
              <a:stCxn id="44" idx="6"/>
              <a:endCxn id="45" idx="3"/>
            </p:cNvCxnSpPr>
            <p:nvPr/>
          </p:nvCxnSpPr>
          <p:spPr bwMode="auto">
            <a:xfrm flipV="1">
              <a:off x="7250923" y="2782103"/>
              <a:ext cx="801822" cy="799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1DE7DD4-77EA-476E-811F-0F4C13ED8D55}"/>
                </a:ext>
              </a:extLst>
            </p:cNvPr>
            <p:cNvCxnSpPr>
              <a:cxnSpLocks/>
              <a:stCxn id="43" idx="3"/>
              <a:endCxn id="44" idx="0"/>
            </p:cNvCxnSpPr>
            <p:nvPr/>
          </p:nvCxnSpPr>
          <p:spPr bwMode="auto">
            <a:xfrm flipH="1">
              <a:off x="6987203" y="2528288"/>
              <a:ext cx="184598" cy="153082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016C1AE-5614-45BC-B8FC-DD9DDAB6687F}"/>
                </a:ext>
              </a:extLst>
            </p:cNvPr>
            <p:cNvCxnSpPr>
              <a:cxnSpLocks/>
              <a:stCxn id="46" idx="3"/>
              <a:endCxn id="45" idx="6"/>
            </p:cNvCxnSpPr>
            <p:nvPr/>
          </p:nvCxnSpPr>
          <p:spPr bwMode="auto">
            <a:xfrm flipH="1">
              <a:off x="8502944" y="2485276"/>
              <a:ext cx="272406" cy="169083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A5D1786-0E63-4A94-96AE-051D2BE5AD1F}"/>
                </a:ext>
              </a:extLst>
            </p:cNvPr>
            <p:cNvCxnSpPr>
              <a:cxnSpLocks/>
              <a:stCxn id="47" idx="2"/>
              <a:endCxn id="45" idx="5"/>
            </p:cNvCxnSpPr>
            <p:nvPr/>
          </p:nvCxnSpPr>
          <p:spPr bwMode="auto">
            <a:xfrm flipH="1">
              <a:off x="8425702" y="2761858"/>
              <a:ext cx="785144" cy="202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64ED94-7CA2-47C5-8648-658BEE1A1BC0}"/>
                </a:ext>
              </a:extLst>
            </p:cNvPr>
            <p:cNvCxnSpPr>
              <a:cxnSpLocks/>
              <a:stCxn id="46" idx="5"/>
              <a:endCxn id="47" idx="0"/>
            </p:cNvCxnSpPr>
            <p:nvPr/>
          </p:nvCxnSpPr>
          <p:spPr bwMode="auto">
            <a:xfrm>
              <a:off x="9148307" y="2485276"/>
              <a:ext cx="326260" cy="95925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DE99CFD-C7E4-404F-850A-1B9AF14DB5B4}"/>
                </a:ext>
              </a:extLst>
            </p:cNvPr>
            <p:cNvSpPr/>
            <p:nvPr/>
          </p:nvSpPr>
          <p:spPr bwMode="auto">
            <a:xfrm>
              <a:off x="6933669" y="2731138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1D28675-0AFA-4E6C-AEF1-A03E48C2118E}"/>
                </a:ext>
              </a:extLst>
            </p:cNvPr>
            <p:cNvSpPr/>
            <p:nvPr/>
          </p:nvSpPr>
          <p:spPr bwMode="auto">
            <a:xfrm>
              <a:off x="7012154" y="2870446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D7A7E1D-B2A9-4B2B-9EC7-589AF1014CA1}"/>
                </a:ext>
              </a:extLst>
            </p:cNvPr>
            <p:cNvSpPr/>
            <p:nvPr/>
          </p:nvSpPr>
          <p:spPr bwMode="auto">
            <a:xfrm>
              <a:off x="6849025" y="2875167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516CEF3-F8DC-4B6F-86A0-66FF1F04405F}"/>
                </a:ext>
              </a:extLst>
            </p:cNvPr>
            <p:cNvSpPr/>
            <p:nvPr/>
          </p:nvSpPr>
          <p:spPr bwMode="auto">
            <a:xfrm>
              <a:off x="7292101" y="2251179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B15FC39-D9C0-4CC2-8A8B-756D9EA55E13}"/>
                </a:ext>
              </a:extLst>
            </p:cNvPr>
            <p:cNvSpPr/>
            <p:nvPr/>
          </p:nvSpPr>
          <p:spPr bwMode="auto">
            <a:xfrm>
              <a:off x="7370586" y="2390487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3D7F436-1E60-494A-93C0-C008F3BF9B92}"/>
                </a:ext>
              </a:extLst>
            </p:cNvPr>
            <p:cNvSpPr/>
            <p:nvPr/>
          </p:nvSpPr>
          <p:spPr bwMode="auto">
            <a:xfrm>
              <a:off x="7207457" y="2395208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A042D8E-4D27-4211-A454-DE689152F9D2}"/>
                </a:ext>
              </a:extLst>
            </p:cNvPr>
            <p:cNvSpPr/>
            <p:nvPr/>
          </p:nvSpPr>
          <p:spPr bwMode="auto">
            <a:xfrm>
              <a:off x="8178581" y="2510241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9432013-51EE-4940-9300-4B33C2D72C0E}"/>
                </a:ext>
              </a:extLst>
            </p:cNvPr>
            <p:cNvSpPr/>
            <p:nvPr/>
          </p:nvSpPr>
          <p:spPr bwMode="auto">
            <a:xfrm>
              <a:off x="8257066" y="2649549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DBCBCD6-283B-42ED-8486-DD7C34509D5E}"/>
                </a:ext>
              </a:extLst>
            </p:cNvPr>
            <p:cNvSpPr/>
            <p:nvPr/>
          </p:nvSpPr>
          <p:spPr bwMode="auto">
            <a:xfrm>
              <a:off x="8093937" y="2654270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53C0865-E7E4-414E-9197-F6DA45ACD98B}"/>
                </a:ext>
              </a:extLst>
            </p:cNvPr>
            <p:cNvSpPr/>
            <p:nvPr/>
          </p:nvSpPr>
          <p:spPr bwMode="auto">
            <a:xfrm>
              <a:off x="8979913" y="2375916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38BB74E-EB5B-4A38-A802-C62475A14AB9}"/>
                </a:ext>
              </a:extLst>
            </p:cNvPr>
            <p:cNvSpPr/>
            <p:nvPr/>
          </p:nvSpPr>
          <p:spPr bwMode="auto">
            <a:xfrm>
              <a:off x="8816784" y="2380637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8D2368F-BCB0-4A19-A8A3-2A7017CCA5F3}"/>
                </a:ext>
              </a:extLst>
            </p:cNvPr>
            <p:cNvSpPr/>
            <p:nvPr/>
          </p:nvSpPr>
          <p:spPr bwMode="auto">
            <a:xfrm>
              <a:off x="8979913" y="2224230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3C25F74-CFF8-43A7-9F49-9B4459B549A7}"/>
                </a:ext>
              </a:extLst>
            </p:cNvPr>
            <p:cNvSpPr/>
            <p:nvPr/>
          </p:nvSpPr>
          <p:spPr bwMode="auto">
            <a:xfrm>
              <a:off x="8816784" y="2228951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8B2292B-DAAB-47B9-8331-3FCEED7065F2}"/>
                </a:ext>
              </a:extLst>
            </p:cNvPr>
            <p:cNvSpPr/>
            <p:nvPr/>
          </p:nvSpPr>
          <p:spPr bwMode="auto">
            <a:xfrm>
              <a:off x="9505774" y="2782899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94A1C45-511F-4526-AC8F-06E0F388CAC2}"/>
                </a:ext>
              </a:extLst>
            </p:cNvPr>
            <p:cNvSpPr/>
            <p:nvPr/>
          </p:nvSpPr>
          <p:spPr bwMode="auto">
            <a:xfrm>
              <a:off x="9342645" y="2787620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E684728-A0D5-4653-A6BC-FC4EA5646B0A}"/>
                </a:ext>
              </a:extLst>
            </p:cNvPr>
            <p:cNvSpPr/>
            <p:nvPr/>
          </p:nvSpPr>
          <p:spPr bwMode="auto">
            <a:xfrm>
              <a:off x="9505774" y="2631213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ADA1C36-FCA0-46B7-B954-C9199F39A380}"/>
                </a:ext>
              </a:extLst>
            </p:cNvPr>
            <p:cNvSpPr/>
            <p:nvPr/>
          </p:nvSpPr>
          <p:spPr bwMode="auto">
            <a:xfrm>
              <a:off x="9342645" y="2635934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79E8020-60B1-4B84-A83B-A01B0238E92B}"/>
                </a:ext>
              </a:extLst>
            </p:cNvPr>
            <p:cNvSpPr/>
            <p:nvPr/>
          </p:nvSpPr>
          <p:spPr>
            <a:xfrm>
              <a:off x="6975983" y="3122244"/>
              <a:ext cx="2808020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050" dirty="0"/>
                <a:t>Aufgabenorientierte Ad-hoc-Teams,</a:t>
              </a:r>
            </a:p>
            <a:p>
              <a:r>
                <a:rPr lang="de-DE" sz="1050" dirty="0"/>
                <a:t>Aufgabenorientierte Ad-hoc-Kooperation 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B480F1E-A202-49B1-BB96-045E187EDC6F}"/>
                </a:ext>
              </a:extLst>
            </p:cNvPr>
            <p:cNvSpPr/>
            <p:nvPr/>
          </p:nvSpPr>
          <p:spPr bwMode="auto">
            <a:xfrm>
              <a:off x="7022511" y="4460764"/>
              <a:ext cx="527441" cy="3613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813">
                <a:spcBef>
                  <a:spcPct val="20000"/>
                </a:spcBef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9C71D3D-A2B1-49A1-83F2-E03D5B4303F5}"/>
                </a:ext>
              </a:extLst>
            </p:cNvPr>
            <p:cNvSpPr/>
            <p:nvPr/>
          </p:nvSpPr>
          <p:spPr bwMode="auto">
            <a:xfrm>
              <a:off x="7232698" y="4510532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E03BE8B-A4EA-4034-8201-10022932731D}"/>
                </a:ext>
              </a:extLst>
            </p:cNvPr>
            <p:cNvSpPr/>
            <p:nvPr/>
          </p:nvSpPr>
          <p:spPr bwMode="auto">
            <a:xfrm>
              <a:off x="7311183" y="4649840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C2498A6-BE4C-4DD6-B618-1B53324938C6}"/>
                </a:ext>
              </a:extLst>
            </p:cNvPr>
            <p:cNvSpPr/>
            <p:nvPr/>
          </p:nvSpPr>
          <p:spPr bwMode="auto">
            <a:xfrm>
              <a:off x="7148054" y="4654561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99EC1EC-6B91-43A3-BA66-9A44997BB950}"/>
                </a:ext>
              </a:extLst>
            </p:cNvPr>
            <p:cNvSpPr/>
            <p:nvPr/>
          </p:nvSpPr>
          <p:spPr bwMode="auto">
            <a:xfrm>
              <a:off x="7755631" y="4448692"/>
              <a:ext cx="527441" cy="3613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813">
                <a:spcBef>
                  <a:spcPct val="20000"/>
                </a:spcBef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7C15258-DD8F-44F6-9FEE-E95A5943AD51}"/>
                </a:ext>
              </a:extLst>
            </p:cNvPr>
            <p:cNvSpPr/>
            <p:nvPr/>
          </p:nvSpPr>
          <p:spPr bwMode="auto">
            <a:xfrm>
              <a:off x="7965818" y="4498460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EC134C6-84C0-4B31-9F6B-3BCC8D4892B4}"/>
                </a:ext>
              </a:extLst>
            </p:cNvPr>
            <p:cNvSpPr/>
            <p:nvPr/>
          </p:nvSpPr>
          <p:spPr bwMode="auto">
            <a:xfrm>
              <a:off x="8044303" y="4637768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6EDEDC6-39F8-4B4E-BCC0-CC5485E93404}"/>
                </a:ext>
              </a:extLst>
            </p:cNvPr>
            <p:cNvSpPr/>
            <p:nvPr/>
          </p:nvSpPr>
          <p:spPr bwMode="auto">
            <a:xfrm>
              <a:off x="7881174" y="4642489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2967B58-20A0-4E04-91AD-3242C7C43F0C}"/>
                </a:ext>
              </a:extLst>
            </p:cNvPr>
            <p:cNvSpPr/>
            <p:nvPr/>
          </p:nvSpPr>
          <p:spPr bwMode="auto">
            <a:xfrm>
              <a:off x="8496386" y="4456833"/>
              <a:ext cx="527441" cy="3613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813">
                <a:spcBef>
                  <a:spcPct val="20000"/>
                </a:spcBef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3BCDCF6-ABB4-4B93-B08C-163B7EB27706}"/>
                </a:ext>
              </a:extLst>
            </p:cNvPr>
            <p:cNvSpPr/>
            <p:nvPr/>
          </p:nvSpPr>
          <p:spPr bwMode="auto">
            <a:xfrm>
              <a:off x="8706573" y="4506601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5C5C8E4-C9B7-4D67-B7D0-471A12BD78FF}"/>
                </a:ext>
              </a:extLst>
            </p:cNvPr>
            <p:cNvSpPr/>
            <p:nvPr/>
          </p:nvSpPr>
          <p:spPr bwMode="auto">
            <a:xfrm>
              <a:off x="8785058" y="4645909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CC7B24A-B3AF-4132-8654-EFA95041D0C1}"/>
                </a:ext>
              </a:extLst>
            </p:cNvPr>
            <p:cNvSpPr/>
            <p:nvPr/>
          </p:nvSpPr>
          <p:spPr bwMode="auto">
            <a:xfrm>
              <a:off x="8621929" y="4650630"/>
              <a:ext cx="126958" cy="1269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BADAE05-DA32-4BB9-97CF-A5960D878448}"/>
                </a:ext>
              </a:extLst>
            </p:cNvPr>
            <p:cNvSpPr/>
            <p:nvPr/>
          </p:nvSpPr>
          <p:spPr bwMode="auto">
            <a:xfrm>
              <a:off x="7778099" y="3837496"/>
              <a:ext cx="527441" cy="3613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2813">
                <a:spcBef>
                  <a:spcPct val="20000"/>
                </a:spcBef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74FA8F8-E3AE-4727-B10A-C1734EDAFB32}"/>
                </a:ext>
              </a:extLst>
            </p:cNvPr>
            <p:cNvCxnSpPr>
              <a:cxnSpLocks/>
              <a:stCxn id="73" idx="0"/>
              <a:endCxn id="85" idx="4"/>
            </p:cNvCxnSpPr>
            <p:nvPr/>
          </p:nvCxnSpPr>
          <p:spPr bwMode="auto">
            <a:xfrm flipV="1">
              <a:off x="7286232" y="4198810"/>
              <a:ext cx="755588" cy="261954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A755918-DD72-4C99-B6B6-8008BBB0A715}"/>
                </a:ext>
              </a:extLst>
            </p:cNvPr>
            <p:cNvCxnSpPr>
              <a:cxnSpLocks/>
              <a:stCxn id="81" idx="0"/>
              <a:endCxn id="85" idx="4"/>
            </p:cNvCxnSpPr>
            <p:nvPr/>
          </p:nvCxnSpPr>
          <p:spPr bwMode="auto">
            <a:xfrm flipH="1" flipV="1">
              <a:off x="8041820" y="4198810"/>
              <a:ext cx="718287" cy="258023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81DDEDF-967A-48DA-AFEC-1DAD0B26DB0A}"/>
                </a:ext>
              </a:extLst>
            </p:cNvPr>
            <p:cNvCxnSpPr>
              <a:cxnSpLocks/>
              <a:stCxn id="77" idx="0"/>
              <a:endCxn id="85" idx="4"/>
            </p:cNvCxnSpPr>
            <p:nvPr/>
          </p:nvCxnSpPr>
          <p:spPr bwMode="auto">
            <a:xfrm flipV="1">
              <a:off x="8019352" y="4198810"/>
              <a:ext cx="22468" cy="249882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B390C0C-8ECD-48C6-9608-383569DB9350}"/>
                </a:ext>
              </a:extLst>
            </p:cNvPr>
            <p:cNvSpPr txBox="1"/>
            <p:nvPr/>
          </p:nvSpPr>
          <p:spPr>
            <a:xfrm>
              <a:off x="7109156" y="5058907"/>
              <a:ext cx="15760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/>
                <a:t>Prozessorientierung</a:t>
              </a:r>
            </a:p>
            <a:p>
              <a:r>
                <a:rPr lang="de-DE" sz="1050" dirty="0"/>
                <a:t>Koordinationsaufgaben</a:t>
              </a:r>
              <a:endParaRPr lang="de-DE" sz="1100" dirty="0"/>
            </a:p>
          </p:txBody>
        </p:sp>
        <p:sp>
          <p:nvSpPr>
            <p:cNvPr id="90" name="Notched Right Arrow 93">
              <a:extLst>
                <a:ext uri="{FF2B5EF4-FFF2-40B4-BE49-F238E27FC236}">
                  <a16:creationId xmlns:a16="http://schemas.microsoft.com/office/drawing/2014/main" id="{9B054018-0D5C-4729-94EC-2A8C988B6C7B}"/>
                </a:ext>
              </a:extLst>
            </p:cNvPr>
            <p:cNvSpPr/>
            <p:nvPr/>
          </p:nvSpPr>
          <p:spPr bwMode="auto">
            <a:xfrm rot="19742838">
              <a:off x="4868212" y="3359256"/>
              <a:ext cx="2340797" cy="669040"/>
            </a:xfrm>
            <a:prstGeom prst="notchedRightArrow">
              <a:avLst>
                <a:gd name="adj1" fmla="val 64135"/>
                <a:gd name="adj2" fmla="val 57774"/>
              </a:avLst>
            </a:prstGeom>
            <a:solidFill>
              <a:schemeClr val="tx1"/>
            </a:solidFill>
            <a:ln>
              <a:solidFill>
                <a:srgbClr val="00289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de-DE" sz="800" b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ＭＳ Ｐゴシック" pitchFamily="34" charset="-128"/>
                </a:rPr>
                <a:t>Trend aufgrund Agilität im SE</a:t>
              </a:r>
            </a:p>
            <a:p>
              <a:pPr algn="ctr" defTabSz="912813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de-DE" sz="800" b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ＭＳ Ｐゴシック" pitchFamily="34" charset="-128"/>
                </a:rPr>
                <a:t>„</a:t>
              </a:r>
              <a:r>
                <a:rPr lang="de-DE" sz="800" b="1" dirty="0" err="1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ＭＳ Ｐゴシック" pitchFamily="34" charset="-128"/>
                </a:rPr>
                <a:t>Structure</a:t>
              </a:r>
              <a:r>
                <a:rPr lang="de-DE" sz="800" b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ＭＳ Ｐゴシック" pitchFamily="34" charset="-128"/>
                </a:rPr>
                <a:t> </a:t>
              </a:r>
              <a:r>
                <a:rPr lang="de-DE" sz="800" b="1" dirty="0" err="1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ＭＳ Ｐゴシック" pitchFamily="34" charset="-128"/>
                </a:rPr>
                <a:t>follows</a:t>
              </a:r>
              <a:r>
                <a:rPr lang="de-DE" sz="800" b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ＭＳ Ｐゴシック" pitchFamily="34" charset="-128"/>
                </a:rPr>
                <a:t> </a:t>
              </a:r>
              <a:r>
                <a:rPr lang="de-DE" sz="800" b="1" dirty="0" err="1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ＭＳ Ｐゴシック" pitchFamily="34" charset="-128"/>
                </a:rPr>
                <a:t>Processes</a:t>
              </a:r>
              <a:r>
                <a:rPr lang="de-DE" sz="800" b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ＭＳ Ｐゴシック" pitchFamily="34" charset="-128"/>
                </a:rPr>
                <a:t>“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9CC030C-AD7D-43B6-AE10-3F734DCB0B57}"/>
                </a:ext>
              </a:extLst>
            </p:cNvPr>
            <p:cNvSpPr txBox="1"/>
            <p:nvPr/>
          </p:nvSpPr>
          <p:spPr>
            <a:xfrm rot="16200000">
              <a:off x="726094" y="3333792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Innovationsgrad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07477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320E35-A83F-46FA-8A03-C8614DCF31B0}"/>
              </a:ext>
            </a:extLst>
          </p:cNvPr>
          <p:cNvSpPr/>
          <p:nvPr/>
        </p:nvSpPr>
        <p:spPr bwMode="auto">
          <a:xfrm rot="19005166">
            <a:off x="8974064" y="4779346"/>
            <a:ext cx="1189030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A592D0-D3B0-4557-8830-823282F0A72B}"/>
              </a:ext>
            </a:extLst>
          </p:cNvPr>
          <p:cNvSpPr/>
          <p:nvPr/>
        </p:nvSpPr>
        <p:spPr bwMode="auto">
          <a:xfrm rot="2203325">
            <a:off x="8710265" y="4801968"/>
            <a:ext cx="1189030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05A93-AFCB-4842-865A-A19E2B2C27B2}"/>
              </a:ext>
            </a:extLst>
          </p:cNvPr>
          <p:cNvSpPr/>
          <p:nvPr/>
        </p:nvSpPr>
        <p:spPr bwMode="auto">
          <a:xfrm rot="6293588">
            <a:off x="8593135" y="4443726"/>
            <a:ext cx="1189030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A81FD0-5484-4365-8592-3C3DD01AB5F3}"/>
              </a:ext>
            </a:extLst>
          </p:cNvPr>
          <p:cNvSpPr/>
          <p:nvPr/>
        </p:nvSpPr>
        <p:spPr bwMode="auto">
          <a:xfrm rot="4171254">
            <a:off x="9004910" y="4423989"/>
            <a:ext cx="1189030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B76AD5-7734-4267-8D27-8BDAEE10CBAD}"/>
              </a:ext>
            </a:extLst>
          </p:cNvPr>
          <p:cNvSpPr/>
          <p:nvPr/>
        </p:nvSpPr>
        <p:spPr bwMode="auto">
          <a:xfrm>
            <a:off x="8829760" y="4365471"/>
            <a:ext cx="1189030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8CA24D-788C-4F5B-8EC5-21B0F4477AA5}"/>
              </a:ext>
            </a:extLst>
          </p:cNvPr>
          <p:cNvSpPr/>
          <p:nvPr/>
        </p:nvSpPr>
        <p:spPr bwMode="auto">
          <a:xfrm rot="12919471">
            <a:off x="6305320" y="3943231"/>
            <a:ext cx="963909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7B7329-EF10-4DAE-8367-247A03ABB5C1}"/>
              </a:ext>
            </a:extLst>
          </p:cNvPr>
          <p:cNvSpPr/>
          <p:nvPr/>
        </p:nvSpPr>
        <p:spPr bwMode="auto">
          <a:xfrm rot="8276858">
            <a:off x="6338808" y="3949900"/>
            <a:ext cx="963909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EED212-9359-4E48-8EEF-ABCEB3CE82B4}"/>
              </a:ext>
            </a:extLst>
          </p:cNvPr>
          <p:cNvSpPr/>
          <p:nvPr/>
        </p:nvSpPr>
        <p:spPr bwMode="auto">
          <a:xfrm rot="14080343">
            <a:off x="3977661" y="3059230"/>
            <a:ext cx="963909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n>
                <a:solidFill>
                  <a:schemeClr val="tx1"/>
                </a:solidFill>
              </a:ln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4B7D79-697E-4705-A217-389864BC2E0B}"/>
              </a:ext>
            </a:extLst>
          </p:cNvPr>
          <p:cNvSpPr/>
          <p:nvPr/>
        </p:nvSpPr>
        <p:spPr bwMode="auto">
          <a:xfrm rot="7275792">
            <a:off x="4470836" y="3052976"/>
            <a:ext cx="963909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n>
                <a:solidFill>
                  <a:schemeClr val="tx1"/>
                </a:solidFill>
              </a:ln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88382A-D2B1-4A98-85C9-4DEACD9BF616}"/>
              </a:ext>
            </a:extLst>
          </p:cNvPr>
          <p:cNvSpPr/>
          <p:nvPr/>
        </p:nvSpPr>
        <p:spPr bwMode="auto">
          <a:xfrm>
            <a:off x="2059370" y="2156793"/>
            <a:ext cx="963909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n>
                <a:solidFill>
                  <a:schemeClr val="tx1"/>
                </a:solidFill>
              </a:ln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0F24148E-AFFA-4ED6-B4B5-1F56DCE74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495" b="66702"/>
          <a:stretch/>
        </p:blipFill>
        <p:spPr>
          <a:xfrm>
            <a:off x="1740583" y="1901045"/>
            <a:ext cx="637574" cy="65312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C316C03-BD36-4AB3-80AD-BBE899ABBD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122" t="30197" r="34482" b="33092"/>
          <a:stretch/>
        </p:blipFill>
        <p:spPr>
          <a:xfrm>
            <a:off x="2711624" y="1834091"/>
            <a:ext cx="655588" cy="72008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4E1A5302-6BE1-44E0-BD9C-D7F23143E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163" t="33698" b="29926"/>
          <a:stretch/>
        </p:blipFill>
        <p:spPr>
          <a:xfrm>
            <a:off x="4319396" y="3165563"/>
            <a:ext cx="705001" cy="71351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8A00E07-1918-4EB7-910F-03AE365571A8}"/>
              </a:ext>
            </a:extLst>
          </p:cNvPr>
          <p:cNvSpPr/>
          <p:nvPr/>
        </p:nvSpPr>
        <p:spPr bwMode="auto">
          <a:xfrm>
            <a:off x="4189943" y="2723374"/>
            <a:ext cx="963909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n>
                <a:solidFill>
                  <a:schemeClr val="tx1"/>
                </a:solidFill>
              </a:ln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F4C24D25-94AD-43C5-B7FA-F13413306F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495" b="66702"/>
          <a:stretch/>
        </p:blipFill>
        <p:spPr>
          <a:xfrm>
            <a:off x="3863752" y="2448447"/>
            <a:ext cx="637574" cy="653127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6151C8D3-E6E4-46F4-806D-CD554EA37E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122" t="30197" r="34482" b="33092"/>
          <a:stretch/>
        </p:blipFill>
        <p:spPr>
          <a:xfrm>
            <a:off x="4834793" y="2381493"/>
            <a:ext cx="655588" cy="72008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14DC25A-9044-4BCE-8FF6-CC5FFAFC7DFA}"/>
              </a:ext>
            </a:extLst>
          </p:cNvPr>
          <p:cNvSpPr/>
          <p:nvPr/>
        </p:nvSpPr>
        <p:spPr bwMode="auto">
          <a:xfrm>
            <a:off x="6312708" y="3497190"/>
            <a:ext cx="963909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55B5CB-D895-46D0-91F4-CF537685793D}"/>
              </a:ext>
            </a:extLst>
          </p:cNvPr>
          <p:cNvSpPr/>
          <p:nvPr/>
        </p:nvSpPr>
        <p:spPr bwMode="auto">
          <a:xfrm>
            <a:off x="6312708" y="4348326"/>
            <a:ext cx="963909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BEFE12-6865-449F-908E-5A1EF7EDFC38}"/>
              </a:ext>
            </a:extLst>
          </p:cNvPr>
          <p:cNvSpPr/>
          <p:nvPr/>
        </p:nvSpPr>
        <p:spPr bwMode="auto">
          <a:xfrm rot="5400000">
            <a:off x="5830753" y="3902376"/>
            <a:ext cx="963909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76BA38-6AC4-48A9-A9CF-89BB98934A2C}"/>
              </a:ext>
            </a:extLst>
          </p:cNvPr>
          <p:cNvSpPr/>
          <p:nvPr/>
        </p:nvSpPr>
        <p:spPr bwMode="auto">
          <a:xfrm rot="5400000">
            <a:off x="6794662" y="3912217"/>
            <a:ext cx="963909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443F2B3C-64E1-4FBA-A0C0-F9C0820CD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968" t="66933" r="34009"/>
          <a:stretch/>
        </p:blipFill>
        <p:spPr>
          <a:xfrm>
            <a:off x="6952580" y="4017032"/>
            <a:ext cx="648072" cy="64859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C894CD24-8E08-4E59-87DE-DEB6B4F0A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163" t="33698" b="29926"/>
          <a:stretch/>
        </p:blipFill>
        <p:spPr>
          <a:xfrm>
            <a:off x="5911700" y="4017032"/>
            <a:ext cx="705001" cy="713513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5D977617-7EB5-4FB9-946D-280AD041C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495" b="66702"/>
          <a:stretch/>
        </p:blipFill>
        <p:spPr>
          <a:xfrm>
            <a:off x="5981539" y="3250136"/>
            <a:ext cx="637574" cy="653127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E7D5B46D-29F3-49C2-AEE2-EBCD48B98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122" t="30197" r="34482" b="33092"/>
          <a:stretch/>
        </p:blipFill>
        <p:spPr>
          <a:xfrm>
            <a:off x="6952580" y="3183182"/>
            <a:ext cx="655588" cy="72008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477F31AA-06C1-4BC8-AB50-E789BFAC8740}"/>
              </a:ext>
            </a:extLst>
          </p:cNvPr>
          <p:cNvSpPr/>
          <p:nvPr/>
        </p:nvSpPr>
        <p:spPr bwMode="auto">
          <a:xfrm>
            <a:off x="8983653" y="5246876"/>
            <a:ext cx="963909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624B8F-262B-4618-872A-5978E8B709D1}"/>
              </a:ext>
            </a:extLst>
          </p:cNvPr>
          <p:cNvSpPr/>
          <p:nvPr/>
        </p:nvSpPr>
        <p:spPr bwMode="auto">
          <a:xfrm rot="4017875">
            <a:off x="8354016" y="4800702"/>
            <a:ext cx="963909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E650CCE-AFE7-473F-B8D3-0DA63F9E8FC0}"/>
              </a:ext>
            </a:extLst>
          </p:cNvPr>
          <p:cNvSpPr/>
          <p:nvPr/>
        </p:nvSpPr>
        <p:spPr bwMode="auto">
          <a:xfrm rot="6385862">
            <a:off x="9546248" y="4815544"/>
            <a:ext cx="963909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26DCA6-1DC4-4D46-83C5-F6A5EBEA4354}"/>
              </a:ext>
            </a:extLst>
          </p:cNvPr>
          <p:cNvSpPr/>
          <p:nvPr/>
        </p:nvSpPr>
        <p:spPr bwMode="auto">
          <a:xfrm rot="8020075">
            <a:off x="8519991" y="4033877"/>
            <a:ext cx="963909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9F72E5-C4AA-4236-AF8D-17B99C5A12AA}"/>
              </a:ext>
            </a:extLst>
          </p:cNvPr>
          <p:cNvSpPr/>
          <p:nvPr/>
        </p:nvSpPr>
        <p:spPr bwMode="auto">
          <a:xfrm rot="13396521">
            <a:off x="9294014" y="4009544"/>
            <a:ext cx="963909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5C469E7E-BCBD-4DBF-884A-64E77814A5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5539" r="65921"/>
          <a:stretch/>
        </p:blipFill>
        <p:spPr>
          <a:xfrm>
            <a:off x="9557657" y="4933047"/>
            <a:ext cx="689679" cy="675935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9F95FD02-0A57-4B33-97B4-47E938D69F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968" t="66933" r="34009"/>
          <a:stretch/>
        </p:blipFill>
        <p:spPr>
          <a:xfrm>
            <a:off x="8688288" y="4933047"/>
            <a:ext cx="648072" cy="648597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75396A8A-41C8-4A8E-9C91-E040550D8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163" t="33698" b="29926"/>
          <a:stretch/>
        </p:blipFill>
        <p:spPr>
          <a:xfrm>
            <a:off x="8271320" y="4100464"/>
            <a:ext cx="705001" cy="713513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D4FC7794-3073-4A59-A6BB-29B165D43E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122" t="30197" r="34482" b="33092"/>
          <a:stretch/>
        </p:blipFill>
        <p:spPr>
          <a:xfrm>
            <a:off x="9775970" y="4044514"/>
            <a:ext cx="655588" cy="72008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C3814868-DA2C-4C99-A7EE-43A60A865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495" b="66702"/>
          <a:stretch/>
        </p:blipFill>
        <p:spPr>
          <a:xfrm>
            <a:off x="9048328" y="3362384"/>
            <a:ext cx="637574" cy="653127"/>
          </a:xfrm>
          <a:prstGeom prst="rect">
            <a:avLst/>
          </a:prstGeom>
        </p:spPr>
      </p:pic>
      <p:sp>
        <p:nvSpPr>
          <p:cNvPr id="71" name="Content Placeholder 1">
            <a:extLst>
              <a:ext uri="{FF2B5EF4-FFF2-40B4-BE49-F238E27FC236}">
                <a16:creationId xmlns:a16="http://schemas.microsoft.com/office/drawing/2014/main" id="{ACC94B68-BE44-439D-ADCE-A3AD7803EFD8}"/>
              </a:ext>
            </a:extLst>
          </p:cNvPr>
          <p:cNvSpPr txBox="1">
            <a:spLocks/>
          </p:cNvSpPr>
          <p:nvPr/>
        </p:nvSpPr>
        <p:spPr bwMode="auto">
          <a:xfrm>
            <a:off x="920214" y="3419712"/>
            <a:ext cx="4888557" cy="248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2813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rgbClr val="5C6971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30188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438400" indent="-228600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895600" indent="-228600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352800" indent="-228600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10000" indent="-228600" algn="l" defTabSz="91281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61376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917A22D-4574-476D-B320-ADE77795E1B9}"/>
              </a:ext>
            </a:extLst>
          </p:cNvPr>
          <p:cNvCxnSpPr>
            <a:cxnSpLocks/>
          </p:cNvCxnSpPr>
          <p:nvPr/>
        </p:nvCxnSpPr>
        <p:spPr bwMode="auto">
          <a:xfrm flipH="1">
            <a:off x="7366788" y="3913553"/>
            <a:ext cx="2015424" cy="119523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E1C36-CB61-4A62-AF97-85FF2699072A}"/>
              </a:ext>
            </a:extLst>
          </p:cNvPr>
          <p:cNvCxnSpPr>
            <a:cxnSpLocks/>
          </p:cNvCxnSpPr>
          <p:nvPr/>
        </p:nvCxnSpPr>
        <p:spPr bwMode="auto">
          <a:xfrm>
            <a:off x="7238814" y="2816279"/>
            <a:ext cx="85830" cy="2292504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E9656F-90DF-41B1-B761-D4EE24CFB5B5}"/>
              </a:ext>
            </a:extLst>
          </p:cNvPr>
          <p:cNvCxnSpPr>
            <a:cxnSpLocks/>
          </p:cNvCxnSpPr>
          <p:nvPr/>
        </p:nvCxnSpPr>
        <p:spPr bwMode="auto">
          <a:xfrm>
            <a:off x="7245203" y="2775788"/>
            <a:ext cx="2137009" cy="1147328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04FC0BD-DE96-4650-8CAB-453D39B7C513}"/>
              </a:ext>
            </a:extLst>
          </p:cNvPr>
          <p:cNvSpPr/>
          <p:nvPr/>
        </p:nvSpPr>
        <p:spPr bwMode="auto">
          <a:xfrm>
            <a:off x="7184892" y="4942642"/>
            <a:ext cx="332282" cy="33228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D16159-6F2E-483B-9FAC-5F9C8BE9956D}"/>
              </a:ext>
            </a:extLst>
          </p:cNvPr>
          <p:cNvSpPr/>
          <p:nvPr/>
        </p:nvSpPr>
        <p:spPr bwMode="auto">
          <a:xfrm>
            <a:off x="9216070" y="3747412"/>
            <a:ext cx="332282" cy="33228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5133B4-843F-473E-B564-E8F2C59CC778}"/>
              </a:ext>
            </a:extLst>
          </p:cNvPr>
          <p:cNvCxnSpPr>
            <a:cxnSpLocks/>
          </p:cNvCxnSpPr>
          <p:nvPr/>
        </p:nvCxnSpPr>
        <p:spPr bwMode="auto">
          <a:xfrm flipH="1">
            <a:off x="4015499" y="3533908"/>
            <a:ext cx="287124" cy="884816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62732-B279-427E-AEBE-5FC1D897647B}"/>
              </a:ext>
            </a:extLst>
          </p:cNvPr>
          <p:cNvCxnSpPr>
            <a:cxnSpLocks/>
          </p:cNvCxnSpPr>
          <p:nvPr/>
        </p:nvCxnSpPr>
        <p:spPr bwMode="auto">
          <a:xfrm flipH="1">
            <a:off x="3371288" y="4271534"/>
            <a:ext cx="678468" cy="214236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2BC557-6751-40DC-BFA0-D33F72F80515}"/>
              </a:ext>
            </a:extLst>
          </p:cNvPr>
          <p:cNvCxnSpPr>
            <a:cxnSpLocks/>
          </p:cNvCxnSpPr>
          <p:nvPr/>
        </p:nvCxnSpPr>
        <p:spPr bwMode="auto">
          <a:xfrm flipH="1">
            <a:off x="3352380" y="3563144"/>
            <a:ext cx="785120" cy="922627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E95888-0045-408D-B7DD-88C255D9B2BE}"/>
              </a:ext>
            </a:extLst>
          </p:cNvPr>
          <p:cNvCxnSpPr>
            <a:cxnSpLocks/>
          </p:cNvCxnSpPr>
          <p:nvPr/>
        </p:nvCxnSpPr>
        <p:spPr bwMode="auto">
          <a:xfrm flipH="1">
            <a:off x="3398526" y="3217906"/>
            <a:ext cx="244058" cy="1267864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EE624C-43B5-4FC7-89F0-762F6D09A1CB}"/>
              </a:ext>
            </a:extLst>
          </p:cNvPr>
          <p:cNvCxnSpPr>
            <a:cxnSpLocks/>
          </p:cNvCxnSpPr>
          <p:nvPr/>
        </p:nvCxnSpPr>
        <p:spPr bwMode="auto">
          <a:xfrm>
            <a:off x="3027574" y="2976858"/>
            <a:ext cx="329164" cy="1569957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BE89E-2D21-4A95-A182-CD4416DC91E1}"/>
              </a:ext>
            </a:extLst>
          </p:cNvPr>
          <p:cNvCxnSpPr>
            <a:cxnSpLocks/>
          </p:cNvCxnSpPr>
          <p:nvPr/>
        </p:nvCxnSpPr>
        <p:spPr bwMode="auto">
          <a:xfrm>
            <a:off x="2406568" y="3250222"/>
            <a:ext cx="977409" cy="1296592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1EAC9A-90FB-46D6-AF21-B1823AAC30E6}"/>
              </a:ext>
            </a:extLst>
          </p:cNvPr>
          <p:cNvCxnSpPr>
            <a:cxnSpLocks/>
          </p:cNvCxnSpPr>
          <p:nvPr/>
        </p:nvCxnSpPr>
        <p:spPr bwMode="auto">
          <a:xfrm>
            <a:off x="2205937" y="3803470"/>
            <a:ext cx="1141286" cy="776755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433592-19E7-49DD-8C37-0DA25AD23176}"/>
              </a:ext>
            </a:extLst>
          </p:cNvPr>
          <p:cNvCxnSpPr>
            <a:cxnSpLocks/>
          </p:cNvCxnSpPr>
          <p:nvPr/>
        </p:nvCxnSpPr>
        <p:spPr bwMode="auto">
          <a:xfrm>
            <a:off x="2603116" y="4531547"/>
            <a:ext cx="694903" cy="5056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BDA6D5-EC83-4354-AD78-97C12AA17E62}"/>
              </a:ext>
            </a:extLst>
          </p:cNvPr>
          <p:cNvGrpSpPr/>
          <p:nvPr/>
        </p:nvGrpSpPr>
        <p:grpSpPr>
          <a:xfrm rot="18846678">
            <a:off x="2174349" y="2959211"/>
            <a:ext cx="1931563" cy="1605250"/>
            <a:chOff x="1593745" y="2245201"/>
            <a:chExt cx="1931563" cy="16052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45CA7C-E5BC-40CD-AB2E-F3CC6031255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759096" y="3539878"/>
              <a:ext cx="678468" cy="214236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82E597-C666-48A3-87CB-1502B9ED761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740188" y="2831487"/>
              <a:ext cx="785120" cy="922627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A7EE72-058A-45C6-BD38-E3AC82D05AE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786334" y="2486250"/>
              <a:ext cx="244058" cy="1267864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4F7C943-73A5-421F-819E-2F01C3B214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15382" y="2245201"/>
              <a:ext cx="329164" cy="1569957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38D99F-1933-4867-A4C7-8A02B601E9D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94375" y="2518566"/>
              <a:ext cx="977409" cy="1296592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3535B3E-5E92-4210-B7CC-14A0F647AE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93745" y="3071813"/>
              <a:ext cx="1141286" cy="776755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FE9B98-6EF9-4A0E-B7AA-EFCAF66175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90923" y="3799891"/>
              <a:ext cx="694903" cy="5056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AEBF58-E9DF-4CB5-8E0C-984097F7C25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06931" y="2708991"/>
            <a:ext cx="1187305" cy="819586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7A4892-037D-43E4-8599-54BE9D172989}"/>
              </a:ext>
            </a:extLst>
          </p:cNvPr>
          <p:cNvCxnSpPr>
            <a:cxnSpLocks/>
          </p:cNvCxnSpPr>
          <p:nvPr/>
        </p:nvCxnSpPr>
        <p:spPr bwMode="auto">
          <a:xfrm flipV="1">
            <a:off x="2306832" y="2750306"/>
            <a:ext cx="689680" cy="356103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993CA6-12D7-4AAA-BFC2-AA2469102438}"/>
              </a:ext>
            </a:extLst>
          </p:cNvPr>
          <p:cNvCxnSpPr>
            <a:cxnSpLocks/>
          </p:cNvCxnSpPr>
          <p:nvPr/>
        </p:nvCxnSpPr>
        <p:spPr bwMode="auto">
          <a:xfrm flipH="1">
            <a:off x="2035995" y="3129546"/>
            <a:ext cx="261483" cy="816682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C1CFC5-7E73-4A18-9645-D4944010290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025880" y="3977776"/>
            <a:ext cx="1112682" cy="688512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069C92-7B7F-4E4A-BEC3-12D4EFF1835A}"/>
              </a:ext>
            </a:extLst>
          </p:cNvPr>
          <p:cNvCxnSpPr>
            <a:cxnSpLocks/>
          </p:cNvCxnSpPr>
          <p:nvPr/>
        </p:nvCxnSpPr>
        <p:spPr bwMode="auto">
          <a:xfrm flipV="1">
            <a:off x="3405418" y="4279944"/>
            <a:ext cx="672350" cy="516084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A4DE96-AEA6-471B-8F4A-4673169C297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377715" y="3315248"/>
            <a:ext cx="221278" cy="1273726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EDB3ED-7CAF-4EC8-8101-55DEA0185BED}"/>
              </a:ext>
            </a:extLst>
          </p:cNvPr>
          <p:cNvCxnSpPr>
            <a:cxnSpLocks/>
          </p:cNvCxnSpPr>
          <p:nvPr/>
        </p:nvCxnSpPr>
        <p:spPr bwMode="auto">
          <a:xfrm flipH="1">
            <a:off x="2319079" y="3046119"/>
            <a:ext cx="1331818" cy="11517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75BBA2-EC35-4371-BC34-E4DA655F297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21512" y="2843799"/>
            <a:ext cx="1215009" cy="879656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2828CC-6400-4E33-B786-6EB50983F8AE}"/>
              </a:ext>
            </a:extLst>
          </p:cNvPr>
          <p:cNvCxnSpPr>
            <a:cxnSpLocks/>
          </p:cNvCxnSpPr>
          <p:nvPr/>
        </p:nvCxnSpPr>
        <p:spPr bwMode="auto">
          <a:xfrm flipH="1">
            <a:off x="2603116" y="3650385"/>
            <a:ext cx="1645315" cy="763174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D9CFAD-7D0A-4EC2-99F6-CA265B61AF52}"/>
              </a:ext>
            </a:extLst>
          </p:cNvPr>
          <p:cNvCxnSpPr>
            <a:cxnSpLocks/>
          </p:cNvCxnSpPr>
          <p:nvPr/>
        </p:nvCxnSpPr>
        <p:spPr bwMode="auto">
          <a:xfrm flipH="1">
            <a:off x="2755517" y="3096197"/>
            <a:ext cx="851929" cy="1469763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F8F829D-0EB2-4E2F-9B60-1EF961BE9BE0}"/>
              </a:ext>
            </a:extLst>
          </p:cNvPr>
          <p:cNvCxnSpPr>
            <a:cxnSpLocks/>
          </p:cNvCxnSpPr>
          <p:nvPr/>
        </p:nvCxnSpPr>
        <p:spPr bwMode="auto">
          <a:xfrm flipH="1">
            <a:off x="2558892" y="2889771"/>
            <a:ext cx="426096" cy="1632135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427D72-AA26-4888-A41F-4DB23B958756}"/>
              </a:ext>
            </a:extLst>
          </p:cNvPr>
          <p:cNvCxnSpPr>
            <a:cxnSpLocks/>
          </p:cNvCxnSpPr>
          <p:nvPr/>
        </p:nvCxnSpPr>
        <p:spPr bwMode="auto">
          <a:xfrm>
            <a:off x="2373669" y="3106408"/>
            <a:ext cx="1940522" cy="52910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4951D6C-131B-4595-B760-83FC49450243}"/>
              </a:ext>
            </a:extLst>
          </p:cNvPr>
          <p:cNvCxnSpPr>
            <a:cxnSpLocks/>
          </p:cNvCxnSpPr>
          <p:nvPr/>
        </p:nvCxnSpPr>
        <p:spPr bwMode="auto">
          <a:xfrm flipH="1">
            <a:off x="9613470" y="3473909"/>
            <a:ext cx="7290" cy="87688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0C42E9E-EA89-4854-BC1E-D106FC8B1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6954983" y="3076691"/>
            <a:ext cx="627090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E265F2-5DEF-4152-B440-60646B3DC48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87848" y="4856374"/>
            <a:ext cx="627090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72E117-9BCE-4BA2-80C6-57B6B0D4F80C}"/>
              </a:ext>
            </a:extLst>
          </p:cNvPr>
          <p:cNvCxnSpPr>
            <a:cxnSpLocks/>
          </p:cNvCxnSpPr>
          <p:nvPr/>
        </p:nvCxnSpPr>
        <p:spPr bwMode="auto">
          <a:xfrm flipH="1">
            <a:off x="7345080" y="4983134"/>
            <a:ext cx="385772" cy="562379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DBAA77-7FDA-4F0C-B7E8-283CA75D0088}"/>
              </a:ext>
            </a:extLst>
          </p:cNvPr>
          <p:cNvCxnSpPr>
            <a:cxnSpLocks/>
          </p:cNvCxnSpPr>
          <p:nvPr/>
        </p:nvCxnSpPr>
        <p:spPr bwMode="auto">
          <a:xfrm>
            <a:off x="6952380" y="4902551"/>
            <a:ext cx="401659" cy="665274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DF6EB6-3473-4A59-ADA7-0D94B2144303}"/>
              </a:ext>
            </a:extLst>
          </p:cNvPr>
          <p:cNvCxnSpPr>
            <a:cxnSpLocks/>
          </p:cNvCxnSpPr>
          <p:nvPr/>
        </p:nvCxnSpPr>
        <p:spPr bwMode="auto">
          <a:xfrm>
            <a:off x="7261663" y="2342908"/>
            <a:ext cx="401659" cy="665274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1192FC-8A16-4A19-A7F3-4870D50F031C}"/>
              </a:ext>
            </a:extLst>
          </p:cNvPr>
          <p:cNvCxnSpPr>
            <a:cxnSpLocks/>
          </p:cNvCxnSpPr>
          <p:nvPr/>
        </p:nvCxnSpPr>
        <p:spPr bwMode="auto">
          <a:xfrm flipH="1">
            <a:off x="6826512" y="2318857"/>
            <a:ext cx="295552" cy="738772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F305487-68F1-4106-AE70-84C020281DCC}"/>
              </a:ext>
            </a:extLst>
          </p:cNvPr>
          <p:cNvSpPr/>
          <p:nvPr/>
        </p:nvSpPr>
        <p:spPr bwMode="auto">
          <a:xfrm>
            <a:off x="7074328" y="2626059"/>
            <a:ext cx="332282" cy="33228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20000"/>
              </a:spcBef>
              <a:spcAft>
                <a:spcPct val="0"/>
              </a:spcAft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4F020234-7F63-4A89-A6BB-BC543686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5539" r="65921"/>
          <a:stretch/>
        </p:blipFill>
        <p:spPr>
          <a:xfrm>
            <a:off x="2306833" y="4193581"/>
            <a:ext cx="689679" cy="675935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C01BB42-6957-4D77-A628-11040FED8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968" t="66933" r="34009"/>
          <a:stretch/>
        </p:blipFill>
        <p:spPr>
          <a:xfrm>
            <a:off x="1737054" y="3563144"/>
            <a:ext cx="648072" cy="64859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DBB51C58-96BC-42B3-895A-F8CD654411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163" t="33698" b="29926"/>
          <a:stretch/>
        </p:blipFill>
        <p:spPr>
          <a:xfrm>
            <a:off x="3609894" y="3961084"/>
            <a:ext cx="705001" cy="713513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C4075903-775A-4164-8CDC-0E18E9B9E2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122" t="30197" r="34482" b="33092"/>
          <a:stretch/>
        </p:blipFill>
        <p:spPr>
          <a:xfrm>
            <a:off x="3038299" y="4332578"/>
            <a:ext cx="655588" cy="72008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8A0956A4-081B-474B-A956-4EE44E8E1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616" t="-1883" r="67992" b="65767"/>
          <a:stretch/>
        </p:blipFill>
        <p:spPr>
          <a:xfrm>
            <a:off x="1984039" y="2754129"/>
            <a:ext cx="680457" cy="708391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18CAD459-60FD-4503-A289-998850F99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054" t="1" r="29785" b="66175"/>
          <a:stretch/>
        </p:blipFill>
        <p:spPr>
          <a:xfrm>
            <a:off x="2605011" y="2413179"/>
            <a:ext cx="833000" cy="663461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0CD194BE-4138-40FA-AD50-AE12A1B72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495" t="1" b="66701"/>
          <a:stretch/>
        </p:blipFill>
        <p:spPr>
          <a:xfrm>
            <a:off x="3366093" y="2722954"/>
            <a:ext cx="637574" cy="653127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D3B9878C-CF25-4383-8EE0-D45F1384AD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233" t="31129" r="67609" b="32756"/>
          <a:stretch/>
        </p:blipFill>
        <p:spPr>
          <a:xfrm>
            <a:off x="3962394" y="3229072"/>
            <a:ext cx="680458" cy="708391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670E9364-4903-42F4-85C0-E01669269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616" t="-1883" r="67992" b="67589"/>
          <a:stretch/>
        </p:blipFill>
        <p:spPr>
          <a:xfrm>
            <a:off x="6490214" y="2703436"/>
            <a:ext cx="680457" cy="672646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769FFAFC-C532-4ED0-A800-8944F1AB0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054" t="1" r="29785" b="67573"/>
          <a:stretch/>
        </p:blipFill>
        <p:spPr>
          <a:xfrm>
            <a:off x="6793020" y="1981131"/>
            <a:ext cx="833000" cy="63603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BE697EF5-0A1F-4028-B10B-B72502BC6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495" t="1" b="66701"/>
          <a:stretch/>
        </p:blipFill>
        <p:spPr>
          <a:xfrm>
            <a:off x="7421023" y="2689522"/>
            <a:ext cx="637574" cy="65312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F2ACBF2D-2C39-48E9-BA5D-E821CC7A85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163" t="33698" b="29926"/>
          <a:stretch/>
        </p:blipFill>
        <p:spPr>
          <a:xfrm>
            <a:off x="9210239" y="4215340"/>
            <a:ext cx="705001" cy="713513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6F2B0A12-DA02-44BA-A8EF-C5DAAD75D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233" t="31129" r="67609" b="32756"/>
          <a:stretch/>
        </p:blipFill>
        <p:spPr>
          <a:xfrm>
            <a:off x="9273294" y="2872901"/>
            <a:ext cx="680458" cy="708391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B34D09F3-5E2A-4D6E-83F8-87D6DC1AC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5539" r="65921"/>
          <a:stretch/>
        </p:blipFill>
        <p:spPr>
          <a:xfrm>
            <a:off x="6634966" y="4518408"/>
            <a:ext cx="689679" cy="675935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3AF64A4-A798-4612-A243-93728343BE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968" t="66933" r="34009"/>
          <a:stretch/>
        </p:blipFill>
        <p:spPr>
          <a:xfrm>
            <a:off x="7030002" y="5239503"/>
            <a:ext cx="648072" cy="648597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9769C98F-8183-440A-996B-56D087C62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122" t="30197" r="34482" b="33092"/>
          <a:stretch/>
        </p:blipFill>
        <p:spPr>
          <a:xfrm>
            <a:off x="7467965" y="4496334"/>
            <a:ext cx="655588" cy="72008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2E10816-D27C-4E86-921A-0454A20D40D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026779" y="3047572"/>
            <a:ext cx="1228002" cy="122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D17E99-4B8A-4076-A481-80DAAE19985B}"/>
              </a:ext>
            </a:extLst>
          </p:cNvPr>
          <p:cNvGrpSpPr/>
          <p:nvPr/>
        </p:nvGrpSpPr>
        <p:grpSpPr>
          <a:xfrm>
            <a:off x="2454879" y="1615731"/>
            <a:ext cx="6527451" cy="3612161"/>
            <a:chOff x="2454879" y="1615731"/>
            <a:chExt cx="6527451" cy="361216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D93214-5B71-4F96-B772-A21EB762EA32}"/>
                </a:ext>
              </a:extLst>
            </p:cNvPr>
            <p:cNvSpPr/>
            <p:nvPr/>
          </p:nvSpPr>
          <p:spPr bwMode="auto">
            <a:xfrm>
              <a:off x="6004144" y="2315034"/>
              <a:ext cx="2930624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de-DE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ＭＳ Ｐゴシック" pitchFamily="34" charset="-128"/>
                </a:rPr>
                <a:t>80%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6981AB-13DF-4CB9-A920-AFD71B45325B}"/>
                </a:ext>
              </a:extLst>
            </p:cNvPr>
            <p:cNvSpPr/>
            <p:nvPr/>
          </p:nvSpPr>
          <p:spPr bwMode="auto">
            <a:xfrm>
              <a:off x="5180631" y="2315034"/>
              <a:ext cx="792088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de-DE" dirty="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rPr>
                <a:t>20%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712EFF-C294-4ACE-A112-AA36F7422596}"/>
                </a:ext>
              </a:extLst>
            </p:cNvPr>
            <p:cNvSpPr/>
            <p:nvPr/>
          </p:nvSpPr>
          <p:spPr bwMode="auto">
            <a:xfrm>
              <a:off x="5122071" y="3971562"/>
              <a:ext cx="2930624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de-DE" dirty="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rPr>
                <a:t>80%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833976-65EE-4442-B2F7-8E5129067F43}"/>
                </a:ext>
              </a:extLst>
            </p:cNvPr>
            <p:cNvSpPr/>
            <p:nvPr/>
          </p:nvSpPr>
          <p:spPr bwMode="auto">
            <a:xfrm>
              <a:off x="8096408" y="3971562"/>
              <a:ext cx="792088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de-DE" dirty="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rPr>
                <a:t>20%</a:t>
              </a:r>
            </a:p>
          </p:txBody>
        </p:sp>
        <p:sp>
          <p:nvSpPr>
            <p:cNvPr id="7" name="Up-Down Arrow 8">
              <a:extLst>
                <a:ext uri="{FF2B5EF4-FFF2-40B4-BE49-F238E27FC236}">
                  <a16:creationId xmlns:a16="http://schemas.microsoft.com/office/drawing/2014/main" id="{230D2F2B-6BEB-4179-BF50-63A2A5B3D9A1}"/>
                </a:ext>
              </a:extLst>
            </p:cNvPr>
            <p:cNvSpPr/>
            <p:nvPr/>
          </p:nvSpPr>
          <p:spPr bwMode="auto">
            <a:xfrm>
              <a:off x="8250136" y="2850074"/>
              <a:ext cx="484632" cy="1121489"/>
            </a:xfrm>
            <a:prstGeom prst="up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" name="Up-Down Arrow 10">
              <a:extLst>
                <a:ext uri="{FF2B5EF4-FFF2-40B4-BE49-F238E27FC236}">
                  <a16:creationId xmlns:a16="http://schemas.microsoft.com/office/drawing/2014/main" id="{666A4C19-D35A-479B-B7BA-5F1225214FAD}"/>
                </a:ext>
              </a:extLst>
            </p:cNvPr>
            <p:cNvSpPr/>
            <p:nvPr/>
          </p:nvSpPr>
          <p:spPr bwMode="auto">
            <a:xfrm>
              <a:off x="5293703" y="2856735"/>
              <a:ext cx="484632" cy="1121489"/>
            </a:xfrm>
            <a:prstGeom prst="up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0C7BDF-9491-4C63-B530-F669F98CA81D}"/>
                </a:ext>
              </a:extLst>
            </p:cNvPr>
            <p:cNvSpPr txBox="1"/>
            <p:nvPr/>
          </p:nvSpPr>
          <p:spPr>
            <a:xfrm>
              <a:off x="4892253" y="3194621"/>
              <a:ext cx="12875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de-DE" dirty="0"/>
                <a:t>Ausnahme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062B2-103F-45A7-BE08-B1E6E80AD341}"/>
                </a:ext>
              </a:extLst>
            </p:cNvPr>
            <p:cNvSpPr txBox="1"/>
            <p:nvPr/>
          </p:nvSpPr>
          <p:spPr>
            <a:xfrm>
              <a:off x="8002575" y="3194621"/>
              <a:ext cx="97975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de-DE" dirty="0"/>
                <a:t>Routine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4843D7-BAF2-4E25-A6E9-41F011760E51}"/>
                </a:ext>
              </a:extLst>
            </p:cNvPr>
            <p:cNvSpPr txBox="1"/>
            <p:nvPr/>
          </p:nvSpPr>
          <p:spPr>
            <a:xfrm>
              <a:off x="3417769" y="2395241"/>
              <a:ext cx="16979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de-DE" dirty="0"/>
                <a:t>Linienfertigung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50A9CC-0F31-4C1D-AA62-206C4A53CC8B}"/>
                </a:ext>
              </a:extLst>
            </p:cNvPr>
            <p:cNvSpPr txBox="1"/>
            <p:nvPr/>
          </p:nvSpPr>
          <p:spPr>
            <a:xfrm>
              <a:off x="3530396" y="4030103"/>
              <a:ext cx="9028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de-DE" dirty="0"/>
                <a:t>Projekt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4E41E6-87C2-41A9-A80F-8EA87E9344CA}"/>
                </a:ext>
              </a:extLst>
            </p:cNvPr>
            <p:cNvSpPr txBox="1"/>
            <p:nvPr/>
          </p:nvSpPr>
          <p:spPr>
            <a:xfrm>
              <a:off x="6439301" y="1615731"/>
              <a:ext cx="206030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Alltagsgeschäft</a:t>
              </a:r>
              <a:br>
                <a:rPr lang="de-DE" dirty="0"/>
              </a:br>
              <a:r>
                <a:rPr lang="de-DE" dirty="0"/>
                <a:t>Produktentwicklung</a:t>
              </a:r>
              <a:endParaRPr lang="de-DE" baseline="30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E903D9-C69A-46FB-BEB0-E23BA95E2F2A}"/>
                </a:ext>
              </a:extLst>
            </p:cNvPr>
            <p:cNvSpPr txBox="1"/>
            <p:nvPr/>
          </p:nvSpPr>
          <p:spPr>
            <a:xfrm>
              <a:off x="5620742" y="4581561"/>
              <a:ext cx="196720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Sonderaktivitäten</a:t>
              </a:r>
            </a:p>
            <a:p>
              <a:pPr algn="ctr"/>
              <a:r>
                <a:rPr lang="de-DE" dirty="0"/>
                <a:t>Ausnahmen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3F3E874-1320-44E2-9D53-049C45D2376E}"/>
                </a:ext>
              </a:extLst>
            </p:cNvPr>
            <p:cNvPicPr>
              <a:picLocks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>
              <a:off x="2454879" y="2080112"/>
              <a:ext cx="947177" cy="94717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0E8A2F4-7380-4A68-80DF-1325E8500763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2464577" y="3642721"/>
              <a:ext cx="1022106" cy="1022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64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9702F0-862D-4AF2-8FCC-191977EA2D38}"/>
              </a:ext>
            </a:extLst>
          </p:cNvPr>
          <p:cNvGrpSpPr/>
          <p:nvPr/>
        </p:nvGrpSpPr>
        <p:grpSpPr>
          <a:xfrm>
            <a:off x="1631505" y="1690688"/>
            <a:ext cx="8784976" cy="3977574"/>
            <a:chOff x="1631505" y="1690688"/>
            <a:chExt cx="8784976" cy="397757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8158509-970C-4FE9-91CE-E8E0B570B580}"/>
                </a:ext>
              </a:extLst>
            </p:cNvPr>
            <p:cNvSpPr/>
            <p:nvPr/>
          </p:nvSpPr>
          <p:spPr bwMode="auto">
            <a:xfrm>
              <a:off x="1631505" y="1690688"/>
              <a:ext cx="3753221" cy="466517"/>
            </a:xfrm>
            <a:prstGeom prst="rect">
              <a:avLst/>
            </a:prstGeom>
            <a:solidFill>
              <a:srgbClr val="162C42"/>
            </a:solidFill>
            <a:ln w="9525" cap="flat" cmpd="sng" algn="ctr">
              <a:solidFill>
                <a:srgbClr val="162C4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CEBC61-B808-4532-B606-18065348D17A}"/>
                </a:ext>
              </a:extLst>
            </p:cNvPr>
            <p:cNvSpPr/>
            <p:nvPr/>
          </p:nvSpPr>
          <p:spPr bwMode="auto">
            <a:xfrm>
              <a:off x="6663260" y="1690688"/>
              <a:ext cx="3753221" cy="466517"/>
            </a:xfrm>
            <a:prstGeom prst="rect">
              <a:avLst/>
            </a:prstGeom>
            <a:solidFill>
              <a:srgbClr val="162C42"/>
            </a:solidFill>
            <a:ln w="9525" cap="flat" cmpd="sng" algn="ctr">
              <a:solidFill>
                <a:srgbClr val="162C4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4F5762-A1C2-4415-B1BA-146F3AA0C819}"/>
                </a:ext>
              </a:extLst>
            </p:cNvPr>
            <p:cNvSpPr txBox="1"/>
            <p:nvPr/>
          </p:nvSpPr>
          <p:spPr>
            <a:xfrm>
              <a:off x="1743985" y="1762696"/>
              <a:ext cx="3640740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dirty="0"/>
                <a:t>	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</a:rPr>
                <a:t>Planungsphase</a:t>
              </a:r>
            </a:p>
            <a:p>
              <a:pPr algn="l"/>
              <a:endParaRPr lang="de-DE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Beschreibung des Projekts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Planung der Planung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Strukturanalyse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Ablaufanalyse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Zeitanalyse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Kapazitätsanalyse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Kostenanalyse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Einnahmen-/Ausgabenplanung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Zusammenstellung der </a:t>
              </a:r>
              <a:br>
                <a:rPr lang="de-DE" dirty="0"/>
              </a:br>
              <a:r>
                <a:rPr lang="de-DE" dirty="0"/>
                <a:t>Planungsunterlagen </a:t>
              </a:r>
              <a:br>
                <a:rPr lang="de-DE" dirty="0"/>
              </a:br>
              <a:r>
                <a:rPr lang="de-DE" dirty="0"/>
                <a:t>u. ggf. Auftragsvergabe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3A295A-56AC-4709-9B45-16DDE18791FD}"/>
                </a:ext>
              </a:extLst>
            </p:cNvPr>
            <p:cNvSpPr txBox="1"/>
            <p:nvPr/>
          </p:nvSpPr>
          <p:spPr>
            <a:xfrm>
              <a:off x="6744073" y="1762696"/>
              <a:ext cx="3199658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dirty="0"/>
                <a:t>	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</a:rPr>
                <a:t>Planungsergebnisse </a:t>
              </a:r>
              <a:r>
                <a:rPr lang="de-DE" baseline="30000" dirty="0">
                  <a:solidFill>
                    <a:schemeClr val="bg1">
                      <a:lumMod val="95000"/>
                    </a:schemeClr>
                  </a:solidFill>
                </a:rPr>
                <a:t>*)</a:t>
              </a:r>
            </a:p>
            <a:p>
              <a:pPr algn="l"/>
              <a:endParaRPr lang="de-DE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Pflichtenheft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Planungsplan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Projektstrukturplan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Ablaufplan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Terminplan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Kapazitätsplan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Kostenplan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Finanzmittelbedarfsplan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Aufträge und Verträge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7D0FDB0-7867-467D-8463-8E89BC4F3DD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81363" y="2482775"/>
              <a:ext cx="82927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132BE9-3A14-42AC-B5EC-E0EE1DD22C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3953" y="2770807"/>
              <a:ext cx="82927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9D1076-9F5E-4E04-B0EE-33E93C6CD4F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3953" y="3058839"/>
              <a:ext cx="82927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AA7EAF4-A95A-4ED5-A167-BF56AA1DC9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3953" y="3346871"/>
              <a:ext cx="82927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1D0FC28-0864-4541-8258-0AFCD7C3C58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3953" y="3634903"/>
              <a:ext cx="82927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A80744-5041-485A-9461-CEB80D9FD5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3953" y="3922935"/>
              <a:ext cx="82927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8F7BAE4-4823-4D0E-8314-D16FC3202D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3953" y="4210967"/>
              <a:ext cx="82927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AA17F5-4B9E-4FAF-B15C-D01FB21E88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3953" y="4498999"/>
              <a:ext cx="82927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AEE63C-C9FB-49FC-ACCD-18C5D3339C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3953" y="4787031"/>
              <a:ext cx="82927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626610-83E4-436E-B46C-9AB5AB39FC84}"/>
                </a:ext>
              </a:extLst>
            </p:cNvPr>
            <p:cNvSpPr/>
            <p:nvPr/>
          </p:nvSpPr>
          <p:spPr bwMode="auto">
            <a:xfrm>
              <a:off x="6663260" y="2157205"/>
              <a:ext cx="3753221" cy="2902900"/>
            </a:xfrm>
            <a:prstGeom prst="rect">
              <a:avLst/>
            </a:prstGeom>
            <a:ln w="9525" cap="flat" cmpd="sng" algn="ctr">
              <a:solidFill>
                <a:srgbClr val="162C4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A6D360B-3064-4015-956A-A6D54BC3C71A}"/>
                </a:ext>
              </a:extLst>
            </p:cNvPr>
            <p:cNvSpPr/>
            <p:nvPr/>
          </p:nvSpPr>
          <p:spPr bwMode="auto">
            <a:xfrm>
              <a:off x="1631505" y="2167271"/>
              <a:ext cx="3753221" cy="3339841"/>
            </a:xfrm>
            <a:prstGeom prst="rect">
              <a:avLst/>
            </a:prstGeom>
            <a:ln w="9525" cap="flat" cmpd="sng" algn="ctr">
              <a:solidFill>
                <a:srgbClr val="162C4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8" name="Down Arrow 22">
              <a:extLst>
                <a:ext uri="{FF2B5EF4-FFF2-40B4-BE49-F238E27FC236}">
                  <a16:creationId xmlns:a16="http://schemas.microsoft.com/office/drawing/2014/main" id="{EE6741D6-BAAC-4855-83D2-A7E8BD73131E}"/>
                </a:ext>
              </a:extLst>
            </p:cNvPr>
            <p:cNvSpPr/>
            <p:nvPr/>
          </p:nvSpPr>
          <p:spPr bwMode="auto">
            <a:xfrm>
              <a:off x="8053502" y="4879445"/>
              <a:ext cx="484632" cy="483651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2813" fontAlgn="base">
                <a:spcBef>
                  <a:spcPct val="20000"/>
                </a:spcBef>
                <a:spcAft>
                  <a:spcPct val="0"/>
                </a:spcAft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D723B41-A5F5-41C8-8D59-29D6550D08BA}"/>
                </a:ext>
              </a:extLst>
            </p:cNvPr>
            <p:cNvSpPr/>
            <p:nvPr/>
          </p:nvSpPr>
          <p:spPr>
            <a:xfrm>
              <a:off x="7565256" y="5298930"/>
              <a:ext cx="1467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/>
                <a:t>Realisierung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163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Heil</dc:creator>
  <cp:lastModifiedBy>Andreas Heil</cp:lastModifiedBy>
  <cp:revision>1</cp:revision>
  <dcterms:created xsi:type="dcterms:W3CDTF">2020-11-15T09:51:19Z</dcterms:created>
  <dcterms:modified xsi:type="dcterms:W3CDTF">2020-11-15T09:54:37Z</dcterms:modified>
</cp:coreProperties>
</file>