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DM Office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B10"/>
    <a:srgbClr val="58585A"/>
    <a:srgbClr val="1F3685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6667" autoAdjust="0"/>
  </p:normalViewPr>
  <p:slideViewPr>
    <p:cSldViewPr>
      <p:cViewPr varScale="1">
        <p:scale>
          <a:sx n="125" d="100"/>
          <a:sy n="125" d="100"/>
        </p:scale>
        <p:origin x="64" y="7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7C7D5-F185-4C96-A1AD-73FFBEA5C72F}" type="datetimeFigureOut">
              <a:rPr lang="de-DE" smtClean="0"/>
              <a:t>26.05.2020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E6AD0-AA90-4211-A10B-550356737FF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307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1599B1DB-9846-4F85-B7AD-D553508ADF37}" type="datetimeFigureOut">
              <a:rPr lang="de-DE" smtClean="0"/>
              <a:pPr>
                <a:defRPr/>
              </a:pPr>
              <a:t>26.05.2020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D7CEB91D-FC44-4AE9-8766-E1580B3D6FD3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774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M Offic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874" y="0"/>
            <a:ext cx="9144875" cy="5164038"/>
          </a:xfrm>
          <a:prstGeom prst="rect">
            <a:avLst/>
          </a:prstGeom>
          <a:solidFill>
            <a:srgbClr val="1F368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13" name="Titel 11"/>
          <p:cNvSpPr>
            <a:spLocks noGrp="1"/>
          </p:cNvSpPr>
          <p:nvPr>
            <p:ph type="title" hasCustomPrompt="1"/>
          </p:nvPr>
        </p:nvSpPr>
        <p:spPr>
          <a:xfrm>
            <a:off x="432003" y="1476024"/>
            <a:ext cx="8244453" cy="800848"/>
          </a:xfrm>
        </p:spPr>
        <p:txBody>
          <a:bodyPr anchor="ctr" anchorCtr="0">
            <a:noAutofit/>
          </a:bodyPr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4" name="Datumsplatzhalter 6"/>
          <p:cNvSpPr>
            <a:spLocks noGrp="1"/>
          </p:cNvSpPr>
          <p:nvPr>
            <p:ph type="dt" sz="half" idx="10"/>
          </p:nvPr>
        </p:nvSpPr>
        <p:spPr>
          <a:xfrm>
            <a:off x="467545" y="2276875"/>
            <a:ext cx="3131888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82F051-CF56-4DD2-9A80-8D230885DF18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08" y="288001"/>
            <a:ext cx="1296848" cy="877035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-874" y="0"/>
            <a:ext cx="9144875" cy="5164038"/>
          </a:xfrm>
          <a:prstGeom prst="rect">
            <a:avLst/>
          </a:prstGeom>
          <a:solidFill>
            <a:srgbClr val="1F368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08" y="288001"/>
            <a:ext cx="1296848" cy="8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4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-875" y="549176"/>
            <a:ext cx="9144875" cy="4248000"/>
          </a:xfrm>
          <a:prstGeom prst="rect">
            <a:avLst/>
          </a:prstGeom>
          <a:solidFill>
            <a:srgbClr val="1F3685"/>
          </a:solidFill>
          <a:ln>
            <a:solidFill>
              <a:srgbClr val="1F368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051721" y="2283718"/>
            <a:ext cx="6393656" cy="5842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Kapiteltitel bearbeiten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6527800" y="4812998"/>
            <a:ext cx="2133600" cy="273844"/>
          </a:xfrm>
        </p:spPr>
        <p:txBody>
          <a:bodyPr/>
          <a:lstStyle/>
          <a:p>
            <a:pPr>
              <a:defRPr/>
            </a:pPr>
            <a:fld id="{E1A50D1C-5FB9-4814-BAC4-BCA0014DD0BE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00336" y="4812998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1800" y="4812998"/>
            <a:ext cx="611808" cy="273844"/>
          </a:xfrm>
        </p:spPr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6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ite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50D1C-5FB9-4814-BAC4-BCA0014DD0BE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31800" y="1275606"/>
            <a:ext cx="82296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75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ite mit Inhalt,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950"/>
            <a:ext cx="8229600" cy="54006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50D1C-5FB9-4814-BAC4-BCA0014DD0BE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 bwMode="auto">
          <a:xfrm>
            <a:off x="431800" y="627534"/>
            <a:ext cx="82296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64007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ite mit Inhalt,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50D1C-5FB9-4814-BAC4-BCA0014DD0BE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31800" y="627534"/>
            <a:ext cx="82296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87800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-875" y="549176"/>
            <a:ext cx="9144875" cy="4248000"/>
          </a:xfrm>
          <a:prstGeom prst="rect">
            <a:avLst/>
          </a:prstGeom>
          <a:solidFill>
            <a:srgbClr val="1F3685"/>
          </a:solidFill>
          <a:ln>
            <a:solidFill>
              <a:srgbClr val="1F368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2051721" y="2283718"/>
            <a:ext cx="6393656" cy="584200"/>
          </a:xfrm>
        </p:spPr>
        <p:txBody>
          <a:bodyPr>
            <a:noAutofit/>
          </a:bodyPr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Kapiteltitel bearbeiten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half" idx="10"/>
          </p:nvPr>
        </p:nvSpPr>
        <p:spPr>
          <a:xfrm>
            <a:off x="6527800" y="4812998"/>
            <a:ext cx="2133600" cy="273844"/>
          </a:xfrm>
        </p:spPr>
        <p:txBody>
          <a:bodyPr/>
          <a:lstStyle/>
          <a:p>
            <a:pPr>
              <a:defRPr/>
            </a:pPr>
            <a:fld id="{E1A50D1C-5FB9-4814-BAC4-BCA0014DD0BE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00336" y="4812998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1800" y="4812998"/>
            <a:ext cx="611808" cy="273844"/>
          </a:xfrm>
        </p:spPr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0818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874" y="0"/>
            <a:ext cx="9144875" cy="5164038"/>
          </a:xfrm>
          <a:prstGeom prst="rect">
            <a:avLst/>
          </a:prstGeom>
          <a:solidFill>
            <a:srgbClr val="1F368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3"/>
          </a:p>
        </p:txBody>
      </p:sp>
      <p:sp>
        <p:nvSpPr>
          <p:cNvPr id="13" name="Titel 11"/>
          <p:cNvSpPr>
            <a:spLocks noGrp="1"/>
          </p:cNvSpPr>
          <p:nvPr>
            <p:ph type="title" hasCustomPrompt="1"/>
          </p:nvPr>
        </p:nvSpPr>
        <p:spPr>
          <a:xfrm>
            <a:off x="432003" y="1476024"/>
            <a:ext cx="8244453" cy="800848"/>
          </a:xfrm>
        </p:spPr>
        <p:txBody>
          <a:bodyPr anchor="ctr" anchorCtr="0">
            <a:noAutofit/>
          </a:bodyPr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4" name="Datumsplatzhalter 6"/>
          <p:cNvSpPr>
            <a:spLocks noGrp="1"/>
          </p:cNvSpPr>
          <p:nvPr>
            <p:ph type="dt" sz="half" idx="10"/>
          </p:nvPr>
        </p:nvSpPr>
        <p:spPr>
          <a:xfrm>
            <a:off x="467545" y="2276875"/>
            <a:ext cx="3131888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82F051-CF56-4DD2-9A80-8D230885DF18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08" y="288001"/>
            <a:ext cx="1296848" cy="8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ite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50D1C-5FB9-4814-BAC4-BCA0014DD0BE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31800" y="1275606"/>
            <a:ext cx="82296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19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ite mit Inhalt, Titel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950"/>
            <a:ext cx="8229600" cy="54006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50D1C-5FB9-4814-BAC4-BCA0014DD0BE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"/>
          </p:nvPr>
        </p:nvSpPr>
        <p:spPr bwMode="auto">
          <a:xfrm>
            <a:off x="431800" y="627534"/>
            <a:ext cx="82296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48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ite mit Inhalt,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50D1C-5FB9-4814-BAC4-BCA0014DD0BE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"/>
          </p:nvPr>
        </p:nvSpPr>
        <p:spPr bwMode="auto">
          <a:xfrm>
            <a:off x="431800" y="627534"/>
            <a:ext cx="822960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53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31800" y="627534"/>
            <a:ext cx="8229600" cy="54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/>
              <a:t>Titel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32000" y="1221600"/>
            <a:ext cx="822960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27800" y="4812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E1A50D1C-5FB9-4814-BAC4-BCA0014DD0BE}" type="datetime4">
              <a:rPr lang="de-DE" smtClean="0"/>
              <a:pPr>
                <a:defRPr/>
              </a:pPr>
              <a:t>26. Mai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00336" y="481299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Titel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4812998"/>
            <a:ext cx="6118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58585A"/>
                </a:solidFill>
                <a:latin typeface="DM Office" pitchFamily="2" charset="0"/>
                <a:cs typeface="+mn-cs"/>
              </a:defRPr>
            </a:lvl1pPr>
          </a:lstStyle>
          <a:p>
            <a:pPr>
              <a:defRPr/>
            </a:pPr>
            <a:fld id="{153FDEA9-111D-4570-8D23-7AA17FA73D5A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432000" y="540000"/>
            <a:ext cx="8229600" cy="0"/>
          </a:xfrm>
          <a:prstGeom prst="line">
            <a:avLst/>
          </a:prstGeom>
          <a:ln>
            <a:solidFill>
              <a:srgbClr val="1F368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31800" y="4785996"/>
            <a:ext cx="8229600" cy="0"/>
          </a:xfrm>
          <a:prstGeom prst="line">
            <a:avLst/>
          </a:prstGeom>
          <a:ln>
            <a:solidFill>
              <a:srgbClr val="E3061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0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669" r:id="rId6"/>
    <p:sldLayoutId id="2147483670" r:id="rId7"/>
    <p:sldLayoutId id="2147483673" r:id="rId8"/>
    <p:sldLayoutId id="2147483671" r:id="rId9"/>
    <p:sldLayoutId id="2147483672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F3685"/>
          </a:solidFill>
          <a:latin typeface="DM Office" pitchFamily="2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1F3685"/>
          </a:solidFill>
          <a:latin typeface="DM Office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1F3685"/>
          </a:solidFill>
          <a:latin typeface="DM Office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1F3685"/>
          </a:solidFill>
          <a:latin typeface="DM Office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1F3685"/>
          </a:solidFill>
          <a:latin typeface="DM Office" pitchFamily="2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1F3685"/>
          </a:solidFill>
          <a:latin typeface="DM Office" pitchFamily="2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1F3685"/>
          </a:solidFill>
          <a:latin typeface="DM Office" pitchFamily="2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1F3685"/>
          </a:solidFill>
          <a:latin typeface="DM Office" pitchFamily="2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1F3685"/>
          </a:solidFill>
          <a:latin typeface="DM Office" pitchFamily="2" charset="0"/>
        </a:defRPr>
      </a:lvl9pPr>
    </p:titleStyle>
    <p:bodyStyle>
      <a:lvl1pPr marL="342000" indent="-342000" algn="l" rtl="0" eaLnBrk="1" fontAlgn="base" hangingPunct="1">
        <a:spcBef>
          <a:spcPts val="0"/>
        </a:spcBef>
        <a:spcAft>
          <a:spcPts val="1600"/>
        </a:spcAft>
        <a:buFont typeface="DM Office" pitchFamily="2" charset="0"/>
        <a:buChar char="►"/>
        <a:defRPr sz="2400" kern="1200">
          <a:solidFill>
            <a:srgbClr val="58585A"/>
          </a:solidFill>
          <a:latin typeface="DM Office" pitchFamily="2" charset="0"/>
          <a:ea typeface="+mn-ea"/>
          <a:cs typeface="+mn-cs"/>
        </a:defRPr>
      </a:lvl1pPr>
      <a:lvl2pPr marL="741600" indent="-284400" algn="l" rtl="0" eaLnBrk="1" fontAlgn="base" hangingPunct="1">
        <a:spcBef>
          <a:spcPts val="0"/>
        </a:spcBef>
        <a:spcAft>
          <a:spcPts val="1600"/>
        </a:spcAft>
        <a:buClr>
          <a:srgbClr val="58585A"/>
        </a:buClr>
        <a:buFont typeface="DM Office" pitchFamily="2" charset="0"/>
        <a:buChar char="►"/>
        <a:defRPr sz="2000" kern="1200">
          <a:solidFill>
            <a:srgbClr val="58585A"/>
          </a:solidFill>
          <a:latin typeface="DM Office" pitchFamily="2" charset="0"/>
          <a:ea typeface="+mn-ea"/>
          <a:cs typeface="+mn-cs"/>
        </a:defRPr>
      </a:lvl2pPr>
      <a:lvl3pPr marL="1144800" indent="-230400" algn="l" rtl="0" eaLnBrk="1" fontAlgn="base" hangingPunct="1">
        <a:spcBef>
          <a:spcPts val="0"/>
        </a:spcBef>
        <a:spcAft>
          <a:spcPts val="1600"/>
        </a:spcAft>
        <a:buClr>
          <a:srgbClr val="58585A"/>
        </a:buClr>
        <a:buFont typeface="DM Office" pitchFamily="2" charset="0"/>
        <a:buChar char="►"/>
        <a:defRPr sz="2000" kern="1200">
          <a:solidFill>
            <a:srgbClr val="58585A"/>
          </a:solidFill>
          <a:latin typeface="DM Office" pitchFamily="2" charset="0"/>
          <a:ea typeface="+mn-ea"/>
          <a:cs typeface="+mn-cs"/>
        </a:defRPr>
      </a:lvl3pPr>
      <a:lvl4pPr marL="1602000" indent="-230400" algn="l" rtl="0" eaLnBrk="1" fontAlgn="base" hangingPunct="1">
        <a:spcBef>
          <a:spcPts val="0"/>
        </a:spcBef>
        <a:spcAft>
          <a:spcPts val="1600"/>
        </a:spcAft>
        <a:buClr>
          <a:srgbClr val="58585A"/>
        </a:buClr>
        <a:buFont typeface="DM Office" pitchFamily="2" charset="0"/>
        <a:buChar char="►"/>
        <a:defRPr lang="de-DE" sz="2000" kern="1200" dirty="0" smtClean="0">
          <a:solidFill>
            <a:srgbClr val="58585A"/>
          </a:solidFill>
          <a:latin typeface="DM Office" pitchFamily="2" charset="0"/>
          <a:ea typeface="+mn-ea"/>
          <a:cs typeface="+mn-cs"/>
        </a:defRPr>
      </a:lvl4pPr>
      <a:lvl5pPr marL="2059200" indent="-230400" algn="l" rtl="0" eaLnBrk="1" fontAlgn="base" hangingPunct="1">
        <a:spcBef>
          <a:spcPts val="0"/>
        </a:spcBef>
        <a:spcAft>
          <a:spcPts val="1600"/>
        </a:spcAft>
        <a:buClr>
          <a:srgbClr val="58585A"/>
        </a:buClr>
        <a:buFont typeface="DM Office" pitchFamily="2" charset="0"/>
        <a:buChar char="►"/>
        <a:defRPr sz="2000" kern="1200">
          <a:solidFill>
            <a:srgbClr val="58585A"/>
          </a:solidFill>
          <a:latin typeface="DM Office" pitchFamily="2" charset="0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5466"/>
            <a:ext cx="8229600" cy="540060"/>
          </a:xfrm>
        </p:spPr>
        <p:txBody>
          <a:bodyPr/>
          <a:lstStyle/>
          <a:p>
            <a:r>
              <a:rPr lang="de-DE" dirty="0"/>
              <a:t>Persona</a:t>
            </a:r>
          </a:p>
        </p:txBody>
      </p:sp>
      <p:graphicFrame>
        <p:nvGraphicFramePr>
          <p:cNvPr id="6" name="Inhaltsplatzhalt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359470"/>
              </p:ext>
            </p:extLst>
          </p:nvPr>
        </p:nvGraphicFramePr>
        <p:xfrm>
          <a:off x="434448" y="660631"/>
          <a:ext cx="8208913" cy="4032448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86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705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de-DE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8430" marR="88430" marT="34290" marB="3429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2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Vorname Nachname</a:t>
                      </a:r>
                      <a:endParaRPr lang="de-DE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Alter: </a:t>
                      </a:r>
                    </a:p>
                    <a:p>
                      <a:r>
                        <a:rPr lang="de-DE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Rolle: </a:t>
                      </a:r>
                    </a:p>
                    <a:p>
                      <a:r>
                        <a:rPr lang="de-DE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“...”</a:t>
                      </a:r>
                    </a:p>
                  </a:txBody>
                  <a:tcPr marL="88430" marR="88430" marT="34290" marB="3429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Persönliche</a:t>
                      </a:r>
                      <a:r>
                        <a:rPr lang="de-DE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 I</a:t>
                      </a:r>
                      <a:r>
                        <a:rPr lang="de-DE" sz="1200" b="1" kern="12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nformationen</a:t>
                      </a:r>
                      <a:r>
                        <a:rPr lang="de-DE" sz="1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Nationalität</a:t>
                      </a:r>
                      <a:r>
                        <a:rPr lang="de-DE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Sprachen</a:t>
                      </a:r>
                      <a:r>
                        <a:rPr lang="de-DE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:</a:t>
                      </a:r>
                      <a:endParaRPr lang="de-DE" sz="1200" b="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Bildung</a:t>
                      </a:r>
                      <a:r>
                        <a:rPr lang="de-DE" sz="12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+mn-ea"/>
                          <a:cs typeface="+mn-cs"/>
                        </a:rPr>
                        <a:t>:</a:t>
                      </a:r>
                      <a:endParaRPr lang="de-DE" sz="1200" b="0" kern="1200" noProof="0" dirty="0">
                        <a:solidFill>
                          <a:schemeClr val="tx1"/>
                        </a:solidFill>
                        <a:effectLst/>
                        <a:latin typeface="Arial" panose="020B0604020202020204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430" marR="88430" marT="34290" marB="3429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479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Schlüsselmerkmale: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de-DE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430" marR="88430" marT="34290" marB="3429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Kernziele: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endParaRPr lang="de-DE" sz="1200" b="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23" marR="66323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479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Fragen: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430" marR="88430" marT="34290" marB="3429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Beeinflusser: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de-DE" sz="12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8430" marR="88430" marT="34290" marB="3429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Anwendungen: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88430" marR="88430" marT="34290" marB="3429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438"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lvl="0" algn="l" defTabSz="457200" rtl="0" eaLnBrk="1" latinLnBrk="0" hangingPunct="1"/>
                      <a:r>
                        <a:rPr lang="de-DE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Frustrations- &amp; Schmerz</a:t>
                      </a:r>
                      <a:r>
                        <a:rPr lang="de-DE" sz="12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</a:t>
                      </a:r>
                      <a:r>
                        <a:rPr lang="de-DE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unkte: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de-DE" sz="12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430" marR="88430" marT="34290" marB="3429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lvl="0" algn="l" defTabSz="457200" rtl="0" eaLnBrk="1" latinLnBrk="0" hangingPunct="1"/>
                      <a:r>
                        <a:rPr lang="de-DE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Glücklichmacher</a:t>
                      </a:r>
                      <a:r>
                        <a:rPr lang="de-DE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de-DE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430" marR="88430" marT="34290" marB="3429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17255"/>
              </p:ext>
            </p:extLst>
          </p:nvPr>
        </p:nvGraphicFramePr>
        <p:xfrm>
          <a:off x="4728253" y="1553225"/>
          <a:ext cx="3599094" cy="249428"/>
        </p:xfrm>
        <a:graphic>
          <a:graphicData uri="http://schemas.openxmlformats.org/drawingml/2006/table">
            <a:tbl>
              <a:tblPr bandRow="1"/>
              <a:tblGrid>
                <a:gridCol w="1723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521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Prozesskenntnis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solidFill>
                            <a:schemeClr val="bg1"/>
                          </a:solidFill>
                          <a:effectLst/>
                        </a:rPr>
                        <a:t>Mittel</a:t>
                      </a:r>
                      <a:r>
                        <a:rPr lang="en-US" sz="800" dirty="0">
                          <a:effectLst/>
                        </a:rPr>
                        <a:t> 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21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allgemeine Computeraffinität</a:t>
                      </a:r>
                      <a:endParaRPr lang="de-DE" sz="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Hoch</a:t>
                      </a:r>
                      <a:r>
                        <a:rPr lang="en-US" sz="800" dirty="0">
                          <a:effectLst/>
                        </a:rPr>
                        <a:t> 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92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5466"/>
            <a:ext cx="8229600" cy="540060"/>
          </a:xfrm>
        </p:spPr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Persona – Muster</a:t>
            </a:r>
          </a:p>
        </p:txBody>
      </p:sp>
      <p:graphicFrame>
        <p:nvGraphicFramePr>
          <p:cNvPr id="19" name="Inhaltsplatzhalt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102551"/>
              </p:ext>
            </p:extLst>
          </p:nvPr>
        </p:nvGraphicFramePr>
        <p:xfrm>
          <a:off x="467544" y="604166"/>
          <a:ext cx="8136904" cy="4104456"/>
        </p:xfrm>
        <a:graphic>
          <a:graphicData uri="http://schemas.openxmlformats.org/drawingml/2006/table">
            <a:tbl>
              <a:tblPr bandRow="1"/>
              <a:tblGrid>
                <a:gridCol w="130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7925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451" marR="92451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400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Peter Müller</a:t>
                      </a:r>
                    </a:p>
                    <a:p>
                      <a:r>
                        <a:rPr lang="de-DE" sz="12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Alter: 29</a:t>
                      </a:r>
                    </a:p>
                    <a:p>
                      <a:r>
                        <a:rPr lang="de-DE" sz="1200" b="0" noProof="0" dirty="0">
                          <a:solidFill>
                            <a:schemeClr val="tx1"/>
                          </a:solidFill>
                          <a:latin typeface="+mn-lt"/>
                        </a:rPr>
                        <a:t>Rolle: Kundenberater</a:t>
                      </a:r>
                    </a:p>
                    <a:p>
                      <a:endParaRPr lang="de-DE" sz="1200" b="1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200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“Ich will nur das Beste für meine Kunden.”</a:t>
                      </a:r>
                    </a:p>
                  </a:txBody>
                  <a:tcPr marL="92451" marR="924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Persönliche</a:t>
                      </a:r>
                      <a:r>
                        <a:rPr lang="de-DE" sz="1200" b="1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r>
                        <a:rPr lang="de-DE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nformationen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de-DE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Nationalität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Deutsch</a:t>
                      </a:r>
                      <a:endParaRPr lang="de-DE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Sprachen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Deutsch, </a:t>
                      </a: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Englisch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Bildung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Universitätsabschluss</a:t>
                      </a:r>
                      <a:endParaRPr lang="en-US" sz="12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de-DE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451" marR="9245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9289">
                <a:tc gridSpan="2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Schlüsselmerkmale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de-DE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Nachhaltige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Arbeitsmethoden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Aufgeschlossen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Verantwortungsvoll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Kundenwertschätzung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Hohe Zuverlässigkeit</a:t>
                      </a:r>
                      <a:endParaRPr lang="en-US" sz="12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451" marR="9245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200" b="1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Kernziele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2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 Kunden</a:t>
                      </a:r>
                      <a:r>
                        <a:rPr lang="de-DE" sz="1200" b="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glücklich machen</a:t>
                      </a:r>
                      <a:endParaRPr lang="de-DE" sz="1200" b="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200" b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Definierte Vorgaben erreichen</a:t>
                      </a:r>
                    </a:p>
                  </a:txBody>
                  <a:tcPr marL="69339" marR="69339" marT="0" marB="0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621">
                <a:tc gridSpan="2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Fragen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de-DE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Wie kann ich meine Kunden nach ganz</a:t>
                      </a:r>
                      <a:r>
                        <a:rPr lang="de-DE" sz="12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oben bringen</a:t>
                      </a: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92451" marR="9245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Beeinflusser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de-DE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Kunden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Vorgesetzter</a:t>
                      </a:r>
                      <a:endParaRPr lang="de-DE" sz="12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451" marR="9245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de-DE" sz="1200" b="1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Anwendung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de-DE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Skynet</a:t>
                      </a:r>
                      <a:r>
                        <a:rPr lang="en-US" sz="1200" b="0" kern="1200" baseline="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451" marR="9245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621">
                <a:tc gridSpan="2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Frustrations-  &amp; </a:t>
                      </a:r>
                      <a:r>
                        <a:rPr lang="de-DE" sz="1200" b="1" noProof="0" dirty="0">
                          <a:solidFill>
                            <a:schemeClr val="tx1"/>
                          </a:solidFill>
                          <a:effectLst/>
                        </a:rPr>
                        <a:t>Schmerz-Punkte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endParaRPr lang="de-DE" sz="12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Zeitintensive</a:t>
                      </a: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interne </a:t>
                      </a: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Prozesse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Anreisezeit</a:t>
                      </a:r>
                      <a:endParaRPr lang="de-DE" sz="12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2451" marR="9245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/>
                      <a:r>
                        <a:rPr lang="de-DE" sz="1200" b="1" noProof="0" dirty="0" err="1">
                          <a:solidFill>
                            <a:schemeClr val="tx1"/>
                          </a:solidFill>
                          <a:effectLst/>
                        </a:rPr>
                        <a:t>Glücklichmacher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: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Schnelle/ kurze effiziente interne Prozesse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Alles was die Arbeit</a:t>
                      </a:r>
                      <a:r>
                        <a:rPr lang="de-DE" sz="1200" b="0" kern="120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zum Kunden vereinfacht</a:t>
                      </a:r>
                      <a:endParaRPr lang="de-DE" sz="12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451" marR="92451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67127"/>
              </p:ext>
            </p:extLst>
          </p:nvPr>
        </p:nvGraphicFramePr>
        <p:xfrm>
          <a:off x="4728253" y="1601865"/>
          <a:ext cx="3599094" cy="249428"/>
        </p:xfrm>
        <a:graphic>
          <a:graphicData uri="http://schemas.openxmlformats.org/drawingml/2006/table">
            <a:tbl>
              <a:tblPr bandRow="1"/>
              <a:tblGrid>
                <a:gridCol w="1723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521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Prozesskenntnis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solidFill>
                            <a:schemeClr val="bg1"/>
                          </a:solidFill>
                          <a:effectLst/>
                        </a:rPr>
                        <a:t>Mittel</a:t>
                      </a:r>
                      <a:r>
                        <a:rPr lang="en-US" sz="800" dirty="0">
                          <a:effectLst/>
                        </a:rPr>
                        <a:t> 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21"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allgemeine Computeraffinität</a:t>
                      </a:r>
                      <a:endParaRPr lang="de-DE" sz="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de-DE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de-DE" sz="8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2571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5143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7715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0287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28587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154305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1800225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057400" algn="l" defTabSz="514350" rtl="0" eaLnBrk="1" latinLnBrk="0" hangingPunct="1">
                        <a:defRPr sz="1013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effectLst/>
                        </a:rPr>
                        <a:t>Hoch</a:t>
                      </a:r>
                      <a:r>
                        <a:rPr lang="en-US" sz="800" dirty="0">
                          <a:effectLst/>
                        </a:rPr>
                        <a:t> </a:t>
                      </a:r>
                      <a:endParaRPr lang="de-DE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3330312" y="4015095"/>
            <a:ext cx="1196410" cy="6776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7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Wingdings"/>
              </a:rPr>
              <a:t></a:t>
            </a:r>
            <a:endParaRPr kumimoji="0" lang="de-DE" altLang="de-DE" sz="7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639160" y="4083550"/>
            <a:ext cx="1196410" cy="67762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7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Wingdings"/>
              </a:rPr>
              <a:t></a:t>
            </a:r>
            <a:endParaRPr kumimoji="0" lang="de-DE" altLang="de-DE" sz="7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Picture 6" descr="A person wearing a suit and tie smiling and looking at the camera&#10;&#10;Description automatically generated">
            <a:extLst>
              <a:ext uri="{FF2B5EF4-FFF2-40B4-BE49-F238E27FC236}">
                <a16:creationId xmlns:a16="http://schemas.microsoft.com/office/drawing/2014/main" id="{E92C7B70-CB0B-410D-858D-DD40A9B2C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9542"/>
            <a:ext cx="1080120" cy="10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1697"/>
      </p:ext>
    </p:extLst>
  </p:cSld>
  <p:clrMapOvr>
    <a:masterClrMapping/>
  </p:clrMapOvr>
</p:sld>
</file>

<file path=ppt/theme/theme1.xml><?xml version="1.0" encoding="utf-8"?>
<a:theme xmlns:a="http://schemas.openxmlformats.org/drawingml/2006/main" name="dm-soft 16_9">
  <a:themeElements>
    <a:clrScheme name="dm-sof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07DAC"/>
      </a:accent1>
      <a:accent2>
        <a:srgbClr val="DA4C37"/>
      </a:accent2>
      <a:accent3>
        <a:srgbClr val="5DBDAE"/>
      </a:accent3>
      <a:accent4>
        <a:srgbClr val="F8C821"/>
      </a:accent4>
      <a:accent5>
        <a:srgbClr val="B9D871"/>
      </a:accent5>
      <a:accent6>
        <a:srgbClr val="7D8FC9"/>
      </a:accent6>
      <a:hlink>
        <a:srgbClr val="808080"/>
      </a:hlink>
      <a:folHlink>
        <a:srgbClr val="808080"/>
      </a:folHlink>
    </a:clrScheme>
    <a:fontScheme name="dm Office">
      <a:majorFont>
        <a:latin typeface="DM Office"/>
        <a:ea typeface=""/>
        <a:cs typeface=""/>
      </a:majorFont>
      <a:minorFont>
        <a:latin typeface="DM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-soft 16_9" id="{26DEAE2C-CEA4-445D-A634-48EE4E256D47}" vid="{E2E32E81-55A2-424A-9D7D-5BA90A8D0A5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B8BAFC143286439F6978DB485B371F" ma:contentTypeVersion="8" ma:contentTypeDescription="Ein neues Dokument erstellen." ma:contentTypeScope="" ma:versionID="975bed5065a7800aeac9be83f0f206c9">
  <xsd:schema xmlns:xsd="http://www.w3.org/2001/XMLSchema" xmlns:xs="http://www.w3.org/2001/XMLSchema" xmlns:p="http://schemas.microsoft.com/office/2006/metadata/properties" xmlns:ns2="e8042e1e-d746-438b-a805-d8b304e6e6b9" xmlns:ns3="91c1601d-2d0f-418d-a34b-875501b75c33" targetNamespace="http://schemas.microsoft.com/office/2006/metadata/properties" ma:root="true" ma:fieldsID="41a34b58b7839b1479ebf721c9447363" ns2:_="" ns3:_="">
    <xsd:import namespace="e8042e1e-d746-438b-a805-d8b304e6e6b9"/>
    <xsd:import namespace="91c1601d-2d0f-418d-a34b-875501b75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42e1e-d746-438b-a805-d8b304e6e6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c1601d-2d0f-418d-a34b-875501b75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2B37F0-0D5E-4494-85D6-F751B4D6B8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1FA826-2E3B-46CF-AB32-B33536A849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42e1e-d746-438b-a805-d8b304e6e6b9"/>
    <ds:schemaRef ds:uri="91c1601d-2d0f-418d-a34b-875501b75c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B6DCE1-9FC8-4F93-86F7-3D2B5EC177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dm-soft 16_9</Template>
  <TotalTime>0</TotalTime>
  <Words>144</Words>
  <Application>Microsoft Office PowerPoint</Application>
  <PresentationFormat>On-screen Show (16:9)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DM Office</vt:lpstr>
      <vt:lpstr>Symbol</vt:lpstr>
      <vt:lpstr>dm-soft 16_9</vt:lpstr>
      <vt:lpstr>Persona</vt:lpstr>
      <vt:lpstr>Persona – Muster</vt:lpstr>
    </vt:vector>
  </TitlesOfParts>
  <Manager>FILIADATA GmbH, PS-Support</Manager>
  <Company>FILIADATA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Anforderungspriorisierung</dc:title>
  <dc:creator>Heil, Andreas</dc:creator>
  <cp:lastModifiedBy>Andreas Heil</cp:lastModifiedBy>
  <cp:revision>30</cp:revision>
  <dcterms:created xsi:type="dcterms:W3CDTF">2017-01-17T11:11:31Z</dcterms:created>
  <dcterms:modified xsi:type="dcterms:W3CDTF">2020-05-26T21:28:06Z</dcterms:modified>
  <cp:category>dm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0x01010004B8BAFC143286439F6978DB485B371F</vt:lpwstr>
  </property>
  <property fmtid="{D5CDD505-2E9C-101B-9397-08002B2CF9AE}" pid="3" name="_dlc_DocIdItemGuid">
    <vt:lpwstr>f606165a-3c35-41bb-9e63-10b19d75ca73</vt:lpwstr>
  </property>
</Properties>
</file>