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layfair Display Medium"/>
      <p:regular r:id="rId27"/>
      <p:bold r:id="rId28"/>
      <p:italic r:id="rId29"/>
      <p:boldItalic r:id="rId30"/>
    </p:embeddedFont>
    <p:embeddedFont>
      <p:font typeface="Raleway"/>
      <p:regular r:id="rId31"/>
      <p:bold r:id="rId32"/>
      <p:italic r:id="rId33"/>
      <p:boldItalic r:id="rId34"/>
    </p:embeddedFont>
    <p:embeddedFont>
      <p:font typeface="Playfair Display"/>
      <p:regular r:id="rId35"/>
      <p:bold r:id="rId36"/>
      <p:italic r:id="rId37"/>
      <p:boldItalic r:id="rId38"/>
    </p:embeddedFont>
    <p:embeddedFont>
      <p:font typeface="DM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196542-D8CC-4F74-9003-BC86DDB76A94}">
  <a:tblStyle styleId="{BD196542-D8CC-4F74-9003-BC86DDB76A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.fntdata"/><Relationship Id="rId20" Type="http://schemas.openxmlformats.org/officeDocument/2006/relationships/slide" Target="slides/slide14.xml"/><Relationship Id="rId42" Type="http://schemas.openxmlformats.org/officeDocument/2006/relationships/font" Target="fonts/DMSans-boldItalic.fntdata"/><Relationship Id="rId41" Type="http://schemas.openxmlformats.org/officeDocument/2006/relationships/font" Target="fonts/DM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layfairDisplayMedium-bold.fntdata"/><Relationship Id="rId27" Type="http://schemas.openxmlformats.org/officeDocument/2006/relationships/font" Target="fonts/PlayfairDisplay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font" Target="fonts/PlayfairDisplay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35" Type="http://schemas.openxmlformats.org/officeDocument/2006/relationships/font" Target="fonts/PlayfairDisplay-regular.fntdata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37" Type="http://schemas.openxmlformats.org/officeDocument/2006/relationships/font" Target="fonts/PlayfairDisplay-italic.fntdata"/><Relationship Id="rId14" Type="http://schemas.openxmlformats.org/officeDocument/2006/relationships/slide" Target="slides/slide8.xml"/><Relationship Id="rId36" Type="http://schemas.openxmlformats.org/officeDocument/2006/relationships/font" Target="fonts/PlayfairDisplay-bold.fntdata"/><Relationship Id="rId17" Type="http://schemas.openxmlformats.org/officeDocument/2006/relationships/slide" Target="slides/slide11.xml"/><Relationship Id="rId39" Type="http://schemas.openxmlformats.org/officeDocument/2006/relationships/font" Target="fonts/DMSans-regular.fntdata"/><Relationship Id="rId16" Type="http://schemas.openxmlformats.org/officeDocument/2006/relationships/slide" Target="slides/slide10.xml"/><Relationship Id="rId38" Type="http://schemas.openxmlformats.org/officeDocument/2006/relationships/font" Target="fonts/PlayfairDispl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2-4 elizabeth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6-8 Haniyeh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9-11 margaret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12-14 christina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15-17 claire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0b8c7860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0b8c7860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Margaret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b3379ca8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b3379ca8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Margaret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b3379ca8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b3379ca8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b5c7b3d2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6b5c7b3d2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Christina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b3379ca8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6b3379ca8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1b01288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c1b01288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21c1f1a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c21c1f1a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1b012889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c1b012889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Claire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c1b012889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c1b012889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Claire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b3379ca8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6b3379ca8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Claire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0b8c7860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0b8c7860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Elizabeth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b3379ca8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6b3379ca8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b3379ca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b3379ca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Elizabeth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b3379ca8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b3379ca8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Elizabeth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0b8c7860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0b8c7860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Margaret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b3379ca8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b3379ca8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Haniyeh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21c1f1aa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21c1f1a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Haniyeh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b3379ca8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b3379ca8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Haniyeh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21c1f1aa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21c1f1aa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Margaret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713225" y="3408625"/>
            <a:ext cx="2466300" cy="8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713225" y="2622925"/>
            <a:ext cx="24663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57" name="Google Shape;57;p11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1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4" type="title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5" type="title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6" type="title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8" type="subTitle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5" type="subTitle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727575" y="537275"/>
            <a:ext cx="3021300" cy="48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8" name="Google Shape;78;p14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2" name="Google Shape;82;p1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13225" y="3404150"/>
            <a:ext cx="4598400" cy="6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713225" y="3975200"/>
            <a:ext cx="45984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6"/>
          <p:cNvSpPr/>
          <p:nvPr>
            <p:ph idx="2" type="pic"/>
          </p:nvPr>
        </p:nvSpPr>
        <p:spPr>
          <a:xfrm>
            <a:off x="713225" y="539500"/>
            <a:ext cx="4598400" cy="25983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6"/>
          <p:cNvSpPr/>
          <p:nvPr>
            <p:ph idx="3" type="pic"/>
          </p:nvPr>
        </p:nvSpPr>
        <p:spPr>
          <a:xfrm>
            <a:off x="5564583" y="539500"/>
            <a:ext cx="2866200" cy="4064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89" name="Google Shape;89;p16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6279450" y="539500"/>
            <a:ext cx="21513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6279450" y="1486025"/>
            <a:ext cx="21513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17"/>
          <p:cNvSpPr/>
          <p:nvPr>
            <p:ph idx="2" type="pic"/>
          </p:nvPr>
        </p:nvSpPr>
        <p:spPr>
          <a:xfrm>
            <a:off x="678047" y="539500"/>
            <a:ext cx="27090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7"/>
          <p:cNvSpPr/>
          <p:nvPr>
            <p:ph idx="3" type="pic"/>
          </p:nvPr>
        </p:nvSpPr>
        <p:spPr>
          <a:xfrm>
            <a:off x="3690375" y="3055272"/>
            <a:ext cx="4740300" cy="15486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7"/>
          <p:cNvSpPr/>
          <p:nvPr>
            <p:ph idx="4" type="pic"/>
          </p:nvPr>
        </p:nvSpPr>
        <p:spPr>
          <a:xfrm>
            <a:off x="3690375" y="539500"/>
            <a:ext cx="2285700" cy="22857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7" name="Google Shape;97;p1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713250" y="1406925"/>
            <a:ext cx="7717500" cy="25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102" name="Google Shape;102;p1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720000" y="1187604"/>
            <a:ext cx="77040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4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107" name="Google Shape;107;p19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9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720000" y="1187589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Nunito Light"/>
              <a:buChar char="●"/>
              <a:defRPr sz="14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112" name="Google Shape;112;p20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0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3762200"/>
            <a:ext cx="282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3225" y="2734600"/>
            <a:ext cx="12888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>
            <p:ph idx="3" type="pic"/>
          </p:nvPr>
        </p:nvSpPr>
        <p:spPr>
          <a:xfrm flipH="1">
            <a:off x="5468450" y="819367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" name="Google Shape;17;p3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Google Shape;18;p3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713225" y="3147477"/>
            <a:ext cx="2106900" cy="13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2" type="subTitle"/>
          </p:nvPr>
        </p:nvSpPr>
        <p:spPr>
          <a:xfrm>
            <a:off x="3074432" y="3147477"/>
            <a:ext cx="2106900" cy="13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3" type="subTitle"/>
          </p:nvPr>
        </p:nvSpPr>
        <p:spPr>
          <a:xfrm>
            <a:off x="5435639" y="3147479"/>
            <a:ext cx="2106900" cy="13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4" type="subTitle"/>
          </p:nvPr>
        </p:nvSpPr>
        <p:spPr>
          <a:xfrm>
            <a:off x="713225" y="2494475"/>
            <a:ext cx="2106900" cy="7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5" type="subTitle"/>
          </p:nvPr>
        </p:nvSpPr>
        <p:spPr>
          <a:xfrm>
            <a:off x="3074433" y="2494475"/>
            <a:ext cx="2106900" cy="7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6" type="subTitle"/>
          </p:nvPr>
        </p:nvSpPr>
        <p:spPr>
          <a:xfrm>
            <a:off x="5435634" y="2494475"/>
            <a:ext cx="2106900" cy="7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22" name="Google Shape;122;p21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1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720000" y="1945660"/>
            <a:ext cx="2811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2" type="subTitle"/>
          </p:nvPr>
        </p:nvSpPr>
        <p:spPr>
          <a:xfrm>
            <a:off x="4546553" y="1945654"/>
            <a:ext cx="29046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3" type="subTitle"/>
          </p:nvPr>
        </p:nvSpPr>
        <p:spPr>
          <a:xfrm>
            <a:off x="720000" y="3515588"/>
            <a:ext cx="2811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4" type="subTitle"/>
          </p:nvPr>
        </p:nvSpPr>
        <p:spPr>
          <a:xfrm>
            <a:off x="4546551" y="3515588"/>
            <a:ext cx="29046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5" type="subTitle"/>
          </p:nvPr>
        </p:nvSpPr>
        <p:spPr>
          <a:xfrm>
            <a:off x="719999" y="1666404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6" type="subTitle"/>
          </p:nvPr>
        </p:nvSpPr>
        <p:spPr>
          <a:xfrm>
            <a:off x="719999" y="3236407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7" type="subTitle"/>
          </p:nvPr>
        </p:nvSpPr>
        <p:spPr>
          <a:xfrm>
            <a:off x="4546525" y="1666400"/>
            <a:ext cx="2904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8" type="subTitle"/>
          </p:nvPr>
        </p:nvSpPr>
        <p:spPr>
          <a:xfrm>
            <a:off x="4546525" y="3236407"/>
            <a:ext cx="2904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34" name="Google Shape;134;p22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2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720025" y="1867400"/>
            <a:ext cx="2469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2" type="subTitle"/>
          </p:nvPr>
        </p:nvSpPr>
        <p:spPr>
          <a:xfrm>
            <a:off x="3282145" y="1867410"/>
            <a:ext cx="25797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3" type="subTitle"/>
          </p:nvPr>
        </p:nvSpPr>
        <p:spPr>
          <a:xfrm>
            <a:off x="720025" y="3544702"/>
            <a:ext cx="2469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4" type="subTitle"/>
          </p:nvPr>
        </p:nvSpPr>
        <p:spPr>
          <a:xfrm>
            <a:off x="3282155" y="3544703"/>
            <a:ext cx="25797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5" type="subTitle"/>
          </p:nvPr>
        </p:nvSpPr>
        <p:spPr>
          <a:xfrm>
            <a:off x="5954680" y="1867406"/>
            <a:ext cx="2469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6" type="subTitle"/>
          </p:nvPr>
        </p:nvSpPr>
        <p:spPr>
          <a:xfrm>
            <a:off x="5954699" y="3544702"/>
            <a:ext cx="2469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7" type="subTitle"/>
          </p:nvPr>
        </p:nvSpPr>
        <p:spPr>
          <a:xfrm>
            <a:off x="720025" y="1305419"/>
            <a:ext cx="24693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8" type="subTitle"/>
          </p:nvPr>
        </p:nvSpPr>
        <p:spPr>
          <a:xfrm>
            <a:off x="3282145" y="1305419"/>
            <a:ext cx="25773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9" type="subTitle"/>
          </p:nvPr>
        </p:nvSpPr>
        <p:spPr>
          <a:xfrm>
            <a:off x="5954680" y="1305419"/>
            <a:ext cx="24669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13" type="subTitle"/>
          </p:nvPr>
        </p:nvSpPr>
        <p:spPr>
          <a:xfrm>
            <a:off x="720025" y="2985210"/>
            <a:ext cx="24693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4" type="subTitle"/>
          </p:nvPr>
        </p:nvSpPr>
        <p:spPr>
          <a:xfrm>
            <a:off x="3282145" y="2985206"/>
            <a:ext cx="25773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5" type="subTitle"/>
          </p:nvPr>
        </p:nvSpPr>
        <p:spPr>
          <a:xfrm>
            <a:off x="5954680" y="2985200"/>
            <a:ext cx="24693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50" name="Google Shape;150;p2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34825" y="2908025"/>
            <a:ext cx="31083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" type="subTitle"/>
          </p:nvPr>
        </p:nvSpPr>
        <p:spPr>
          <a:xfrm>
            <a:off x="734825" y="3543900"/>
            <a:ext cx="31083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55" name="Google Shape;155;p24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4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4"/>
          <p:cNvSpPr txBox="1"/>
          <p:nvPr/>
        </p:nvSpPr>
        <p:spPr>
          <a:xfrm>
            <a:off x="4050875" y="3730325"/>
            <a:ext cx="425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0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187601"/>
            <a:ext cx="77040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4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4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4299414" y="2860575"/>
            <a:ext cx="2695800" cy="16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713225" y="2860581"/>
            <a:ext cx="2695800" cy="16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713237" y="2123225"/>
            <a:ext cx="2695800" cy="8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4299412" y="2123225"/>
            <a:ext cx="2695800" cy="8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30" name="Google Shape;30;p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6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9" name="Google Shape;39;p7"/>
          <p:cNvSpPr/>
          <p:nvPr>
            <p:ph idx="2" type="pic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>
            <p:ph idx="2" type="pic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713225" y="3887925"/>
            <a:ext cx="7717500" cy="476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uggingface.co/vinai/bertweet-base" TargetMode="External"/><Relationship Id="rId4" Type="http://schemas.openxmlformats.org/officeDocument/2006/relationships/hyperlink" Target="https://huggingface.co/tomh/toxigen_hatebert" TargetMode="External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ctrTitle"/>
          </p:nvPr>
        </p:nvSpPr>
        <p:spPr>
          <a:xfrm>
            <a:off x="713225" y="2560825"/>
            <a:ext cx="6854400" cy="18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everaging LLMs and Topic Modeling for Toxicity Classification</a:t>
            </a:r>
            <a:endParaRPr/>
          </a:p>
        </p:txBody>
      </p:sp>
      <p:sp>
        <p:nvSpPr>
          <p:cNvPr id="169" name="Google Shape;169;p27"/>
          <p:cNvSpPr txBox="1"/>
          <p:nvPr>
            <p:ph idx="1" type="subTitle"/>
          </p:nvPr>
        </p:nvSpPr>
        <p:spPr>
          <a:xfrm>
            <a:off x="713275" y="1007350"/>
            <a:ext cx="29622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Christina Chance, Claire Huang, Haniyeh Ehsani Oskouie, Elizabeth Eyeson, Margaret Capetz</a:t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13275" y="4493250"/>
            <a:ext cx="893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 warning: there are </a:t>
            </a:r>
            <a:r>
              <a:rPr lang="en"/>
              <a:t>inappropriate</a:t>
            </a:r>
            <a:r>
              <a:rPr lang="en"/>
              <a:t> and swear words in this slide deck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Overview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720000" y="1187596"/>
            <a:ext cx="7704000" cy="17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Used Python library </a:t>
            </a:r>
            <a:r>
              <a:rPr b="1" lang="en"/>
              <a:t>transformers</a:t>
            </a:r>
            <a:r>
              <a:rPr lang="en"/>
              <a:t> and its </a:t>
            </a:r>
            <a:r>
              <a:rPr b="1" lang="en"/>
              <a:t>Trainer</a:t>
            </a:r>
            <a:r>
              <a:rPr lang="en"/>
              <a:t> system to finetune BERTweet and HateBERT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Split dataset into</a:t>
            </a:r>
            <a:r>
              <a:rPr b="1" lang="en"/>
              <a:t> 3</a:t>
            </a:r>
            <a:r>
              <a:rPr lang="en"/>
              <a:t> topics based on previous LDA topic modeling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Did not do </a:t>
            </a:r>
            <a:r>
              <a:rPr b="1" lang="en"/>
              <a:t>6</a:t>
            </a:r>
            <a:r>
              <a:rPr lang="en"/>
              <a:t> or </a:t>
            </a:r>
            <a:r>
              <a:rPr b="1" lang="en"/>
              <a:t>15</a:t>
            </a:r>
            <a:r>
              <a:rPr lang="en"/>
              <a:t> due to data subsets becoming</a:t>
            </a:r>
            <a:r>
              <a:rPr b="1" lang="en"/>
              <a:t> too small for analysis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Ran each model for 5 seeds to report </a:t>
            </a:r>
            <a:r>
              <a:rPr b="1" lang="en"/>
              <a:t>average </a:t>
            </a:r>
            <a:r>
              <a:rPr lang="en"/>
              <a:t>and</a:t>
            </a:r>
            <a:r>
              <a:rPr b="1" lang="en"/>
              <a:t> standard deviation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70 epochs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Adam optimizer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Linear learning rate of 5e-5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050" y="2605575"/>
            <a:ext cx="4542099" cy="20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Freezing Layers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720000" y="1187604"/>
            <a:ext cx="7704000" cy="3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Freezing</a:t>
            </a:r>
            <a:r>
              <a:rPr lang="en"/>
              <a:t> a layer means it will not be trained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Its weights will not be changed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Its weights may already be useful - this may be more relevant for the HateBERT model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Potential </a:t>
            </a:r>
            <a:r>
              <a:rPr b="1" lang="en"/>
              <a:t>benefits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Reducing the risk of </a:t>
            </a:r>
            <a:r>
              <a:rPr b="1" lang="en"/>
              <a:t>overfitting</a:t>
            </a:r>
            <a:r>
              <a:rPr lang="en"/>
              <a:t> by preserving the generalization ability of the pre-trained model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Saving </a:t>
            </a:r>
            <a:r>
              <a:rPr b="1" lang="en"/>
              <a:t>computational</a:t>
            </a:r>
            <a:r>
              <a:rPr lang="en"/>
              <a:t> </a:t>
            </a:r>
            <a:r>
              <a:rPr b="1" lang="en"/>
              <a:t>resources</a:t>
            </a:r>
            <a:r>
              <a:rPr lang="en"/>
              <a:t> and time by avoiding unnecessary calculations and gradient updates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Preventing </a:t>
            </a:r>
            <a:r>
              <a:rPr b="1" lang="en"/>
              <a:t>catastrophic</a:t>
            </a:r>
            <a:r>
              <a:rPr lang="en"/>
              <a:t> </a:t>
            </a:r>
            <a:r>
              <a:rPr b="1" lang="en"/>
              <a:t>forgetting</a:t>
            </a:r>
            <a:r>
              <a:rPr lang="en"/>
              <a:t> by preserving the features learned by the pre-trained model that are relevant for the new task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Froze layers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BERTweet</a:t>
            </a:r>
            <a:r>
              <a:rPr lang="en"/>
              <a:t> - froze RoBERTa layers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HateBERT</a:t>
            </a:r>
            <a:r>
              <a:rPr lang="en"/>
              <a:t> - froze all the layers but the last one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Comparable results</a:t>
            </a:r>
            <a:r>
              <a:rPr lang="en"/>
              <a:t> when running on full model and freezing the layer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Frozen layer </a:t>
            </a:r>
            <a:r>
              <a:rPr b="1" lang="en"/>
              <a:t>decreased</a:t>
            </a:r>
            <a:r>
              <a:rPr lang="en"/>
              <a:t> </a:t>
            </a:r>
            <a:r>
              <a:rPr b="1" lang="en"/>
              <a:t>training time significantly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Conducted all experiments with frozen layers for </a:t>
            </a:r>
            <a:r>
              <a:rPr b="1" lang="en"/>
              <a:t>efficiency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720000" y="1187600"/>
            <a:ext cx="2986200" cy="3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BERTweet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Training on Topic 1 performed the </a:t>
            </a:r>
            <a:r>
              <a:rPr b="1" lang="en"/>
              <a:t>best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Training on Full Dataset </a:t>
            </a:r>
            <a:r>
              <a:rPr lang="en"/>
              <a:t>performed the </a:t>
            </a:r>
            <a:r>
              <a:rPr b="1" lang="en"/>
              <a:t>worst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HateBert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Training on Topic 1 performed the </a:t>
            </a:r>
            <a:r>
              <a:rPr b="1" lang="en"/>
              <a:t>best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Training on Topic 3 performed the </a:t>
            </a:r>
            <a:r>
              <a:rPr b="1" lang="en"/>
              <a:t>worst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375" y="958700"/>
            <a:ext cx="4752374" cy="15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375" y="2681750"/>
            <a:ext cx="4752374" cy="149825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/>
          <p:nvPr/>
        </p:nvSpPr>
        <p:spPr>
          <a:xfrm>
            <a:off x="7305625" y="1292200"/>
            <a:ext cx="591300" cy="115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5" name="Google Shape;245;p38"/>
          <p:cNvSpPr/>
          <p:nvPr/>
        </p:nvSpPr>
        <p:spPr>
          <a:xfrm>
            <a:off x="7305625" y="3083100"/>
            <a:ext cx="591300" cy="115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713225" y="3762200"/>
            <a:ext cx="3376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678300" y="336375"/>
            <a:ext cx="37374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256" name="Google Shape;256;p40"/>
          <p:cNvPicPr preferRelativeResize="0"/>
          <p:nvPr/>
        </p:nvPicPr>
        <p:blipFill rotWithShape="1">
          <a:blip r:embed="rId3">
            <a:alphaModFix/>
          </a:blip>
          <a:srcRect b="0" l="8223" r="0" t="0"/>
          <a:stretch/>
        </p:blipFill>
        <p:spPr>
          <a:xfrm>
            <a:off x="5171449" y="716800"/>
            <a:ext cx="33656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0"/>
          <p:cNvSpPr txBox="1"/>
          <p:nvPr>
            <p:ph idx="1" type="subTitle"/>
          </p:nvPr>
        </p:nvSpPr>
        <p:spPr>
          <a:xfrm>
            <a:off x="720000" y="941550"/>
            <a:ext cx="43374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Performed majority voting across the seed runs to get predicted labels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Grouped across all data subsets by gender and ethnicity and looked at the confusion matrix 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How do model predictions align with different identities as it has to do with toxicity classification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/>
              <a:t>Do these models align more with different identities?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/>
              <a:t>Does the model itself mimic a specific positionality, specifically as it has to do with different toxicity topic clusters?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Between HateBERT and TweetBERT, what pretrained model supports the specific domain of toxicity classification for tweets best?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0"/>
          <p:cNvSpPr txBox="1"/>
          <p:nvPr>
            <p:ph idx="1" type="subTitle"/>
          </p:nvPr>
        </p:nvSpPr>
        <p:spPr>
          <a:xfrm>
            <a:off x="6353550" y="2282850"/>
            <a:ext cx="1001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TweetBERT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0"/>
          <p:cNvPicPr preferRelativeResize="0"/>
          <p:nvPr/>
        </p:nvPicPr>
        <p:blipFill rotWithShape="1">
          <a:blip r:embed="rId4">
            <a:alphaModFix/>
          </a:blip>
          <a:srcRect b="0" l="7510" r="0" t="0"/>
          <a:stretch/>
        </p:blipFill>
        <p:spPr>
          <a:xfrm>
            <a:off x="5154513" y="2768800"/>
            <a:ext cx="3399487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0"/>
          <p:cNvSpPr txBox="1"/>
          <p:nvPr>
            <p:ph idx="1" type="subTitle"/>
          </p:nvPr>
        </p:nvSpPr>
        <p:spPr>
          <a:xfrm>
            <a:off x="6353563" y="4396425"/>
            <a:ext cx="1001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HateBERT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25" y="1041325"/>
            <a:ext cx="4257700" cy="31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1"/>
          <p:cNvSpPr txBox="1"/>
          <p:nvPr>
            <p:ph idx="4294967295" type="subTitle"/>
          </p:nvPr>
        </p:nvSpPr>
        <p:spPr>
          <a:xfrm>
            <a:off x="6600188" y="4276675"/>
            <a:ext cx="1001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HateBERT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1"/>
          <p:cNvSpPr txBox="1"/>
          <p:nvPr>
            <p:ph idx="4294967295" type="subTitle"/>
          </p:nvPr>
        </p:nvSpPr>
        <p:spPr>
          <a:xfrm>
            <a:off x="1855000" y="4276675"/>
            <a:ext cx="1001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TweetBERT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275" y="1089950"/>
            <a:ext cx="4124550" cy="301231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1"/>
          <p:cNvSpPr txBox="1"/>
          <p:nvPr>
            <p:ph type="title"/>
          </p:nvPr>
        </p:nvSpPr>
        <p:spPr>
          <a:xfrm>
            <a:off x="691950" y="217500"/>
            <a:ext cx="69813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Pretrained Model Confusion Matrix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629375" y="1365000"/>
            <a:ext cx="7717500" cy="25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Both models have high false </a:t>
            </a:r>
            <a:r>
              <a:rPr lang="en" sz="1300"/>
              <a:t>positive</a:t>
            </a:r>
            <a:r>
              <a:rPr lang="en" sz="1300"/>
              <a:t> rates 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Label distribution was skewed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HateBERT was pretrained on </a:t>
            </a:r>
            <a:r>
              <a:rPr b="1" lang="en" sz="1300"/>
              <a:t>implicit</a:t>
            </a:r>
            <a:r>
              <a:rPr lang="en" sz="1300"/>
              <a:t> toxicity examples while are test set is </a:t>
            </a:r>
            <a:r>
              <a:rPr b="1" lang="en" sz="1300"/>
              <a:t>explicit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TweetBERT has a overall high TPR/recall, </a:t>
            </a:r>
            <a:r>
              <a:rPr lang="en" sz="1300"/>
              <a:t>especially</a:t>
            </a:r>
            <a:r>
              <a:rPr lang="en" sz="1300"/>
              <a:t> for Black annotators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Both TweetBERT and HateBERT have high TNR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breakdown by topic </a:t>
            </a:r>
            <a:r>
              <a:rPr lang="en" sz="1300"/>
              <a:t>does not</a:t>
            </a:r>
            <a:r>
              <a:rPr lang="en" sz="1300"/>
              <a:t> produce </a:t>
            </a:r>
            <a:r>
              <a:rPr lang="en" sz="1300"/>
              <a:t>notable</a:t>
            </a:r>
            <a:r>
              <a:rPr lang="en" sz="1300"/>
              <a:t> difference</a:t>
            </a:r>
            <a:r>
              <a:rPr lang="en" sz="1300"/>
              <a:t> in overall model performance suggesting there aren’t topics in hate speech that the model performs better on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HateBERT despite being pretrained on toxicity data does not perform well for this task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720000" y="1187588"/>
            <a:ext cx="7704000" cy="3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Topic modeling is not as </a:t>
            </a:r>
            <a:r>
              <a:rPr b="1" lang="en"/>
              <a:t>expressive</a:t>
            </a:r>
            <a:r>
              <a:rPr lang="en"/>
              <a:t> as </a:t>
            </a:r>
            <a:r>
              <a:rPr lang="en"/>
              <a:t>necessary</a:t>
            </a:r>
            <a:r>
              <a:rPr lang="en"/>
              <a:t> due to the variety in tweets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We </a:t>
            </a:r>
            <a:r>
              <a:rPr lang="en"/>
              <a:t>utilized</a:t>
            </a:r>
            <a:r>
              <a:rPr lang="en"/>
              <a:t> </a:t>
            </a:r>
            <a:r>
              <a:rPr b="1" lang="en"/>
              <a:t>Tomotopy</a:t>
            </a:r>
            <a:r>
              <a:rPr lang="en"/>
              <a:t> instead of </a:t>
            </a:r>
            <a:r>
              <a:rPr b="1" lang="en"/>
              <a:t>Gensim</a:t>
            </a:r>
            <a:r>
              <a:rPr lang="en"/>
              <a:t> as prior work had shown that Tomotopy has more </a:t>
            </a:r>
            <a:r>
              <a:rPr lang="en"/>
              <a:t>expressive</a:t>
            </a:r>
            <a:r>
              <a:rPr lang="en"/>
              <a:t> topics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We found that with a </a:t>
            </a:r>
            <a:r>
              <a:rPr b="1" lang="en"/>
              <a:t>large number of topics </a:t>
            </a:r>
            <a:r>
              <a:rPr lang="en"/>
              <a:t>we had more </a:t>
            </a:r>
            <a:r>
              <a:rPr b="1" lang="en"/>
              <a:t>understandable</a:t>
            </a:r>
            <a:r>
              <a:rPr lang="en"/>
              <a:t> grouping, but due to the </a:t>
            </a:r>
            <a:r>
              <a:rPr b="1" lang="en"/>
              <a:t>size</a:t>
            </a:r>
            <a:r>
              <a:rPr lang="en"/>
              <a:t> of the </a:t>
            </a:r>
            <a:r>
              <a:rPr lang="en"/>
              <a:t>dataset,</a:t>
            </a:r>
            <a:r>
              <a:rPr lang="en"/>
              <a:t> as well as </a:t>
            </a:r>
            <a:r>
              <a:rPr lang="en"/>
              <a:t>knowledge</a:t>
            </a:r>
            <a:r>
              <a:rPr lang="en"/>
              <a:t> that further subsets of </a:t>
            </a:r>
            <a:r>
              <a:rPr lang="en"/>
              <a:t>the</a:t>
            </a:r>
            <a:r>
              <a:rPr lang="en"/>
              <a:t> data would be too small </a:t>
            </a:r>
            <a:r>
              <a:rPr lang="en"/>
              <a:t>for</a:t>
            </a:r>
            <a:r>
              <a:rPr lang="en"/>
              <a:t> </a:t>
            </a:r>
            <a:r>
              <a:rPr b="1" lang="en"/>
              <a:t>analysis</a:t>
            </a:r>
            <a:r>
              <a:rPr lang="en"/>
              <a:t>, we </a:t>
            </a:r>
            <a:r>
              <a:rPr lang="en"/>
              <a:t>decided</a:t>
            </a:r>
            <a:r>
              <a:rPr lang="en"/>
              <a:t> to use a smaller number of topics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BERTweet</a:t>
            </a:r>
            <a:r>
              <a:rPr lang="en"/>
              <a:t> was pre-trained on general tweets, which may not be specific enough for our downstream task of training for toxicity classification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HateBERT</a:t>
            </a:r>
            <a:r>
              <a:rPr lang="en"/>
              <a:t> was pre-trained on a </a:t>
            </a:r>
            <a:r>
              <a:rPr b="1" lang="en"/>
              <a:t>binary</a:t>
            </a:r>
            <a:r>
              <a:rPr lang="en"/>
              <a:t> toxicity </a:t>
            </a:r>
            <a:r>
              <a:rPr lang="en"/>
              <a:t>classification</a:t>
            </a:r>
            <a:r>
              <a:rPr lang="en"/>
              <a:t> dataset, the inclusion of a </a:t>
            </a:r>
            <a:r>
              <a:rPr b="1" lang="en"/>
              <a:t>third</a:t>
            </a:r>
            <a:r>
              <a:rPr lang="en"/>
              <a:t> label for our dataset during </a:t>
            </a:r>
            <a:r>
              <a:rPr lang="en"/>
              <a:t>the</a:t>
            </a:r>
            <a:r>
              <a:rPr lang="en"/>
              <a:t> finetune process may have </a:t>
            </a:r>
            <a:r>
              <a:rPr lang="en"/>
              <a:t>contributed</a:t>
            </a:r>
            <a:r>
              <a:rPr lang="en"/>
              <a:t> to the high error rates for that new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720000" y="1187588"/>
            <a:ext cx="7704000" cy="3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Current</a:t>
            </a:r>
            <a:r>
              <a:rPr lang="en"/>
              <a:t> NLPositionality dataset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Test data splits of 6 and 15 topics to test if the topic </a:t>
            </a:r>
            <a:r>
              <a:rPr lang="en"/>
              <a:t>granularity</a:t>
            </a:r>
            <a:r>
              <a:rPr lang="en"/>
              <a:t> effects the F1 score and other statistics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Pre-train on other </a:t>
            </a:r>
            <a:r>
              <a:rPr b="1" lang="en"/>
              <a:t>datasets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Training on a larger corpus may help improve the model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Out-of-domain</a:t>
            </a:r>
            <a:r>
              <a:rPr lang="en"/>
              <a:t> applications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Test generalizability to other datasets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Test on data from other social media platforms beyond Twitter and Reddit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720000" y="1187588"/>
            <a:ext cx="77040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Motivation</a:t>
            </a:r>
            <a:r>
              <a:rPr lang="en"/>
              <a:t>: </a:t>
            </a:r>
            <a:r>
              <a:rPr lang="en"/>
              <a:t>Effective content moderation </a:t>
            </a:r>
            <a:r>
              <a:rPr b="1" lang="en"/>
              <a:t>critical</a:t>
            </a:r>
            <a:r>
              <a:rPr lang="en"/>
              <a:t> to limit the spread of harmful content on social media platforms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Problem</a:t>
            </a:r>
            <a:r>
              <a:rPr lang="en"/>
              <a:t>: Human annotations in toxicity classification can introduce </a:t>
            </a:r>
            <a:r>
              <a:rPr b="1" lang="en"/>
              <a:t>biases</a:t>
            </a:r>
            <a:r>
              <a:rPr lang="en"/>
              <a:t> based on annotators' identities, experiences, and societal norms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Our goal</a:t>
            </a:r>
            <a:r>
              <a:rPr lang="en"/>
              <a:t>: Explore the impact of fine-tuning BERTweet + HateBERT on topic-specific subsets of the </a:t>
            </a:r>
            <a:r>
              <a:rPr b="1" lang="en"/>
              <a:t>NLPositionality dataset</a:t>
            </a:r>
            <a:r>
              <a:rPr lang="en"/>
              <a:t> on its generalization to other platforms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Used topic modeling via LDA to find latent themes in toxic and non-toxic tweets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b="1" lang="en"/>
              <a:t>Results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Fine-tuning on specific topics appears to have improved the F1 score of the model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Topic 1 one stood out in terms of performance and reason for this could be further investigated with regards to bias within the split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720000" y="1187602"/>
            <a:ext cx="77040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Content moderation</a:t>
            </a:r>
            <a:r>
              <a:rPr lang="en" sz="1300"/>
              <a:t> and </a:t>
            </a:r>
            <a:r>
              <a:rPr b="1" lang="en" sz="1300"/>
              <a:t>toxicity classification</a:t>
            </a:r>
            <a:r>
              <a:rPr lang="en" sz="1300"/>
              <a:t> are </a:t>
            </a:r>
            <a:r>
              <a:rPr b="1" lang="en" sz="1300"/>
              <a:t>major tasks</a:t>
            </a:r>
            <a:r>
              <a:rPr lang="en" sz="1300"/>
              <a:t> with the field due to </a:t>
            </a:r>
            <a:r>
              <a:rPr b="1" lang="en" sz="1300"/>
              <a:t>social implication</a:t>
            </a:r>
            <a:r>
              <a:rPr lang="en" sz="1300"/>
              <a:t>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However, it has been shown that </a:t>
            </a:r>
            <a:r>
              <a:rPr b="1" lang="en" sz="1300"/>
              <a:t>bias amplification</a:t>
            </a:r>
            <a:r>
              <a:rPr lang="en" sz="1300"/>
              <a:t> and the </a:t>
            </a:r>
            <a:r>
              <a:rPr b="1" lang="en" sz="1300"/>
              <a:t>suppression of marginalized communities</a:t>
            </a:r>
            <a:r>
              <a:rPr lang="en" sz="1300"/>
              <a:t> can occur in </a:t>
            </a:r>
            <a:r>
              <a:rPr lang="en" sz="1300" u="sng"/>
              <a:t>popular</a:t>
            </a:r>
            <a:r>
              <a:rPr lang="en" sz="1300"/>
              <a:t> toxicity classification models.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It is suggested that the </a:t>
            </a:r>
            <a:r>
              <a:rPr b="1" lang="en" sz="1300"/>
              <a:t>positionality</a:t>
            </a:r>
            <a:r>
              <a:rPr lang="en" sz="1300"/>
              <a:t> </a:t>
            </a:r>
            <a:r>
              <a:rPr b="1" lang="en" sz="1300"/>
              <a:t>of annotators</a:t>
            </a:r>
            <a:r>
              <a:rPr lang="en" sz="1300"/>
              <a:t> </a:t>
            </a:r>
            <a:r>
              <a:rPr lang="en" sz="1300" u="sng"/>
              <a:t>influence</a:t>
            </a:r>
            <a:r>
              <a:rPr lang="en" sz="1300"/>
              <a:t> the </a:t>
            </a:r>
            <a:r>
              <a:rPr b="1" lang="en" sz="1300"/>
              <a:t>gold standard labels</a:t>
            </a:r>
            <a:r>
              <a:rPr lang="en" sz="1300"/>
              <a:t> the models </a:t>
            </a:r>
            <a:r>
              <a:rPr lang="en" sz="1300"/>
              <a:t>l</a:t>
            </a:r>
            <a:r>
              <a:rPr lang="en" sz="1300" u="sng"/>
              <a:t>earned</a:t>
            </a:r>
            <a:r>
              <a:rPr lang="en" sz="1300"/>
              <a:t> from, thus </a:t>
            </a:r>
            <a:r>
              <a:rPr lang="en" sz="1300" u="sng"/>
              <a:t>propagating</a:t>
            </a:r>
            <a:r>
              <a:rPr lang="en" sz="1300"/>
              <a:t> </a:t>
            </a:r>
            <a:r>
              <a:rPr b="1" lang="en" sz="1300"/>
              <a:t>annotators</a:t>
            </a:r>
            <a:r>
              <a:rPr lang="en" sz="1300"/>
              <a:t> </a:t>
            </a:r>
            <a:r>
              <a:rPr b="1" lang="en" sz="1300"/>
              <a:t>bias</a:t>
            </a:r>
            <a:r>
              <a:rPr lang="en" sz="1300"/>
              <a:t>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 assesses the </a:t>
            </a:r>
            <a:r>
              <a:rPr lang="en" sz="1300" u="sng"/>
              <a:t>impact</a:t>
            </a:r>
            <a:r>
              <a:rPr lang="en" sz="1300"/>
              <a:t> of annotator positionality we explore </a:t>
            </a:r>
            <a:r>
              <a:rPr b="1" lang="en" sz="1300"/>
              <a:t>topic modeling strategies</a:t>
            </a:r>
            <a:r>
              <a:rPr lang="en" sz="1300"/>
              <a:t> for </a:t>
            </a:r>
            <a:r>
              <a:rPr b="1" lang="en" sz="1300"/>
              <a:t>content moderation</a:t>
            </a:r>
            <a:r>
              <a:rPr lang="en" sz="1300"/>
              <a:t>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compare the results of fine-tuning </a:t>
            </a:r>
            <a:r>
              <a:rPr b="1" lang="en" sz="1300"/>
              <a:t>BERTweet</a:t>
            </a:r>
            <a:r>
              <a:rPr lang="en" sz="1300"/>
              <a:t> and </a:t>
            </a:r>
            <a:r>
              <a:rPr b="1" lang="en" sz="1300"/>
              <a:t>ToxiGen’s HateBERT</a:t>
            </a:r>
            <a:r>
              <a:rPr lang="en" sz="1300"/>
              <a:t> on the </a:t>
            </a:r>
            <a:r>
              <a:rPr lang="en" sz="1300" u="sng"/>
              <a:t>full</a:t>
            </a:r>
            <a:r>
              <a:rPr lang="en" sz="1300"/>
              <a:t> </a:t>
            </a:r>
            <a:r>
              <a:rPr b="1" lang="en" sz="1300"/>
              <a:t>NLPositionality dataset</a:t>
            </a:r>
            <a:r>
              <a:rPr lang="en" sz="1300"/>
              <a:t> and </a:t>
            </a:r>
            <a:r>
              <a:rPr lang="en" sz="1300" u="sng"/>
              <a:t>three</a:t>
            </a:r>
            <a:r>
              <a:rPr lang="en" sz="1300"/>
              <a:t> topics generated by </a:t>
            </a:r>
            <a:r>
              <a:rPr b="1" lang="en" sz="1300"/>
              <a:t>LDA topic modeling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720000" y="1187600"/>
            <a:ext cx="40110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Rabin Adhikari, Safal Thapaliya, Nirajan Basnet, Samip Poudel, Aman Shakya, and Bishesh Khanal.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COVID-19-related Nepali tweets classification in a low resource setting. In Graciela Gonzalez-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Hernandez and Davy Weissenbacher, editors, Proceedings of The Seventh Workshop on Social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Media Mining for Health Applications, Workshop &amp; Shared Task, pages 209–215, Gyeongju,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Republic of Korea, October 2022. Association for Computational Linguistics. URL https: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//aclanthology.org/2022.smm4h-1.52.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Sathish A. P. Kumar Biraj Dahal and Zhenlong Li. Topic modeling and sentiment analysis of global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climate change tweets. Soc. Netw. Anal. Min., 9, 2019. doi: 10.1007/s13278-019-0568-8.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Ameet Deshpande, Vishvak Murahari, Tanmay Rajpurohit, Ashwin Kalyan, and Karthik Narasimhan.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Toxicity in chatgpt: Analyzing persona-assigned language models. In Houda Bouamor, Juan Pino,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and Kalika Bali, editors, Findings of the Association for Computational Linguistics: EMNLP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2023, pages 1236–1270, Singapore, December 2023. Association for Computational Linguis-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tics. doi: 10.18653/v1/2023.findings-emnlp.88. URL https://aclanthology.org/2023.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findings-emnlp.88.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Do Yeon Kim, Xiaohang Li, Sheng Wang, Yunying Zhuo, and Roy Ka-Wei Lee. Topic enhanced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word embedding for toxic content detection in q&amp;a sites. In Proceedings of the 2019 IEEE/ACM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International Conference on Advances in Social Networks Analysis and Mining, ASONAM ’19,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page 1064–1071, New York, NY, USA, 2020. Association for Computing Machinery. ISBN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9781450368681. doi: 10.1145/3341161.3345332. URL https://doi.org/10.1145/3341161.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3345332.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4731000" y="1187600"/>
            <a:ext cx="40110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Shervin Malmasi and Marcos Zampieri. Detecting hate speech in social media. In Ruslan Mitkov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and Galia Angelova, editors, Proceedings of the International Conference Recent Advances in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Natural Language Processing, RANLP 2017, pages 467–472, Varna, Bulgaria, September 2017.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INCOMA Ltd. doi: 10.26615/978-954-452-049-6_062. URL https://doi.org/10.26615/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978-954-452-049-6_062.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Sebastin Santy, Jenny Liang, Ronan Le Bras, Katharina Reinecke, and Maarten Sap. NLPositionality: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Characterizing design biases of datasets and models. In Anna Rogers, Jordan Boyd-Graber,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and Naoaki Okazaki, editors, Proceedings of the 61st Annual Meeting of the Association for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Computational Linguistics (Volume 1: Long Papers), pages 9080–9102, Toronto, Canada, July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2023. Association for Computational Linguistics. doi: 10.18653/v1/2023.acl-long.505. URL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https://aclanthology.org/2023.acl-long.505.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Philipp Seeberger and Korbinian Riedhammer. Enhancing crisis-related tweet classification with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entity-masked language modeling and multi-task learning. In Laura Biester, Dorottya Demszky,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Zhijing Jin, Mrinmaya Sachan, Joel Tetreault, Steven Wilson, Lu Xiao, and Jieyu Zhao, editors,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Proceedings of the Second Workshop on NLP for Positive Impact (NLP4PI), pages 70–78, Abu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Dhabi, United Arab Emirates (Hybrid), December 2022. Association for Computational Linguistics.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doi: 10.18653/v1/2022.nlp4pi-1.9. URL https://aclanthology.org/2022.nlp4pi-1.9.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Elaine Zosa, Ravi Shekhar, Mladen Karan, and Matthew Purver. Not all comments are equal: Insights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into comment moderation from a topic-aware model, 2021.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720000" y="1187588"/>
            <a:ext cx="7704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Motivation: </a:t>
            </a:r>
            <a:r>
              <a:rPr lang="en"/>
              <a:t>Effective content moderation </a:t>
            </a:r>
            <a:r>
              <a:rPr b="1" lang="en"/>
              <a:t>crucial</a:t>
            </a:r>
            <a:r>
              <a:rPr lang="en"/>
              <a:t> for social media platforms to mitigate the spread of harmful content - hate speech, self-harm, bullying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Problem: </a:t>
            </a:r>
            <a:r>
              <a:rPr lang="en"/>
              <a:t>Human annotations in toxicity classification can introduce </a:t>
            </a:r>
            <a:r>
              <a:rPr b="1" lang="en"/>
              <a:t>biases</a:t>
            </a:r>
            <a:r>
              <a:rPr lang="en"/>
              <a:t> based on annotators' identities, experiences, and societal norms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Goal</a:t>
            </a:r>
            <a:r>
              <a:rPr lang="en"/>
              <a:t>: exploring the impact of fine-tuning BERTweet + HateBERT on topic-specific subsets of the </a:t>
            </a:r>
            <a:r>
              <a:rPr b="1" lang="en"/>
              <a:t>NLPositionality dataset</a:t>
            </a:r>
            <a:r>
              <a:rPr lang="en"/>
              <a:t> on its generalization to other platforms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Method</a:t>
            </a:r>
            <a:r>
              <a:rPr lang="en"/>
              <a:t>: Used topic modeling to find latent themes in toxic and non-toxic tweets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720000" y="1187589"/>
            <a:ext cx="77040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Works such as </a:t>
            </a:r>
            <a:r>
              <a:rPr b="1" lang="en"/>
              <a:t>Adhikari et.al </a:t>
            </a:r>
            <a:r>
              <a:rPr lang="en"/>
              <a:t>(2022) and </a:t>
            </a:r>
            <a:r>
              <a:rPr b="1" lang="en"/>
              <a:t>Seeberger and Riedhammer</a:t>
            </a:r>
            <a:r>
              <a:rPr lang="en"/>
              <a:t> (2022) utilize tweets for crisis analysis and classification, leveraging the formulaic nature of toxic language for content moderation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Zosa et.al </a:t>
            </a:r>
            <a:r>
              <a:rPr lang="en"/>
              <a:t>(2021) experimented with topic-aware models for comment moderation, - topic information improves classification performance and enhances output confidence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Malmasi and Zampier</a:t>
            </a:r>
            <a:r>
              <a:rPr lang="en"/>
              <a:t> (2017) establish baseline models for hate speech detection on social media platforms with methods like character n-grams and word skip-grams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Deshpande et.al</a:t>
            </a:r>
            <a:r>
              <a:rPr lang="en"/>
              <a:t> (2021) evaluate the toxicity of dialogue-based language models, - sh</a:t>
            </a:r>
            <a:r>
              <a:rPr lang="en"/>
              <a:t>ow benefit of </a:t>
            </a:r>
            <a:r>
              <a:rPr lang="en"/>
              <a:t>persona assignment on toxicity levels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Dahal and Li</a:t>
            </a:r>
            <a:r>
              <a:rPr lang="en"/>
              <a:t> (2019) gathered tweets by author before running LDA to extract topic models.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713225" y="3762200"/>
            <a:ext cx="3376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720000" y="1187601"/>
            <a:ext cx="7704000" cy="1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Utilized Python library </a:t>
            </a:r>
            <a:r>
              <a:rPr b="1" lang="en"/>
              <a:t>tomotopy</a:t>
            </a:r>
            <a:r>
              <a:rPr lang="en"/>
              <a:t> to cluster </a:t>
            </a:r>
            <a:r>
              <a:rPr b="1" lang="en"/>
              <a:t>toxicity dataset</a:t>
            </a:r>
            <a:r>
              <a:rPr lang="en"/>
              <a:t> into 3, 6, 10 topics using Latent Dirichlet Analysis (LDA)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Goal</a:t>
            </a:r>
            <a:r>
              <a:rPr lang="en"/>
              <a:t>: Split up toxicity dataset into several topics and fine-tune </a:t>
            </a:r>
            <a:r>
              <a:rPr b="1" lang="en"/>
              <a:t>BERTweet</a:t>
            </a:r>
            <a:r>
              <a:rPr lang="en"/>
              <a:t> and </a:t>
            </a:r>
            <a:r>
              <a:rPr b="1" lang="en"/>
              <a:t>HateBERT</a:t>
            </a:r>
            <a:r>
              <a:rPr lang="en"/>
              <a:t> on each of those models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00" y="2404325"/>
            <a:ext cx="4016176" cy="9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03" y="3515475"/>
            <a:ext cx="4278172" cy="14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 rotWithShape="1">
          <a:blip r:embed="rId5">
            <a:alphaModFix/>
          </a:blip>
          <a:srcRect b="0" l="0" r="0" t="1458"/>
          <a:stretch/>
        </p:blipFill>
        <p:spPr>
          <a:xfrm>
            <a:off x="4618275" y="2536800"/>
            <a:ext cx="4016175" cy="19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665550" y="438025"/>
            <a:ext cx="781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Modeling- Topic Distribution Breakdown</a:t>
            </a:r>
            <a:endParaRPr/>
          </a:p>
        </p:txBody>
      </p:sp>
      <p:graphicFrame>
        <p:nvGraphicFramePr>
          <p:cNvPr id="208" name="Google Shape;208;p33"/>
          <p:cNvGraphicFramePr/>
          <p:nvPr/>
        </p:nvGraphicFramePr>
        <p:xfrm>
          <a:off x="634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{BD196542-D8CC-4F74-9003-BC86DDB76A94}</a:tableStyleId>
              </a:tblPr>
              <a:tblGrid>
                <a:gridCol w="2019000"/>
                <a:gridCol w="1384500"/>
                <a:gridCol w="1384500"/>
                <a:gridCol w="1384500"/>
                <a:gridCol w="1384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Topic 0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Topic 1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Topic 2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Total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Hate Speech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739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801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711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2251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Hate Speech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1261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1585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1374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4220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Sure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197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225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201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623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2197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2611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2286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7094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Hate : Not Hate Ratio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0.631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0.664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0.659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0.652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720000" y="1187600"/>
            <a:ext cx="6435900" cy="3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Utilized pretrained models from Hugging Face library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BERTweet was pre-trained on general tweets, HateBERT was trained on hate-speech-specific content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BERTweet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</a:t>
            </a:r>
            <a:r>
              <a:rPr lang="en"/>
              <a:t>irst public large-scale language model pre-trained for English Tweets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Trained based on the RoBERTa pre-training procedure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Corpus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850M English </a:t>
            </a:r>
            <a:r>
              <a:rPr b="1" lang="en"/>
              <a:t>Tweets</a:t>
            </a:r>
            <a:r>
              <a:rPr lang="en"/>
              <a:t> (16B word tokens ~ 80GB)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845M Tweets streamed from 01/2012 to 08/2019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5M Tweets related to the COVID-19 pandemic.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ToxiGen_HateBERT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English pre-trained BERT model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Obtained by training the English BERT base uncased model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Developed by the collaboration of Microsoft Research, Allen Institute for AI, and Carnegie Mellon University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Corpus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274,186 machine generated toxic and </a:t>
            </a:r>
            <a:r>
              <a:rPr lang="en"/>
              <a:t>benign</a:t>
            </a:r>
            <a:r>
              <a:rPr lang="en"/>
              <a:t> statements 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98.2% are implicit hate speech</a:t>
            </a:r>
            <a:endParaRPr/>
          </a:p>
        </p:txBody>
      </p:sp>
      <p:pic>
        <p:nvPicPr>
          <p:cNvPr descr="Brand assets - Hugging Face" id="215" name="Google Shape;21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9250" y="489500"/>
            <a:ext cx="1623825" cy="16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720000" y="1187600"/>
            <a:ext cx="6435900" cy="3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NLPositionality</a:t>
            </a:r>
            <a:r>
              <a:rPr lang="en" u="sng"/>
              <a:t> </a:t>
            </a:r>
            <a:r>
              <a:rPr lang="en" u="sng"/>
              <a:t>Toxicity</a:t>
            </a:r>
            <a:r>
              <a:rPr lang="en" u="sng"/>
              <a:t> and Hate Speech Dataset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Demographic metadata from annotators through LabintheWild: age, </a:t>
            </a:r>
            <a:r>
              <a:rPr b="1" lang="en"/>
              <a:t>gender, ethnicity</a:t>
            </a:r>
            <a:r>
              <a:rPr lang="en"/>
              <a:t>, religion, education, country longest lived in, current country of residence, native language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Labels generated by </a:t>
            </a:r>
            <a:r>
              <a:rPr b="1" lang="en"/>
              <a:t>annotators</a:t>
            </a:r>
            <a:r>
              <a:rPr lang="en"/>
              <a:t>, dynahate, perspective api, rewire, hateRoBERTa, GPT-4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 other </a:t>
            </a:r>
            <a:r>
              <a:rPr lang="en"/>
              <a:t>toxicity</a:t>
            </a:r>
            <a:r>
              <a:rPr lang="en"/>
              <a:t> </a:t>
            </a:r>
            <a:r>
              <a:rPr lang="en"/>
              <a:t>classification</a:t>
            </a:r>
            <a:r>
              <a:rPr lang="en"/>
              <a:t> APIs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Labels include {Not Hate Speech, Not Sure, Hate Speech}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7094 instances from the DynaHate Dataset (human in the loop machine generated toxic and hateful </a:t>
            </a:r>
            <a:r>
              <a:rPr lang="en"/>
              <a:t>statements)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375" y="3440150"/>
            <a:ext cx="2148049" cy="13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