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6f1de5c54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6f1de5c54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We explored the dataset using feature distributions and a correlation heatmap</a:t>
            </a:r>
            <a:endParaRPr/>
          </a:p>
          <a:p>
            <a:pPr indent="0" lvl="0" marL="0" rtl="0" algn="l">
              <a:spcBef>
                <a:spcPts val="0"/>
              </a:spcBef>
              <a:spcAft>
                <a:spcPts val="0"/>
              </a:spcAft>
              <a:buNone/>
            </a:pPr>
            <a:r>
              <a:rPr lang="en"/>
              <a:t>2. To cleanup the data we removed outliers using the IQR method and we also applied the K-Means clustering method to group up songs that were similar.</a:t>
            </a:r>
            <a:endParaRPr/>
          </a:p>
          <a:p>
            <a:pPr indent="0" lvl="0" marL="0" rtl="0" algn="l">
              <a:spcBef>
                <a:spcPts val="0"/>
              </a:spcBef>
              <a:spcAft>
                <a:spcPts val="0"/>
              </a:spcAft>
              <a:buNone/>
            </a:pPr>
            <a:r>
              <a:rPr lang="en"/>
              <a:t>3. User interaction is a very crucial component to our project. Users can input several different favorite songs of theirs to receive more personalized recommendations. The system also collects user feedback (like/dislike) to update the next round of recommendations. This makes the results more dynamic and accurate.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f1de5c5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f1de5c5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These are features such as </a:t>
            </a:r>
            <a:r>
              <a:rPr lang="en" sz="1050">
                <a:solidFill>
                  <a:srgbClr val="0E0E0E"/>
                </a:solidFill>
              </a:rPr>
              <a:t>danceability, energy, valence, tempo, loudness, and popularity. </a:t>
            </a:r>
            <a:endParaRPr sz="1050">
              <a:solidFill>
                <a:srgbClr val="0E0E0E"/>
              </a:solidFill>
            </a:endParaRPr>
          </a:p>
          <a:p>
            <a:pPr indent="-295275" lvl="0" marL="457200" rtl="0" algn="l">
              <a:spcBef>
                <a:spcPts val="0"/>
              </a:spcBef>
              <a:spcAft>
                <a:spcPts val="0"/>
              </a:spcAft>
              <a:buClr>
                <a:srgbClr val="0E0E0E"/>
              </a:buClr>
              <a:buSzPts val="1050"/>
              <a:buAutoNum type="arabicPeriod"/>
            </a:pPr>
            <a:r>
              <a:rPr lang="en" sz="1050">
                <a:solidFill>
                  <a:srgbClr val="0E0E0E"/>
                </a:solidFill>
              </a:rPr>
              <a:t>We used histograms to understand how these features were distributed, and a correlation heatmap to analyze the relationships between all the different features.</a:t>
            </a:r>
            <a:endParaRPr sz="1050">
              <a:solidFill>
                <a:srgbClr val="0E0E0E"/>
              </a:solidFill>
            </a:endParaRPr>
          </a:p>
          <a:p>
            <a:pPr indent="-295275" lvl="0" marL="457200" rtl="0" algn="l">
              <a:spcBef>
                <a:spcPts val="0"/>
              </a:spcBef>
              <a:spcAft>
                <a:spcPts val="0"/>
              </a:spcAft>
              <a:buClr>
                <a:srgbClr val="0E0E0E"/>
              </a:buClr>
              <a:buSzPts val="1050"/>
              <a:buAutoNum type="arabicPeriod"/>
            </a:pPr>
            <a:r>
              <a:rPr lang="en" sz="1050">
                <a:solidFill>
                  <a:srgbClr val="0E0E0E"/>
                </a:solidFill>
              </a:rPr>
              <a:t>An example is that there is a strong positive correlation between the two features energy and loudness. (Louder songs tend to usually be more energetic). These are some of the insights that were useful in understanding how different audio characteristics are connected and helped inform our clustering step later on.</a:t>
            </a:r>
            <a:endParaRPr sz="1050">
              <a:solidFill>
                <a:srgbClr val="0E0E0E"/>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6f1de5c54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6f1de5c54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This method was implemented to improve clustering accuracy, and </a:t>
            </a:r>
            <a:r>
              <a:rPr lang="en"/>
              <a:t>eliminate</a:t>
            </a:r>
            <a:r>
              <a:rPr lang="en"/>
              <a:t> extreme values that can skew our results making them less accurate. Say for example a certain track length is extra long or the loudness of a song differs. </a:t>
            </a:r>
            <a:endParaRPr/>
          </a:p>
          <a:p>
            <a:pPr indent="-298450" lvl="0" marL="457200" rtl="0" algn="l">
              <a:spcBef>
                <a:spcPts val="0"/>
              </a:spcBef>
              <a:spcAft>
                <a:spcPts val="0"/>
              </a:spcAft>
              <a:buSzPts val="1100"/>
              <a:buAutoNum type="arabicPeriod"/>
            </a:pPr>
            <a:r>
              <a:rPr lang="en"/>
              <a:t>K-Means algorithm was applied for clustering, and the Elbow method/Silhouette score was used to decide the optimal number of clusters that would be best for our model</a:t>
            </a:r>
            <a:endParaRPr/>
          </a:p>
          <a:p>
            <a:pPr indent="-298450" lvl="0" marL="457200" rtl="0" algn="l">
              <a:spcBef>
                <a:spcPts val="0"/>
              </a:spcBef>
              <a:spcAft>
                <a:spcPts val="0"/>
              </a:spcAft>
              <a:buSzPts val="1100"/>
              <a:buAutoNum type="arabicPeriod"/>
            </a:pPr>
            <a:r>
              <a:rPr lang="en"/>
              <a:t>Those types of </a:t>
            </a:r>
            <a:r>
              <a:rPr lang="en"/>
              <a:t>clustering</a:t>
            </a:r>
            <a:r>
              <a:rPr lang="en"/>
              <a:t> allowed us to compare silhouette scores, and </a:t>
            </a:r>
            <a:r>
              <a:rPr lang="en"/>
              <a:t>evaluate</a:t>
            </a:r>
            <a:r>
              <a:rPr lang="en"/>
              <a:t> the clustering performance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f1de5c544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f1de5c544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f1de5c544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6f1de5c544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0384a3dfb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0384a3df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Simulated reviews can have the description of the </a:t>
            </a:r>
            <a:r>
              <a:rPr lang="en"/>
              <a:t>rhythm, melody, mood, lyrics etc of the song.</a:t>
            </a:r>
            <a:endParaRPr/>
          </a:p>
          <a:p>
            <a:pPr indent="-298450" lvl="0" marL="457200" rtl="0" algn="l">
              <a:spcBef>
                <a:spcPts val="0"/>
              </a:spcBef>
              <a:spcAft>
                <a:spcPts val="0"/>
              </a:spcAft>
              <a:buSzPts val="1100"/>
              <a:buAutoNum type="arabicPeriod"/>
            </a:pPr>
            <a:r>
              <a:rPr lang="en"/>
              <a:t>Then our model analyzes the simulated review and scores the song. If the review gets a score of less than 0 then the song is not as positive or popular either. If the score is more than 0 then the song is positive. The higher the score the more positive the song is and more likely it is to be recommended.</a:t>
            </a:r>
            <a:endParaRPr/>
          </a:p>
          <a:p>
            <a:pPr indent="-298450" lvl="0" marL="457200" rtl="0" algn="l">
              <a:spcBef>
                <a:spcPts val="0"/>
              </a:spcBef>
              <a:spcAft>
                <a:spcPts val="0"/>
              </a:spcAft>
              <a:buSzPts val="1100"/>
              <a:buAutoNum type="arabicPeriod"/>
            </a:pPr>
            <a:r>
              <a:rPr lang="en"/>
              <a:t>This will benefit our model and overall recommender since it will give us another piece of proof/evidence of whether a song is actually liked by a lot of people. The feedback in the simulated reviews can helps match up songs to the user and the clusters they usually listen too, giving more accurate recommendations.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70384a3d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70384a3d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2. A song that is played often can be added to the clusters and gives a chance for more simulated reviews to be added. Overall it just helps with data collection</a:t>
            </a:r>
            <a:endParaRPr/>
          </a:p>
          <a:p>
            <a:pPr indent="0" lvl="0" marL="0" rtl="0" algn="l">
              <a:spcBef>
                <a:spcPts val="0"/>
              </a:spcBef>
              <a:spcAft>
                <a:spcPts val="0"/>
              </a:spcAft>
              <a:buNone/>
            </a:pPr>
            <a:r>
              <a:rPr lang="en"/>
              <a:t>5. Our added feedback </a:t>
            </a:r>
            <a:r>
              <a:rPr lang="en"/>
              <a:t>mechanism</a:t>
            </a:r>
            <a:r>
              <a:rPr lang="en"/>
              <a:t> where users can like/dislike songs… continue on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CFE2F3"/>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1.png"/><Relationship Id="rId6" Type="http://schemas.openxmlformats.org/officeDocument/2006/relationships/image" Target="../media/image13.png"/><Relationship Id="rId7"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5.png"/><Relationship Id="rId7"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2253225" y="594025"/>
            <a:ext cx="6579000" cy="2203200"/>
          </a:xfrm>
          <a:prstGeom prst="rect">
            <a:avLst/>
          </a:prstGeom>
        </p:spPr>
        <p:txBody>
          <a:bodyPr anchorCtr="0" anchor="b" bIns="91425" lIns="91425" spcFirstLastPara="1" rIns="91425" wrap="square" tIns="91425">
            <a:normAutofit fontScale="90000"/>
          </a:bodyPr>
          <a:lstStyle/>
          <a:p>
            <a:pPr indent="0" lvl="0" marL="0" rtl="0" algn="l">
              <a:lnSpc>
                <a:spcPct val="115000"/>
              </a:lnSpc>
              <a:spcBef>
                <a:spcPts val="1200"/>
              </a:spcBef>
              <a:spcAft>
                <a:spcPts val="0"/>
              </a:spcAft>
              <a:buNone/>
            </a:pPr>
            <a:br>
              <a:rPr b="1" lang="en" sz="1100"/>
            </a:br>
            <a:endParaRPr b="1" sz="1100"/>
          </a:p>
          <a:p>
            <a:pPr indent="0" lvl="0" marL="0" rtl="0" algn="ctr">
              <a:spcBef>
                <a:spcPts val="1200"/>
              </a:spcBef>
              <a:spcAft>
                <a:spcPts val="0"/>
              </a:spcAft>
              <a:buNone/>
            </a:pPr>
            <a:r>
              <a:rPr lang="en">
                <a:solidFill>
                  <a:schemeClr val="lt1"/>
                </a:solidFill>
                <a:latin typeface="Times New Roman"/>
                <a:ea typeface="Times New Roman"/>
                <a:cs typeface="Times New Roman"/>
                <a:sym typeface="Times New Roman"/>
              </a:rPr>
              <a:t>Enhanced Spotify Recommender System</a:t>
            </a:r>
            <a:endParaRPr>
              <a:solidFill>
                <a:schemeClr val="lt1"/>
              </a:solidFill>
              <a:latin typeface="Times New Roman"/>
              <a:ea typeface="Times New Roman"/>
              <a:cs typeface="Times New Roman"/>
              <a:sym typeface="Times New Roman"/>
            </a:endParaRPr>
          </a:p>
        </p:txBody>
      </p:sp>
      <p:sp>
        <p:nvSpPr>
          <p:cNvPr id="55" name="Google Shape;55;p13"/>
          <p:cNvSpPr txBox="1"/>
          <p:nvPr>
            <p:ph idx="1" type="subTitle"/>
          </p:nvPr>
        </p:nvSpPr>
        <p:spPr>
          <a:xfrm>
            <a:off x="2335150" y="2834125"/>
            <a:ext cx="6497100" cy="792600"/>
          </a:xfrm>
          <a:prstGeom prst="rect">
            <a:avLst/>
          </a:prstGeom>
        </p:spPr>
        <p:txBody>
          <a:bodyPr anchorCtr="0" anchor="t" bIns="91425" lIns="91425" spcFirstLastPara="1" rIns="91425" wrap="square" tIns="91425">
            <a:normAutofit fontScale="85000"/>
          </a:bodyPr>
          <a:lstStyle/>
          <a:p>
            <a:pPr indent="0" lvl="0" marL="0" rtl="0" algn="ctr">
              <a:spcBef>
                <a:spcPts val="0"/>
              </a:spcBef>
              <a:spcAft>
                <a:spcPts val="0"/>
              </a:spcAft>
              <a:buNone/>
            </a:pPr>
            <a:r>
              <a:rPr lang="en">
                <a:solidFill>
                  <a:schemeClr val="lt1"/>
                </a:solidFill>
                <a:latin typeface="Times New Roman"/>
                <a:ea typeface="Times New Roman"/>
                <a:cs typeface="Times New Roman"/>
                <a:sym typeface="Times New Roman"/>
              </a:rPr>
              <a:t>By: Aheli Chatterjee, Yican Wang, and Naman Jain</a:t>
            </a:r>
            <a:endParaRPr>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Project Overview</a:t>
            </a:r>
            <a:endParaRPr b="1" sz="1700"/>
          </a:p>
          <a:p>
            <a:pPr indent="0" lvl="0" marL="0" rtl="0" algn="l">
              <a:spcBef>
                <a:spcPts val="400"/>
              </a:spcBef>
              <a:spcAft>
                <a:spcPts val="0"/>
              </a:spcAft>
              <a:buNone/>
            </a:pPr>
            <a:r>
              <a:t/>
            </a:r>
            <a:endParaRPr/>
          </a:p>
        </p:txBody>
      </p:sp>
      <p:sp>
        <p:nvSpPr>
          <p:cNvPr id="61" name="Google Shape;61;p14"/>
          <p:cNvSpPr txBox="1"/>
          <p:nvPr>
            <p:ph idx="1" type="body"/>
          </p:nvPr>
        </p:nvSpPr>
        <p:spPr>
          <a:xfrm>
            <a:off x="311700" y="1152475"/>
            <a:ext cx="8520600" cy="6589500"/>
          </a:xfrm>
          <a:prstGeom prst="rect">
            <a:avLst/>
          </a:prstGeom>
        </p:spPr>
        <p:txBody>
          <a:bodyPr anchorCtr="0" anchor="t" bIns="91425" lIns="91425" spcFirstLastPara="1" rIns="91425" wrap="square" tIns="91425">
            <a:noAutofit/>
          </a:bodyPr>
          <a:lstStyle/>
          <a:p>
            <a:pPr indent="-323850" lvl="0" marL="457200" rtl="0" algn="l">
              <a:spcBef>
                <a:spcPts val="1200"/>
              </a:spcBef>
              <a:spcAft>
                <a:spcPts val="0"/>
              </a:spcAft>
              <a:buClr>
                <a:schemeClr val="dk1"/>
              </a:buClr>
              <a:buSzPts val="1500"/>
              <a:buChar char="●"/>
            </a:pPr>
            <a:r>
              <a:rPr lang="en" sz="1500">
                <a:solidFill>
                  <a:schemeClr val="dk1"/>
                </a:solidFill>
              </a:rPr>
              <a:t>Goal: The goal is to improve the Spotify song recommender system using data analysis and interaction from the users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We </a:t>
            </a:r>
            <a:r>
              <a:rPr lang="en" sz="1500">
                <a:solidFill>
                  <a:schemeClr val="dk1"/>
                </a:solidFill>
              </a:rPr>
              <a:t>built an enhanced Spotify song recommender system that uses methods like K-Means clustering and the IQR method to build the model</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Our system collects feedback from users to update recommendations</a:t>
            </a:r>
            <a:endParaRPr sz="1500">
              <a:solidFill>
                <a:schemeClr val="dk1"/>
              </a:solidFill>
            </a:endParaRPr>
          </a:p>
          <a:p>
            <a:pPr indent="0" lvl="0" marL="0" rtl="0" algn="l">
              <a:spcBef>
                <a:spcPts val="1200"/>
              </a:spcBef>
              <a:spcAft>
                <a:spcPts val="0"/>
              </a:spcAft>
              <a:buNone/>
            </a:pPr>
            <a:br>
              <a:rPr lang="en"/>
            </a:b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None/>
            </a:pPr>
            <a:r>
              <a:rPr b="1" lang="en" sz="1700"/>
              <a:t>Data Exploratio</a:t>
            </a:r>
            <a:r>
              <a:rPr b="1" lang="en" sz="1700"/>
              <a:t>n</a:t>
            </a:r>
            <a:endParaRPr b="1" sz="1300"/>
          </a:p>
          <a:p>
            <a:pPr indent="0" lvl="0" marL="0" rtl="0" algn="l">
              <a:spcBef>
                <a:spcPts val="40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457200" rtl="0" algn="l">
              <a:spcBef>
                <a:spcPts val="0"/>
              </a:spcBef>
              <a:spcAft>
                <a:spcPts val="0"/>
              </a:spcAft>
              <a:buClr>
                <a:srgbClr val="0E0E0E"/>
              </a:buClr>
              <a:buSzPts val="1350"/>
              <a:buChar char="●"/>
            </a:pPr>
            <a:r>
              <a:rPr lang="en" sz="1350">
                <a:solidFill>
                  <a:srgbClr val="0E0E0E"/>
                </a:solidFill>
              </a:rPr>
              <a:t>We explored the Spotify dataset by visualizing key features </a:t>
            </a:r>
            <a:endParaRPr sz="1350">
              <a:solidFill>
                <a:srgbClr val="0E0E0E"/>
              </a:solidFill>
            </a:endParaRPr>
          </a:p>
          <a:p>
            <a:pPr indent="-314325" lvl="0" marL="457200" rtl="0" algn="l">
              <a:spcBef>
                <a:spcPts val="0"/>
              </a:spcBef>
              <a:spcAft>
                <a:spcPts val="0"/>
              </a:spcAft>
              <a:buClr>
                <a:srgbClr val="0E0E0E"/>
              </a:buClr>
              <a:buSzPts val="1350"/>
              <a:buChar char="●"/>
            </a:pPr>
            <a:r>
              <a:rPr lang="en" sz="1350">
                <a:solidFill>
                  <a:srgbClr val="0E0E0E"/>
                </a:solidFill>
              </a:rPr>
              <a:t>We used histograms and a correlation heatmap</a:t>
            </a:r>
            <a:endParaRPr sz="1350">
              <a:solidFill>
                <a:srgbClr val="0E0E0E"/>
              </a:solidFill>
            </a:endParaRPr>
          </a:p>
          <a:p>
            <a:pPr indent="-314325" lvl="0" marL="457200" rtl="0" algn="l">
              <a:spcBef>
                <a:spcPts val="0"/>
              </a:spcBef>
              <a:spcAft>
                <a:spcPts val="0"/>
              </a:spcAft>
              <a:buClr>
                <a:srgbClr val="0E0E0E"/>
              </a:buClr>
              <a:buSzPts val="1350"/>
              <a:buChar char="●"/>
            </a:pPr>
            <a:r>
              <a:rPr lang="en" sz="1350">
                <a:solidFill>
                  <a:srgbClr val="0E0E0E"/>
                </a:solidFill>
              </a:rPr>
              <a:t>These insights were useful in understanding how different audio characteristics are connected and helped inform our clustering step later on.</a:t>
            </a:r>
            <a:endParaRPr sz="1350">
              <a:solidFill>
                <a:srgbClr val="0E0E0E"/>
              </a:solidFill>
            </a:endParaRPr>
          </a:p>
          <a:p>
            <a:pPr indent="0" lvl="0" marL="0" rtl="0" algn="l">
              <a:spcBef>
                <a:spcPts val="0"/>
              </a:spcBef>
              <a:spcAft>
                <a:spcPts val="1200"/>
              </a:spcAft>
              <a:buNone/>
            </a:pPr>
            <a:r>
              <a:t/>
            </a:r>
            <a:endParaRPr/>
          </a:p>
        </p:txBody>
      </p:sp>
      <p:pic>
        <p:nvPicPr>
          <p:cNvPr id="68" name="Google Shape;68;p15"/>
          <p:cNvPicPr preferRelativeResize="0"/>
          <p:nvPr/>
        </p:nvPicPr>
        <p:blipFill>
          <a:blip r:embed="rId3">
            <a:alphaModFix/>
          </a:blip>
          <a:stretch>
            <a:fillRect/>
          </a:stretch>
        </p:blipFill>
        <p:spPr>
          <a:xfrm>
            <a:off x="3488662" y="2246623"/>
            <a:ext cx="2928675" cy="1455024"/>
          </a:xfrm>
          <a:prstGeom prst="rect">
            <a:avLst/>
          </a:prstGeom>
          <a:noFill/>
          <a:ln>
            <a:noFill/>
          </a:ln>
        </p:spPr>
      </p:pic>
      <p:pic>
        <p:nvPicPr>
          <p:cNvPr id="69" name="Google Shape;69;p15"/>
          <p:cNvPicPr preferRelativeResize="0"/>
          <p:nvPr/>
        </p:nvPicPr>
        <p:blipFill>
          <a:blip r:embed="rId4">
            <a:alphaModFix/>
          </a:blip>
          <a:stretch>
            <a:fillRect/>
          </a:stretch>
        </p:blipFill>
        <p:spPr>
          <a:xfrm>
            <a:off x="3488650" y="3894724"/>
            <a:ext cx="2928676" cy="450562"/>
          </a:xfrm>
          <a:prstGeom prst="rect">
            <a:avLst/>
          </a:prstGeom>
          <a:noFill/>
          <a:ln>
            <a:noFill/>
          </a:ln>
        </p:spPr>
      </p:pic>
      <p:pic>
        <p:nvPicPr>
          <p:cNvPr id="70" name="Google Shape;70;p15"/>
          <p:cNvPicPr preferRelativeResize="0"/>
          <p:nvPr/>
        </p:nvPicPr>
        <p:blipFill>
          <a:blip r:embed="rId5">
            <a:alphaModFix/>
          </a:blip>
          <a:stretch>
            <a:fillRect/>
          </a:stretch>
        </p:blipFill>
        <p:spPr>
          <a:xfrm>
            <a:off x="443923" y="2246624"/>
            <a:ext cx="2928676" cy="2523981"/>
          </a:xfrm>
          <a:prstGeom prst="rect">
            <a:avLst/>
          </a:prstGeom>
          <a:noFill/>
          <a:ln>
            <a:noFill/>
          </a:ln>
        </p:spPr>
      </p:pic>
      <p:pic>
        <p:nvPicPr>
          <p:cNvPr id="71" name="Google Shape;71;p15"/>
          <p:cNvPicPr preferRelativeResize="0"/>
          <p:nvPr/>
        </p:nvPicPr>
        <p:blipFill>
          <a:blip r:embed="rId6">
            <a:alphaModFix/>
          </a:blip>
          <a:stretch>
            <a:fillRect/>
          </a:stretch>
        </p:blipFill>
        <p:spPr>
          <a:xfrm>
            <a:off x="6580425" y="2220125"/>
            <a:ext cx="2023299" cy="1281100"/>
          </a:xfrm>
          <a:prstGeom prst="rect">
            <a:avLst/>
          </a:prstGeom>
          <a:noFill/>
          <a:ln>
            <a:noFill/>
          </a:ln>
        </p:spPr>
      </p:pic>
      <p:pic>
        <p:nvPicPr>
          <p:cNvPr id="72" name="Google Shape;72;p15"/>
          <p:cNvPicPr preferRelativeResize="0"/>
          <p:nvPr/>
        </p:nvPicPr>
        <p:blipFill rotWithShape="1">
          <a:blip r:embed="rId7">
            <a:alphaModFix/>
          </a:blip>
          <a:srcRect b="0" l="0" r="0" t="0"/>
          <a:stretch/>
        </p:blipFill>
        <p:spPr>
          <a:xfrm>
            <a:off x="6533375" y="3612600"/>
            <a:ext cx="2138347" cy="1281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64705"/>
              <a:buFont typeface="Arial"/>
              <a:buNone/>
            </a:pPr>
            <a:r>
              <a:rPr b="1" lang="en" sz="1700"/>
              <a:t>Outlier Removal and Clustering Modeling</a:t>
            </a:r>
            <a:endParaRPr b="1" sz="1100"/>
          </a:p>
          <a:p>
            <a:pPr indent="0" lvl="0" marL="0" rtl="0" algn="l">
              <a:spcBef>
                <a:spcPts val="1200"/>
              </a:spcBef>
              <a:spcAft>
                <a:spcPts val="0"/>
              </a:spcAft>
              <a:buNone/>
            </a:pPr>
            <a:r>
              <a:t/>
            </a:r>
            <a:endParaRPr/>
          </a:p>
        </p:txBody>
      </p:sp>
      <p:sp>
        <p:nvSpPr>
          <p:cNvPr id="78" name="Google Shape;78;p16"/>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14325" lvl="0" marL="457200" rtl="0" algn="l">
              <a:spcBef>
                <a:spcPts val="1200"/>
              </a:spcBef>
              <a:spcAft>
                <a:spcPts val="0"/>
              </a:spcAft>
              <a:buClr>
                <a:srgbClr val="0E0E0E"/>
              </a:buClr>
              <a:buSzPts val="1350"/>
              <a:buChar char="●"/>
            </a:pPr>
            <a:r>
              <a:rPr lang="en" sz="1350">
                <a:solidFill>
                  <a:srgbClr val="0E0E0E"/>
                </a:solidFill>
              </a:rPr>
              <a:t>To improve clustering accuracy, we first removed outliers using the IQR method. </a:t>
            </a:r>
            <a:endParaRPr sz="1350">
              <a:solidFill>
                <a:srgbClr val="0E0E0E"/>
              </a:solidFill>
            </a:endParaRPr>
          </a:p>
          <a:p>
            <a:pPr indent="-314325" lvl="0" marL="457200" rtl="0" algn="l">
              <a:spcBef>
                <a:spcPts val="0"/>
              </a:spcBef>
              <a:spcAft>
                <a:spcPts val="0"/>
              </a:spcAft>
              <a:buClr>
                <a:srgbClr val="0E0E0E"/>
              </a:buClr>
              <a:buSzPts val="1350"/>
              <a:buChar char="●"/>
            </a:pPr>
            <a:r>
              <a:rPr lang="en" sz="1350">
                <a:solidFill>
                  <a:srgbClr val="0E0E0E"/>
                </a:solidFill>
              </a:rPr>
              <a:t>Next we applied the K-Means algorithm for clustering and used the Elbow Method and Silhouette Score </a:t>
            </a:r>
            <a:endParaRPr sz="1350">
              <a:solidFill>
                <a:srgbClr val="0E0E0E"/>
              </a:solidFill>
            </a:endParaRPr>
          </a:p>
          <a:p>
            <a:pPr indent="-314325" lvl="0" marL="457200" rtl="0" algn="l">
              <a:spcBef>
                <a:spcPts val="0"/>
              </a:spcBef>
              <a:spcAft>
                <a:spcPts val="0"/>
              </a:spcAft>
              <a:buClr>
                <a:srgbClr val="0E0E0E"/>
              </a:buClr>
              <a:buSzPts val="1350"/>
              <a:buChar char="●"/>
            </a:pPr>
            <a:r>
              <a:rPr lang="en" sz="1350">
                <a:solidFill>
                  <a:srgbClr val="0E0E0E"/>
                </a:solidFill>
              </a:rPr>
              <a:t>We also tried DBSCAN and Agglomerative Clustering which helped us understand how songs group together based on their features.</a:t>
            </a:r>
            <a:endParaRPr sz="2100"/>
          </a:p>
          <a:p>
            <a:pPr indent="0" lvl="0" marL="0" rtl="0" algn="l">
              <a:spcBef>
                <a:spcPts val="1200"/>
              </a:spcBef>
              <a:spcAft>
                <a:spcPts val="1200"/>
              </a:spcAft>
              <a:buNone/>
            </a:pPr>
            <a:r>
              <a:t/>
            </a:r>
            <a:endParaRPr/>
          </a:p>
        </p:txBody>
      </p:sp>
      <p:pic>
        <p:nvPicPr>
          <p:cNvPr id="79" name="Google Shape;79;p16"/>
          <p:cNvPicPr preferRelativeResize="0"/>
          <p:nvPr/>
        </p:nvPicPr>
        <p:blipFill>
          <a:blip r:embed="rId3">
            <a:alphaModFix/>
          </a:blip>
          <a:stretch>
            <a:fillRect/>
          </a:stretch>
        </p:blipFill>
        <p:spPr>
          <a:xfrm>
            <a:off x="346351" y="3487688"/>
            <a:ext cx="4191001" cy="1469825"/>
          </a:xfrm>
          <a:prstGeom prst="rect">
            <a:avLst/>
          </a:prstGeom>
          <a:noFill/>
          <a:ln>
            <a:noFill/>
          </a:ln>
        </p:spPr>
      </p:pic>
      <p:pic>
        <p:nvPicPr>
          <p:cNvPr id="80" name="Google Shape;80;p16"/>
          <p:cNvPicPr preferRelativeResize="0"/>
          <p:nvPr/>
        </p:nvPicPr>
        <p:blipFill>
          <a:blip r:embed="rId4">
            <a:alphaModFix/>
          </a:blip>
          <a:stretch>
            <a:fillRect/>
          </a:stretch>
        </p:blipFill>
        <p:spPr>
          <a:xfrm>
            <a:off x="4641300" y="4505747"/>
            <a:ext cx="4191000" cy="451778"/>
          </a:xfrm>
          <a:prstGeom prst="rect">
            <a:avLst/>
          </a:prstGeom>
          <a:noFill/>
          <a:ln>
            <a:noFill/>
          </a:ln>
        </p:spPr>
      </p:pic>
      <p:pic>
        <p:nvPicPr>
          <p:cNvPr id="81" name="Google Shape;81;p16"/>
          <p:cNvPicPr preferRelativeResize="0"/>
          <p:nvPr/>
        </p:nvPicPr>
        <p:blipFill>
          <a:blip r:embed="rId5">
            <a:alphaModFix/>
          </a:blip>
          <a:stretch>
            <a:fillRect/>
          </a:stretch>
        </p:blipFill>
        <p:spPr>
          <a:xfrm>
            <a:off x="4572000" y="1279128"/>
            <a:ext cx="4191001" cy="1137995"/>
          </a:xfrm>
          <a:prstGeom prst="rect">
            <a:avLst/>
          </a:prstGeom>
          <a:noFill/>
          <a:ln>
            <a:noFill/>
          </a:ln>
        </p:spPr>
      </p:pic>
      <p:pic>
        <p:nvPicPr>
          <p:cNvPr id="82" name="Google Shape;82;p16"/>
          <p:cNvPicPr preferRelativeResize="0"/>
          <p:nvPr/>
        </p:nvPicPr>
        <p:blipFill>
          <a:blip r:embed="rId6">
            <a:alphaModFix/>
          </a:blip>
          <a:stretch>
            <a:fillRect/>
          </a:stretch>
        </p:blipFill>
        <p:spPr>
          <a:xfrm>
            <a:off x="4634827" y="2700850"/>
            <a:ext cx="2049999" cy="1521175"/>
          </a:xfrm>
          <a:prstGeom prst="rect">
            <a:avLst/>
          </a:prstGeom>
          <a:noFill/>
          <a:ln>
            <a:noFill/>
          </a:ln>
        </p:spPr>
      </p:pic>
      <p:pic>
        <p:nvPicPr>
          <p:cNvPr id="83" name="Google Shape;83;p16"/>
          <p:cNvPicPr preferRelativeResize="0"/>
          <p:nvPr/>
        </p:nvPicPr>
        <p:blipFill>
          <a:blip r:embed="rId7">
            <a:alphaModFix/>
          </a:blip>
          <a:stretch>
            <a:fillRect/>
          </a:stretch>
        </p:blipFill>
        <p:spPr>
          <a:xfrm>
            <a:off x="6747650" y="2687250"/>
            <a:ext cx="2013987" cy="1521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400"/>
              </a:spcBef>
              <a:spcAft>
                <a:spcPts val="0"/>
              </a:spcAft>
              <a:buClr>
                <a:schemeClr val="dk1"/>
              </a:buClr>
              <a:buSzPct val="64705"/>
              <a:buFont typeface="Arial"/>
              <a:buNone/>
            </a:pPr>
            <a:r>
              <a:rPr b="1" lang="en" sz="1700"/>
              <a:t>Cluster Modeling and Evaluation</a:t>
            </a:r>
            <a:endParaRPr b="1" sz="1300"/>
          </a:p>
          <a:p>
            <a:pPr indent="0" lvl="0" marL="0" rtl="0" algn="l">
              <a:spcBef>
                <a:spcPts val="400"/>
              </a:spcBef>
              <a:spcAft>
                <a:spcPts val="0"/>
              </a:spcAft>
              <a:buNone/>
            </a:pPr>
            <a:r>
              <a:t/>
            </a:r>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3375" lvl="0" marL="457200" rtl="0" algn="l">
              <a:spcBef>
                <a:spcPts val="1200"/>
              </a:spcBef>
              <a:spcAft>
                <a:spcPts val="0"/>
              </a:spcAft>
              <a:buClr>
                <a:srgbClr val="0E0E0E"/>
              </a:buClr>
              <a:buSzPts val="1650"/>
              <a:buChar char="●"/>
            </a:pPr>
            <a:r>
              <a:rPr lang="en" sz="1650">
                <a:solidFill>
                  <a:srgbClr val="0E0E0E"/>
                </a:solidFill>
              </a:rPr>
              <a:t>We tested three different clustering methods: K-Means, DBSCAN, and Agglomerative Clustering. </a:t>
            </a:r>
            <a:endParaRPr sz="1650">
              <a:solidFill>
                <a:srgbClr val="0E0E0E"/>
              </a:solidFill>
            </a:endParaRPr>
          </a:p>
          <a:p>
            <a:pPr indent="-333375" lvl="0" marL="457200" rtl="0" algn="l">
              <a:spcBef>
                <a:spcPts val="0"/>
              </a:spcBef>
              <a:spcAft>
                <a:spcPts val="0"/>
              </a:spcAft>
              <a:buClr>
                <a:srgbClr val="0E0E0E"/>
              </a:buClr>
              <a:buSzPts val="1650"/>
              <a:buChar char="●"/>
            </a:pPr>
            <a:r>
              <a:rPr lang="en" sz="1650">
                <a:solidFill>
                  <a:srgbClr val="0E0E0E"/>
                </a:solidFill>
              </a:rPr>
              <a:t>Using silhouette scores as a general reference, we compared their overall performance. </a:t>
            </a:r>
            <a:endParaRPr sz="1650">
              <a:solidFill>
                <a:srgbClr val="0E0E0E"/>
              </a:solidFill>
            </a:endParaRPr>
          </a:p>
          <a:p>
            <a:pPr indent="-333375" lvl="0" marL="457200" rtl="0" algn="l">
              <a:spcBef>
                <a:spcPts val="0"/>
              </a:spcBef>
              <a:spcAft>
                <a:spcPts val="0"/>
              </a:spcAft>
              <a:buClr>
                <a:srgbClr val="0E0E0E"/>
              </a:buClr>
              <a:buSzPts val="1650"/>
              <a:buChar char="●"/>
            </a:pPr>
            <a:r>
              <a:rPr lang="en" sz="1650">
                <a:solidFill>
                  <a:srgbClr val="0E0E0E"/>
                </a:solidFill>
              </a:rPr>
              <a:t>Based on the clarity and stability of the clustering results, we selected one method to use as the basis for our recommendation system which was the Elbow Method.</a:t>
            </a:r>
            <a:endParaRPr sz="2400"/>
          </a:p>
          <a:p>
            <a:pPr indent="0" lvl="0" marL="0" rtl="0" algn="l">
              <a:spcBef>
                <a:spcPts val="1200"/>
              </a:spcBef>
              <a:spcAft>
                <a:spcPts val="1200"/>
              </a:spcAft>
              <a:buNone/>
            </a:pPr>
            <a:r>
              <a:t/>
            </a:r>
            <a:endParaRPr/>
          </a:p>
        </p:txBody>
      </p:sp>
      <p:pic>
        <p:nvPicPr>
          <p:cNvPr id="90" name="Google Shape;90;p17"/>
          <p:cNvPicPr preferRelativeResize="0"/>
          <p:nvPr/>
        </p:nvPicPr>
        <p:blipFill>
          <a:blip r:embed="rId3">
            <a:alphaModFix/>
          </a:blip>
          <a:stretch>
            <a:fillRect/>
          </a:stretch>
        </p:blipFill>
        <p:spPr>
          <a:xfrm>
            <a:off x="476225" y="3138600"/>
            <a:ext cx="6214375" cy="1687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Clr>
                <a:schemeClr val="dk1"/>
              </a:buClr>
              <a:buSzPct val="64705"/>
              <a:buFont typeface="Arial"/>
              <a:buNone/>
            </a:pPr>
            <a:r>
              <a:rPr b="1" lang="en" sz="1700"/>
              <a:t>Recommendation System and User Feedback</a:t>
            </a:r>
            <a:endParaRPr b="1" sz="1100"/>
          </a:p>
          <a:p>
            <a:pPr indent="0" lvl="0" marL="0" rtl="0" algn="l">
              <a:spcBef>
                <a:spcPts val="1200"/>
              </a:spcBef>
              <a:spcAft>
                <a:spcPts val="0"/>
              </a:spcAft>
              <a:buNone/>
            </a:pPr>
            <a:r>
              <a:t/>
            </a:r>
            <a:endParaRPr/>
          </a:p>
        </p:txBody>
      </p:sp>
      <p:sp>
        <p:nvSpPr>
          <p:cNvPr id="96" name="Google Shape;9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9725" lvl="0" marL="457200" rtl="0" algn="l">
              <a:spcBef>
                <a:spcPts val="1200"/>
              </a:spcBef>
              <a:spcAft>
                <a:spcPts val="0"/>
              </a:spcAft>
              <a:buClr>
                <a:srgbClr val="0E0E0E"/>
              </a:buClr>
              <a:buSzPts val="1750"/>
              <a:buChar char="●"/>
            </a:pPr>
            <a:r>
              <a:rPr lang="en" sz="1750">
                <a:solidFill>
                  <a:srgbClr val="0E0E0E"/>
                </a:solidFill>
              </a:rPr>
              <a:t>We built a simple recommendation system based on the clustering results. </a:t>
            </a:r>
            <a:endParaRPr sz="1750">
              <a:solidFill>
                <a:srgbClr val="0E0E0E"/>
              </a:solidFill>
            </a:endParaRPr>
          </a:p>
          <a:p>
            <a:pPr indent="-339725" lvl="0" marL="457200" rtl="0" algn="l">
              <a:spcBef>
                <a:spcPts val="0"/>
              </a:spcBef>
              <a:spcAft>
                <a:spcPts val="0"/>
              </a:spcAft>
              <a:buClr>
                <a:srgbClr val="0E0E0E"/>
              </a:buClr>
              <a:buSzPts val="1750"/>
              <a:buChar char="●"/>
            </a:pPr>
            <a:r>
              <a:rPr lang="en" sz="1750">
                <a:solidFill>
                  <a:srgbClr val="0E0E0E"/>
                </a:solidFill>
              </a:rPr>
              <a:t>Users can enter their favorite songs, and the system recommends other similar songs from the same cluster. </a:t>
            </a:r>
            <a:endParaRPr sz="1750">
              <a:solidFill>
                <a:srgbClr val="0E0E0E"/>
              </a:solidFill>
            </a:endParaRPr>
          </a:p>
          <a:p>
            <a:pPr indent="-339725" lvl="0" marL="457200" rtl="0" algn="l">
              <a:spcBef>
                <a:spcPts val="0"/>
              </a:spcBef>
              <a:spcAft>
                <a:spcPts val="0"/>
              </a:spcAft>
              <a:buClr>
                <a:srgbClr val="0E0E0E"/>
              </a:buClr>
              <a:buSzPts val="1750"/>
              <a:buChar char="●"/>
            </a:pPr>
            <a:r>
              <a:rPr lang="en" sz="1750">
                <a:solidFill>
                  <a:srgbClr val="0E0E0E"/>
                </a:solidFill>
              </a:rPr>
              <a:t>After viewing the recommendations, users can give feedback by indicating whether they liked each song or did not like it</a:t>
            </a:r>
            <a:endParaRPr sz="1750">
              <a:solidFill>
                <a:srgbClr val="0E0E0E"/>
              </a:solidFill>
            </a:endParaRPr>
          </a:p>
          <a:p>
            <a:pPr indent="-339725" lvl="0" marL="457200" rtl="0" algn="l">
              <a:spcBef>
                <a:spcPts val="0"/>
              </a:spcBef>
              <a:spcAft>
                <a:spcPts val="0"/>
              </a:spcAft>
              <a:buClr>
                <a:srgbClr val="0E0E0E"/>
              </a:buClr>
              <a:buSzPts val="1750"/>
              <a:buChar char="●"/>
            </a:pPr>
            <a:r>
              <a:rPr lang="en" sz="1750">
                <a:solidFill>
                  <a:srgbClr val="0E0E0E"/>
                </a:solidFill>
              </a:rPr>
              <a:t>This feedback will be used to improve future recommendations by favoring songs from clusters the user prefers.</a:t>
            </a:r>
            <a:endParaRPr sz="2500"/>
          </a:p>
          <a:p>
            <a:pPr indent="0" lvl="0" marL="0" rtl="0" algn="l">
              <a:spcBef>
                <a:spcPts val="120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311700" y="3463712"/>
            <a:ext cx="4336652" cy="1503000"/>
          </a:xfrm>
          <a:prstGeom prst="rect">
            <a:avLst/>
          </a:prstGeom>
          <a:noFill/>
          <a:ln>
            <a:noFill/>
          </a:ln>
        </p:spPr>
      </p:pic>
      <p:pic>
        <p:nvPicPr>
          <p:cNvPr id="98" name="Google Shape;98;p18"/>
          <p:cNvPicPr preferRelativeResize="0"/>
          <p:nvPr/>
        </p:nvPicPr>
        <p:blipFill>
          <a:blip r:embed="rId4">
            <a:alphaModFix/>
          </a:blip>
          <a:stretch>
            <a:fillRect/>
          </a:stretch>
        </p:blipFill>
        <p:spPr>
          <a:xfrm>
            <a:off x="4711025" y="3976250"/>
            <a:ext cx="4336649" cy="93511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700"/>
              <a:t>Innovation- </a:t>
            </a:r>
            <a:r>
              <a:rPr b="1" lang="en" sz="1700"/>
              <a:t>Enhanced Model</a:t>
            </a:r>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Our enhanced model’s goal is to simulate reviews for the recommended songs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These simulated </a:t>
            </a:r>
            <a:r>
              <a:rPr lang="en">
                <a:solidFill>
                  <a:schemeClr val="dk1"/>
                </a:solidFill>
              </a:rPr>
              <a:t>results</a:t>
            </a:r>
            <a:r>
              <a:rPr lang="en">
                <a:solidFill>
                  <a:schemeClr val="dk1"/>
                </a:solidFill>
              </a:rPr>
              <a:t> help understand how popular the recommended song is based on </a:t>
            </a:r>
            <a:r>
              <a:rPr lang="en">
                <a:solidFill>
                  <a:schemeClr val="dk1"/>
                </a:solidFill>
              </a:rPr>
              <a:t>the reviews themselves.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The reviews are scored to determine the popularity of the song</a:t>
            </a:r>
            <a:endParaRPr>
              <a:solidFill>
                <a:schemeClr val="dk1"/>
              </a:solidFill>
            </a:endParaRPr>
          </a:p>
        </p:txBody>
      </p:sp>
      <p:pic>
        <p:nvPicPr>
          <p:cNvPr id="105" name="Google Shape;105;p19" title="Screenshot 2025-07-16 at 3.34.02 AM.png"/>
          <p:cNvPicPr preferRelativeResize="0"/>
          <p:nvPr/>
        </p:nvPicPr>
        <p:blipFill>
          <a:blip r:embed="rId3">
            <a:alphaModFix/>
          </a:blip>
          <a:stretch>
            <a:fillRect/>
          </a:stretch>
        </p:blipFill>
        <p:spPr>
          <a:xfrm>
            <a:off x="513275" y="3048000"/>
            <a:ext cx="3794100" cy="1264700"/>
          </a:xfrm>
          <a:prstGeom prst="rect">
            <a:avLst/>
          </a:prstGeom>
          <a:noFill/>
          <a:ln>
            <a:noFill/>
          </a:ln>
        </p:spPr>
      </p:pic>
      <p:pic>
        <p:nvPicPr>
          <p:cNvPr id="106" name="Google Shape;106;p19" title="Screenshot 2025-07-16 at 3.33.58 AM.png"/>
          <p:cNvPicPr preferRelativeResize="0"/>
          <p:nvPr/>
        </p:nvPicPr>
        <p:blipFill>
          <a:blip r:embed="rId4">
            <a:alphaModFix/>
          </a:blip>
          <a:stretch>
            <a:fillRect/>
          </a:stretch>
        </p:blipFill>
        <p:spPr>
          <a:xfrm>
            <a:off x="4434425" y="2943650"/>
            <a:ext cx="4572016" cy="13690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1400"/>
              </a:spcBef>
              <a:spcAft>
                <a:spcPts val="400"/>
              </a:spcAft>
              <a:buClr>
                <a:schemeClr val="dk1"/>
              </a:buClr>
              <a:buSzPts val="1100"/>
              <a:buFont typeface="Arial"/>
              <a:buNone/>
            </a:pPr>
            <a:r>
              <a:rPr b="1" lang="en" sz="1700"/>
              <a:t>Future Enhancements and Conclusion/Reflection</a:t>
            </a:r>
            <a:endParaRPr/>
          </a:p>
        </p:txBody>
      </p:sp>
      <p:sp>
        <p:nvSpPr>
          <p:cNvPr id="112" name="Google Shape;11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Clr>
                <a:schemeClr val="dk1"/>
              </a:buClr>
              <a:buSzPts val="1500"/>
              <a:buChar char="●"/>
            </a:pPr>
            <a:r>
              <a:rPr lang="en" sz="1500">
                <a:solidFill>
                  <a:schemeClr val="dk1"/>
                </a:solidFill>
              </a:rPr>
              <a:t>One enhancement that can be made in the future can be to check how many adds to a playlist a song gets.</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The amount of streams a song gets can also determine if the song should be recommended</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In this project, we explored a large Spotify dataset and used clustering techniques to analyze patterns in audio features. </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We have implemented a basic level recommendation system that suggests similar songs to what a user prefers generally</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Our added feedback mechanism and review mechanism allows for user input to improve our model</a:t>
            </a:r>
            <a:endParaRPr sz="1500">
              <a:solidFill>
                <a:schemeClr val="dk1"/>
              </a:solidFill>
            </a:endParaRPr>
          </a:p>
          <a:p>
            <a:pPr indent="-323850" lvl="0" marL="457200" rtl="0" algn="l">
              <a:spcBef>
                <a:spcPts val="0"/>
              </a:spcBef>
              <a:spcAft>
                <a:spcPts val="0"/>
              </a:spcAft>
              <a:buClr>
                <a:schemeClr val="dk1"/>
              </a:buClr>
              <a:buSzPts val="1500"/>
              <a:buChar char="●"/>
            </a:pPr>
            <a:r>
              <a:rPr lang="en" sz="1500">
                <a:solidFill>
                  <a:schemeClr val="dk1"/>
                </a:solidFill>
              </a:rPr>
              <a:t>Overall this project helped</a:t>
            </a:r>
            <a:r>
              <a:rPr lang="en" sz="1500">
                <a:solidFill>
                  <a:srgbClr val="0E0E0E"/>
                </a:solidFill>
              </a:rPr>
              <a:t> us better understand how music features can be used to group and recommend songs.</a:t>
            </a:r>
            <a:endParaRPr sz="15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