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D5DF-F52C-42D6-9D61-D3CD03F694C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125" y="524405"/>
            <a:ext cx="1125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Predicting Obesity in the United States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0913" y="5414963"/>
            <a:ext cx="779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Aaron Hellman</a:t>
            </a:r>
          </a:p>
          <a:p>
            <a:pPr algn="ctr"/>
            <a:r>
              <a:rPr lang="en-US" sz="2400" dirty="0"/>
              <a:t>General Assembly </a:t>
            </a:r>
            <a:endParaRPr lang="en-US" sz="2400" dirty="0" smtClean="0"/>
          </a:p>
          <a:p>
            <a:pPr algn="ctr"/>
            <a:r>
              <a:rPr lang="en-US" sz="2400" dirty="0" smtClean="0"/>
              <a:t>Data </a:t>
            </a:r>
            <a:r>
              <a:rPr lang="en-US" sz="2400" dirty="0"/>
              <a:t>Science </a:t>
            </a:r>
            <a:r>
              <a:rPr lang="en-US" sz="2400" dirty="0" smtClean="0"/>
              <a:t>Fall 2015</a:t>
            </a:r>
            <a:endParaRPr lang="en-US" sz="2400" dirty="0"/>
          </a:p>
        </p:txBody>
      </p:sp>
      <p:pic>
        <p:nvPicPr>
          <p:cNvPr id="1028" name="Picture 4" descr="https://www.maxmasnick.com/media/2011-11-15-obesity_map/obesity_by_county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27282"/>
            <a:ext cx="5667376" cy="35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Sets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964851"/>
            <a:ext cx="11582400" cy="5657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Obesity Rates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Broken down by County</a:t>
            </a:r>
          </a:p>
          <a:p>
            <a:pPr lvl="1"/>
            <a:r>
              <a:rPr lang="en-US" dirty="0"/>
              <a:t>For the Years 2004 -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/>
              <a:t>Farmers Market Locations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Name, location (including County)</a:t>
            </a:r>
          </a:p>
          <a:p>
            <a:pPr lvl="1"/>
            <a:r>
              <a:rPr lang="en-US" dirty="0"/>
              <a:t>Current Results (Updated Dec 18 2015)</a:t>
            </a:r>
          </a:p>
          <a:p>
            <a:r>
              <a:rPr lang="en-US" dirty="0"/>
              <a:t>Food Security Factors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All data is for 2007 or 2012 or the change over the 5 year period.</a:t>
            </a:r>
          </a:p>
          <a:p>
            <a:pPr lvl="1"/>
            <a:r>
              <a:rPr lang="en-US" dirty="0"/>
              <a:t>Several food </a:t>
            </a:r>
            <a:r>
              <a:rPr lang="en-US" dirty="0" smtClean="0"/>
              <a:t>security </a:t>
            </a:r>
            <a:r>
              <a:rPr lang="en-US" dirty="0"/>
              <a:t>factors including:</a:t>
            </a:r>
          </a:p>
          <a:p>
            <a:pPr lvl="2"/>
            <a:r>
              <a:rPr lang="en-US" dirty="0" smtClean="0"/>
              <a:t>Grocery, supercenter, fast food </a:t>
            </a:r>
            <a:r>
              <a:rPr lang="en-US" dirty="0"/>
              <a:t>Stores per 1000 people </a:t>
            </a:r>
            <a:r>
              <a:rPr lang="en-US" dirty="0" smtClean="0"/>
              <a:t>per county</a:t>
            </a:r>
            <a:endParaRPr lang="en-US" dirty="0"/>
          </a:p>
          <a:p>
            <a:pPr lvl="2"/>
            <a:r>
              <a:rPr lang="en-US" dirty="0"/>
              <a:t>Grocery </a:t>
            </a:r>
            <a:r>
              <a:rPr lang="en-US" dirty="0" smtClean="0"/>
              <a:t>Store Access</a:t>
            </a:r>
          </a:p>
          <a:p>
            <a:pPr lvl="2"/>
            <a:r>
              <a:rPr lang="en-US" dirty="0" smtClean="0"/>
              <a:t>School Lunch Program participants</a:t>
            </a:r>
          </a:p>
          <a:p>
            <a:pPr lvl="2"/>
            <a:r>
              <a:rPr lang="en-US" dirty="0" smtClean="0"/>
              <a:t>Food insecurity</a:t>
            </a:r>
            <a:endParaRPr lang="en-US" dirty="0"/>
          </a:p>
          <a:p>
            <a:pPr lvl="2"/>
            <a:r>
              <a:rPr lang="en-US" dirty="0" smtClean="0"/>
              <a:t>Expenditures </a:t>
            </a:r>
            <a:r>
              <a:rPr lang="en-US" dirty="0"/>
              <a:t>per </a:t>
            </a:r>
            <a:r>
              <a:rPr lang="en-US" dirty="0" smtClean="0"/>
              <a:t>capita on fast food</a:t>
            </a:r>
            <a:endParaRPr lang="en-US" dirty="0"/>
          </a:p>
          <a:p>
            <a:pPr lvl="2"/>
            <a:r>
              <a:rPr lang="en-US" dirty="0" smtClean="0"/>
              <a:t>SNAP (food stamps) participation and applicants</a:t>
            </a:r>
            <a:endParaRPr lang="en-US" dirty="0"/>
          </a:p>
          <a:p>
            <a:pPr lvl="2"/>
            <a:r>
              <a:rPr lang="en-US" i="1" dirty="0"/>
              <a:t>Many</a:t>
            </a:r>
            <a:r>
              <a:rPr lang="en-US" dirty="0"/>
              <a:t> more</a:t>
            </a:r>
          </a:p>
          <a:p>
            <a:pPr lvl="1"/>
            <a:r>
              <a:rPr lang="en-US" dirty="0"/>
              <a:t>Most Results are for 2007, 2010,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</a:t>
            </a:r>
            <a:r>
              <a:rPr lang="en-US" sz="3600" u="sng" dirty="0" smtClean="0"/>
              <a:t>Manipulation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95375"/>
            <a:ext cx="11582400" cy="5657850"/>
          </a:xfrm>
        </p:spPr>
        <p:txBody>
          <a:bodyPr>
            <a:normAutofit/>
          </a:bodyPr>
          <a:lstStyle/>
          <a:p>
            <a:r>
              <a:rPr lang="en-US" dirty="0" smtClean="0"/>
              <a:t>Obesity Rates in the USA</a:t>
            </a:r>
          </a:p>
          <a:p>
            <a:pPr lvl="1"/>
            <a:r>
              <a:rPr lang="en-US" dirty="0" smtClean="0"/>
              <a:t>Data is good, didn’t need much changes</a:t>
            </a:r>
            <a:endParaRPr lang="en-US" dirty="0" smtClean="0"/>
          </a:p>
          <a:p>
            <a:r>
              <a:rPr lang="en-US" dirty="0" smtClean="0"/>
              <a:t>Farmers Market Locations in the USA</a:t>
            </a:r>
          </a:p>
          <a:p>
            <a:pPr lvl="1"/>
            <a:r>
              <a:rPr lang="en-US" dirty="0" smtClean="0"/>
              <a:t>Did not have the normal FID which is the County designation Key, so had to create a County/State Key to join on the Obesity Rates table</a:t>
            </a:r>
          </a:p>
          <a:p>
            <a:r>
              <a:rPr lang="en-US" dirty="0" smtClean="0"/>
              <a:t>Food Security Factors in the USA</a:t>
            </a:r>
          </a:p>
          <a:p>
            <a:pPr lvl="1"/>
            <a:r>
              <a:rPr lang="en-US" dirty="0" smtClean="0"/>
              <a:t>All data is mostly clean, but the variables are all stored on a separate sheet</a:t>
            </a:r>
          </a:p>
          <a:p>
            <a:pPr lvl="1"/>
            <a:r>
              <a:rPr lang="en-US" dirty="0" smtClean="0"/>
              <a:t>Column headers are impossible to know without the key so had to reference that often to understand what data I was using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0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Farmers Markets Per County Vs Obesity Rate</a:t>
            </a:r>
            <a:br>
              <a:rPr lang="en-US" sz="3600" dirty="0" smtClean="0"/>
            </a:br>
            <a:r>
              <a:rPr lang="en-US" sz="3600" dirty="0" smtClean="0"/>
              <a:t>Linear Regression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762" y="1204912"/>
            <a:ext cx="10119632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5900" y="1700213"/>
            <a:ext cx="272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0.10600412271158455 </a:t>
            </a:r>
          </a:p>
          <a:p>
            <a:r>
              <a:rPr lang="en-US" sz="1600" dirty="0" smtClean="0"/>
              <a:t>2: 0.12509365362261404 </a:t>
            </a:r>
          </a:p>
          <a:p>
            <a:r>
              <a:rPr lang="en-US" sz="1600" dirty="0" smtClean="0"/>
              <a:t>3: 0.12847462177258184 </a:t>
            </a:r>
          </a:p>
          <a:p>
            <a:r>
              <a:rPr lang="en-US" sz="1600" dirty="0" smtClean="0"/>
              <a:t>4: 0.13910968034817917</a:t>
            </a:r>
          </a:p>
          <a:p>
            <a:r>
              <a:rPr lang="en-US" sz="1600" dirty="0" smtClean="0"/>
              <a:t>5: 0.14001867548716207 </a:t>
            </a:r>
          </a:p>
          <a:p>
            <a:r>
              <a:rPr lang="en-US" sz="1600" dirty="0" smtClean="0"/>
              <a:t>6: 0.14176995710180251 </a:t>
            </a:r>
          </a:p>
          <a:p>
            <a:r>
              <a:rPr lang="en-US" sz="1600" dirty="0" smtClean="0"/>
              <a:t>7: 0.14274707651026963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05900" y="4171949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Not a very good predictor for Obesity Rates per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763" y="1261291"/>
            <a:ext cx="9958388" cy="5652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Farmers Markets Per County Vs Obesity Rate</a:t>
            </a:r>
            <a:br>
              <a:rPr lang="en-US" sz="3600" dirty="0" smtClean="0"/>
            </a:br>
            <a:r>
              <a:rPr lang="en-US" sz="3600" dirty="0" smtClean="0"/>
              <a:t>Polynomial Regression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05900" y="1700213"/>
            <a:ext cx="272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0.10600412268453729</a:t>
            </a:r>
          </a:p>
          <a:p>
            <a:r>
              <a:rPr lang="en-US" sz="1600" dirty="0" smtClean="0"/>
              <a:t>2: 0.13850319902920927</a:t>
            </a:r>
          </a:p>
          <a:p>
            <a:r>
              <a:rPr lang="en-US" sz="1600" dirty="0" smtClean="0"/>
              <a:t>3: 0.14288862711952732</a:t>
            </a:r>
          </a:p>
          <a:p>
            <a:r>
              <a:rPr lang="en-US" sz="1600" dirty="0" smtClean="0"/>
              <a:t>4: 0.13268373247497089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05900" y="3326252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Not a very good predictor for Obesity Rates per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Fast Food per 1k Per County Vs Obesity Rate</a:t>
            </a:r>
            <a:br>
              <a:rPr lang="en-US" sz="3600" dirty="0" smtClean="0"/>
            </a:br>
            <a:r>
              <a:rPr lang="en-US" sz="3600" dirty="0" smtClean="0"/>
              <a:t>Linear Regression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05900" y="1700213"/>
            <a:ext cx="272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/>
              <a:t>[0.0038420810119844662, 0.0038760939503880154, 0.0050730940595735685, 0.0060196352519259477, 0.0066158433715498566, 0.0068843340567162903, 0.0068935458589377552]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5900" y="4012347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</a:t>
            </a:r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b="1" dirty="0" smtClean="0"/>
              <a:t>bad</a:t>
            </a:r>
            <a:r>
              <a:rPr lang="en-US" dirty="0" smtClean="0"/>
              <a:t>  predictor for Obesity Rates per county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1108710"/>
            <a:ext cx="10058400" cy="5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Obesity Vs Grocery Stores Per 1k with Farmers Markets Hue</a:t>
            </a:r>
            <a:endParaRPr lang="en-US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95375"/>
            <a:ext cx="5705462" cy="5657850"/>
          </a:xfrm>
        </p:spPr>
      </p:pic>
      <p:sp>
        <p:nvSpPr>
          <p:cNvPr id="5" name="TextBox 4"/>
          <p:cNvSpPr txBox="1"/>
          <p:nvPr/>
        </p:nvSpPr>
        <p:spPr>
          <a:xfrm>
            <a:off x="6755130" y="1238250"/>
            <a:ext cx="3604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Possible correlation between the number of Farmers markets and Grocery Stores and their effect on population obesity.</a:t>
            </a:r>
          </a:p>
          <a:p>
            <a:endParaRPr lang="en-US" dirty="0"/>
          </a:p>
          <a:p>
            <a:r>
              <a:rPr lang="en-US" dirty="0" smtClean="0"/>
              <a:t>Will apply a KNN and Random Forest to see if we can create a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" y="19081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Food Stores vs Obesity </a:t>
            </a:r>
            <a:r>
              <a:rPr lang="en-US" sz="3600" u="sng" dirty="0" err="1" smtClean="0"/>
              <a:t>Pairplot</a:t>
            </a:r>
            <a:endParaRPr lang="en-US" sz="3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1036320"/>
            <a:ext cx="7122795" cy="5631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404" y="971550"/>
            <a:ext cx="1704976" cy="576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6160" y="1135380"/>
            <a:ext cx="424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Takeaway: No obvious linear correlation between Food Store availability per 1000 people and obesity rates.</a:t>
            </a:r>
          </a:p>
          <a:p>
            <a:endParaRPr lang="en-US" dirty="0"/>
          </a:p>
          <a:p>
            <a:r>
              <a:rPr lang="en-US" dirty="0" smtClean="0"/>
              <a:t>Next Step: Decision tree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Insights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44529"/>
            <a:ext cx="11263313" cy="5657850"/>
          </a:xfrm>
        </p:spPr>
        <p:txBody>
          <a:bodyPr>
            <a:normAutofit/>
          </a:bodyPr>
          <a:lstStyle/>
          <a:p>
            <a:r>
              <a:rPr lang="en-US" dirty="0" smtClean="0"/>
              <a:t>It has been difficult to find any obvious correlation between the obesity rates in the US and the food factors</a:t>
            </a:r>
          </a:p>
          <a:p>
            <a:r>
              <a:rPr lang="en-US" dirty="0" smtClean="0"/>
              <a:t>Will try to add in a few more that I have available in the Food Security sheet and will see if race and health factors have any influence on the data</a:t>
            </a:r>
          </a:p>
          <a:p>
            <a:r>
              <a:rPr lang="en-US" dirty="0" smtClean="0"/>
              <a:t>Still need to utilize </a:t>
            </a:r>
            <a:r>
              <a:rPr lang="en-US" dirty="0"/>
              <a:t>the other regression formulas on the current and future data sets</a:t>
            </a:r>
          </a:p>
          <a:p>
            <a:r>
              <a:rPr lang="en-US" dirty="0" smtClean="0"/>
              <a:t>Will try to find more data sets to see if I can find any other clear influences on Obesity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8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486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 Sets</vt:lpstr>
      <vt:lpstr>Data Manipulation</vt:lpstr>
      <vt:lpstr>Farmers Markets Per County Vs Obesity Rate Linear Regression</vt:lpstr>
      <vt:lpstr>Farmers Markets Per County Vs Obesity Rate Polynomial Regression</vt:lpstr>
      <vt:lpstr>Fast Food per 1k Per County Vs Obesity Rate Linear Regression</vt:lpstr>
      <vt:lpstr>Obesity Vs Grocery Stores Per 1k with Farmers Markets Hue</vt:lpstr>
      <vt:lpstr>Food Stores vs Obesity Pairplot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Hellman</dc:creator>
  <cp:lastModifiedBy>Aaron Hellman</cp:lastModifiedBy>
  <cp:revision>18</cp:revision>
  <dcterms:created xsi:type="dcterms:W3CDTF">2015-12-27T16:24:33Z</dcterms:created>
  <dcterms:modified xsi:type="dcterms:W3CDTF">2016-01-20T22:53:19Z</dcterms:modified>
</cp:coreProperties>
</file>