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20"/>
  </p:notesMasterIdLst>
  <p:sldIdLst>
    <p:sldId id="256" r:id="rId2"/>
    <p:sldId id="257" r:id="rId3"/>
    <p:sldId id="276" r:id="rId4"/>
    <p:sldId id="265" r:id="rId5"/>
    <p:sldId id="269" r:id="rId6"/>
    <p:sldId id="258" r:id="rId7"/>
    <p:sldId id="264" r:id="rId8"/>
    <p:sldId id="266" r:id="rId9"/>
    <p:sldId id="270" r:id="rId10"/>
    <p:sldId id="267" r:id="rId11"/>
    <p:sldId id="271" r:id="rId12"/>
    <p:sldId id="278" r:id="rId13"/>
    <p:sldId id="279" r:id="rId14"/>
    <p:sldId id="272" r:id="rId15"/>
    <p:sldId id="275" r:id="rId16"/>
    <p:sldId id="274" r:id="rId17"/>
    <p:sldId id="277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98" autoAdjust="0"/>
    <p:restoredTop sz="98402" autoAdjust="0"/>
  </p:normalViewPr>
  <p:slideViewPr>
    <p:cSldViewPr snapToGrid="0">
      <p:cViewPr varScale="1">
        <p:scale>
          <a:sx n="252" d="100"/>
          <a:sy n="252" d="100"/>
        </p:scale>
        <p:origin x="228" y="30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6AFCEB-4AD2-4D33-8CB3-D2E1A8B89ADE}" type="datetimeFigureOut">
              <a:rPr lang="en-US" smtClean="0"/>
              <a:t>2/10/2016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58145E-24FF-47C7-B770-5DC592E00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231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58145E-24FF-47C7-B770-5DC592E00E2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6060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58145E-24FF-47C7-B770-5DC592E00E2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362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ED5DF-F52C-42D6-9D61-D3CD03F694C2}" type="datetimeFigureOut">
              <a:rPr lang="en-US" smtClean="0"/>
              <a:t>2/10/2016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1410B-A81A-41A6-A8DF-C4CB757D8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355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ED5DF-F52C-42D6-9D61-D3CD03F694C2}" type="datetimeFigureOut">
              <a:rPr lang="en-US" smtClean="0"/>
              <a:t>2/10/2016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1410B-A81A-41A6-A8DF-C4CB757D8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071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ED5DF-F52C-42D6-9D61-D3CD03F694C2}" type="datetimeFigureOut">
              <a:rPr lang="en-US" smtClean="0"/>
              <a:t>2/10/2016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1410B-A81A-41A6-A8DF-C4CB757D8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068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ED5DF-F52C-42D6-9D61-D3CD03F694C2}" type="datetimeFigureOut">
              <a:rPr lang="en-US" smtClean="0"/>
              <a:t>2/10/2016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1410B-A81A-41A6-A8DF-C4CB757D8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483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ED5DF-F52C-42D6-9D61-D3CD03F694C2}" type="datetimeFigureOut">
              <a:rPr lang="en-US" smtClean="0"/>
              <a:t>2/10/2016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1410B-A81A-41A6-A8DF-C4CB757D8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772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ED5DF-F52C-42D6-9D61-D3CD03F694C2}" type="datetimeFigureOut">
              <a:rPr lang="en-US" smtClean="0"/>
              <a:t>2/10/2016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1410B-A81A-41A6-A8DF-C4CB757D8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148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ED5DF-F52C-42D6-9D61-D3CD03F694C2}" type="datetimeFigureOut">
              <a:rPr lang="en-US" smtClean="0"/>
              <a:t>2/10/2016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1410B-A81A-41A6-A8DF-C4CB757D8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902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ED5DF-F52C-42D6-9D61-D3CD03F694C2}" type="datetimeFigureOut">
              <a:rPr lang="en-US" smtClean="0"/>
              <a:t>2/10/2016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1410B-A81A-41A6-A8DF-C4CB757D8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134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ED5DF-F52C-42D6-9D61-D3CD03F694C2}" type="datetimeFigureOut">
              <a:rPr lang="en-US" smtClean="0"/>
              <a:t>2/10/2016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1410B-A81A-41A6-A8DF-C4CB757D8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333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ED5DF-F52C-42D6-9D61-D3CD03F694C2}" type="datetimeFigureOut">
              <a:rPr lang="en-US" smtClean="0"/>
              <a:t>2/10/2016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1410B-A81A-41A6-A8DF-C4CB757D8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011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ED5DF-F52C-42D6-9D61-D3CD03F694C2}" type="datetimeFigureOut">
              <a:rPr lang="en-US" smtClean="0"/>
              <a:t>2/10/2016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1410B-A81A-41A6-A8DF-C4CB757D8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885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1ED5DF-F52C-42D6-9D61-D3CD03F694C2}" type="datetimeFigureOut">
              <a:rPr lang="en-US" smtClean="0"/>
              <a:t>2/10/2016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91410B-A81A-41A6-A8DF-C4CB757D8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829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2125" y="524405"/>
            <a:ext cx="11252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Predicting Obesity Rate in the United States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17230" y="5414963"/>
            <a:ext cx="38747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Aaron Hellman</a:t>
            </a:r>
          </a:p>
          <a:p>
            <a:pPr algn="ctr"/>
            <a:r>
              <a:rPr lang="en-US" sz="2400" dirty="0"/>
              <a:t>General Assembly </a:t>
            </a:r>
            <a:endParaRPr lang="en-US" sz="2400" dirty="0" smtClean="0"/>
          </a:p>
          <a:p>
            <a:pPr algn="ctr"/>
            <a:r>
              <a:rPr lang="en-US" sz="2400" dirty="0" smtClean="0"/>
              <a:t>Data </a:t>
            </a:r>
            <a:r>
              <a:rPr lang="en-US" sz="2400" dirty="0"/>
              <a:t>Science </a:t>
            </a:r>
            <a:r>
              <a:rPr lang="en-US" sz="2400" dirty="0" smtClean="0"/>
              <a:t>Fall 2015</a:t>
            </a:r>
            <a:endParaRPr lang="en-US" sz="2400" dirty="0"/>
          </a:p>
        </p:txBody>
      </p:sp>
      <p:pic>
        <p:nvPicPr>
          <p:cNvPr id="1028" name="Picture 4" descr="https://www.maxmasnick.com/media/2011-11-15-obesity_map/obesity_by_county_larg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4537" y="1527282"/>
            <a:ext cx="5667376" cy="3592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42350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792" y="270404"/>
            <a:ext cx="10515600" cy="744537"/>
          </a:xfrm>
        </p:spPr>
        <p:txBody>
          <a:bodyPr>
            <a:normAutofit/>
          </a:bodyPr>
          <a:lstStyle/>
          <a:p>
            <a:r>
              <a:rPr lang="en-US" sz="3600" u="sng" dirty="0" smtClean="0"/>
              <a:t>Multivariable Regression</a:t>
            </a:r>
            <a:endParaRPr lang="en-US" sz="36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2792" y="993775"/>
            <a:ext cx="11263313" cy="46788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This is the process of using many or all of the Food Factors data sets combined and building a model on their predictability of the obesity rate.</a:t>
            </a:r>
            <a:endParaRPr lang="en-US" sz="2400" dirty="0"/>
          </a:p>
          <a:p>
            <a:endParaRPr lang="en-US" sz="2000" dirty="0" smtClean="0"/>
          </a:p>
          <a:p>
            <a:r>
              <a:rPr lang="en-US" sz="2200" dirty="0" smtClean="0"/>
              <a:t>5 Groups of multivariable regression analysis:</a:t>
            </a:r>
          </a:p>
          <a:p>
            <a:pPr lvl="1"/>
            <a:r>
              <a:rPr lang="en-US" sz="2000" dirty="0" smtClean="0"/>
              <a:t>All 22 Food Factors together</a:t>
            </a:r>
          </a:p>
          <a:p>
            <a:pPr lvl="1"/>
            <a:r>
              <a:rPr lang="en-US" sz="2000" dirty="0" smtClean="0"/>
              <a:t>9 retail/wholesale related factors</a:t>
            </a:r>
          </a:p>
          <a:p>
            <a:pPr lvl="1"/>
            <a:r>
              <a:rPr lang="en-US" sz="2000" dirty="0" smtClean="0"/>
              <a:t>11 Low-income food factors</a:t>
            </a:r>
          </a:p>
          <a:p>
            <a:pPr lvl="1"/>
            <a:r>
              <a:rPr lang="en-US" sz="2000" dirty="0" smtClean="0"/>
              <a:t>5 SNAP food factors</a:t>
            </a:r>
          </a:p>
          <a:p>
            <a:pPr lvl="1"/>
            <a:r>
              <a:rPr lang="en-US" sz="2000" dirty="0" smtClean="0"/>
              <a:t>2 Food Expenditure Factors</a:t>
            </a:r>
          </a:p>
          <a:p>
            <a:pPr lvl="1"/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10395817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792" y="270404"/>
            <a:ext cx="10515600" cy="744537"/>
          </a:xfrm>
        </p:spPr>
        <p:txBody>
          <a:bodyPr>
            <a:normAutofit/>
          </a:bodyPr>
          <a:lstStyle/>
          <a:p>
            <a:r>
              <a:rPr lang="en-US" sz="3600" u="sng" dirty="0" smtClean="0"/>
              <a:t>Multivariable Regression: Linear Regression</a:t>
            </a:r>
            <a:endParaRPr lang="en-US" sz="36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2792" y="1002240"/>
            <a:ext cx="5049308" cy="56356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/>
              <a:t>Using </a:t>
            </a:r>
            <a:r>
              <a:rPr lang="en-US" sz="2000" b="1" dirty="0"/>
              <a:t>Linear Regression </a:t>
            </a:r>
            <a:r>
              <a:rPr lang="en-US" sz="2000" b="1" dirty="0" smtClean="0"/>
              <a:t>with Cross Validation having 10 folds:</a:t>
            </a:r>
            <a:endParaRPr lang="en-US" sz="2000" dirty="0"/>
          </a:p>
          <a:p>
            <a:r>
              <a:rPr lang="en-US" sz="2000" dirty="0" smtClean="0"/>
              <a:t>All </a:t>
            </a:r>
            <a:r>
              <a:rPr lang="en-US" sz="2000" dirty="0"/>
              <a:t>22 Food Factors </a:t>
            </a:r>
            <a:r>
              <a:rPr lang="en-US" sz="2000" dirty="0" smtClean="0"/>
              <a:t>together</a:t>
            </a:r>
          </a:p>
          <a:p>
            <a:pPr lvl="1"/>
            <a:r>
              <a:rPr lang="en-US" sz="1600" dirty="0"/>
              <a:t>Mean Linear Val Score:  </a:t>
            </a:r>
            <a:r>
              <a:rPr lang="en-US" sz="1600" dirty="0" smtClean="0"/>
              <a:t>0.214</a:t>
            </a:r>
            <a:endParaRPr lang="en-US" sz="1600" dirty="0"/>
          </a:p>
          <a:p>
            <a:pPr lvl="1"/>
            <a:r>
              <a:rPr lang="en-US" sz="1600" dirty="0"/>
              <a:t>Test </a:t>
            </a:r>
            <a:r>
              <a:rPr lang="en-US" sz="1600" dirty="0" smtClean="0"/>
              <a:t>Set Linear </a:t>
            </a:r>
            <a:r>
              <a:rPr lang="en-US" sz="1600" dirty="0"/>
              <a:t>Val Score:  </a:t>
            </a:r>
            <a:r>
              <a:rPr lang="en-US" sz="1600" dirty="0" smtClean="0"/>
              <a:t>0.234</a:t>
            </a:r>
            <a:endParaRPr lang="en-US" sz="1600" dirty="0"/>
          </a:p>
          <a:p>
            <a:r>
              <a:rPr lang="en-US" sz="2000" dirty="0"/>
              <a:t>9 retail/wholesale related </a:t>
            </a:r>
            <a:r>
              <a:rPr lang="en-US" sz="2000" dirty="0" smtClean="0"/>
              <a:t>factors</a:t>
            </a:r>
          </a:p>
          <a:p>
            <a:pPr lvl="1"/>
            <a:r>
              <a:rPr lang="en-US" sz="1600" dirty="0"/>
              <a:t>Mean Linear Val Score:  </a:t>
            </a:r>
            <a:r>
              <a:rPr lang="en-US" sz="1600" dirty="0" smtClean="0"/>
              <a:t>0.145</a:t>
            </a:r>
            <a:endParaRPr lang="en-US" sz="1600" dirty="0"/>
          </a:p>
          <a:p>
            <a:pPr lvl="1"/>
            <a:r>
              <a:rPr lang="en-US" sz="1600" dirty="0"/>
              <a:t>Test Linear Val Score:  </a:t>
            </a:r>
            <a:r>
              <a:rPr lang="en-US" sz="1600" dirty="0" smtClean="0"/>
              <a:t>0.127</a:t>
            </a:r>
            <a:endParaRPr lang="en-US" sz="1600" dirty="0"/>
          </a:p>
          <a:p>
            <a:r>
              <a:rPr lang="en-US" sz="2000" dirty="0"/>
              <a:t>11 Low-income food </a:t>
            </a:r>
            <a:r>
              <a:rPr lang="en-US" sz="2000" dirty="0" smtClean="0"/>
              <a:t>factors</a:t>
            </a:r>
          </a:p>
          <a:p>
            <a:pPr lvl="1"/>
            <a:r>
              <a:rPr lang="en-US" sz="1600" dirty="0"/>
              <a:t>Mean Linear Val Score:  </a:t>
            </a:r>
            <a:r>
              <a:rPr lang="en-US" sz="1600" dirty="0" smtClean="0"/>
              <a:t>0.121</a:t>
            </a:r>
            <a:endParaRPr lang="en-US" sz="1600" dirty="0"/>
          </a:p>
          <a:p>
            <a:pPr lvl="1"/>
            <a:r>
              <a:rPr lang="en-US" sz="1600" dirty="0"/>
              <a:t>Test Linear Val Score:  </a:t>
            </a:r>
            <a:r>
              <a:rPr lang="en-US" sz="1600" dirty="0" smtClean="0"/>
              <a:t>0.061</a:t>
            </a:r>
            <a:endParaRPr lang="en-US" sz="1600" dirty="0"/>
          </a:p>
          <a:p>
            <a:r>
              <a:rPr lang="en-US" sz="2000" dirty="0"/>
              <a:t>5 SNAP food </a:t>
            </a:r>
            <a:r>
              <a:rPr lang="en-US" sz="2000" dirty="0" smtClean="0"/>
              <a:t>factors</a:t>
            </a:r>
          </a:p>
          <a:p>
            <a:pPr lvl="1"/>
            <a:r>
              <a:rPr lang="en-US" sz="1600" dirty="0"/>
              <a:t>Mean Linear Val Score:  </a:t>
            </a:r>
            <a:r>
              <a:rPr lang="en-US" sz="1600" dirty="0" smtClean="0"/>
              <a:t>0.046</a:t>
            </a:r>
            <a:endParaRPr lang="en-US" sz="1600" dirty="0"/>
          </a:p>
          <a:p>
            <a:pPr lvl="1"/>
            <a:r>
              <a:rPr lang="en-US" sz="1600" dirty="0"/>
              <a:t>Test Linear Val Score:  </a:t>
            </a:r>
            <a:r>
              <a:rPr lang="en-US" sz="1600" dirty="0" smtClean="0"/>
              <a:t>0.059</a:t>
            </a:r>
            <a:endParaRPr lang="en-US" sz="1600" dirty="0"/>
          </a:p>
          <a:p>
            <a:r>
              <a:rPr lang="en-US" sz="2000" dirty="0"/>
              <a:t>2 Food Expenditure </a:t>
            </a:r>
            <a:r>
              <a:rPr lang="en-US" sz="2000" dirty="0" smtClean="0"/>
              <a:t>Factors</a:t>
            </a:r>
            <a:endParaRPr lang="en-US" sz="2000" dirty="0"/>
          </a:p>
          <a:p>
            <a:pPr lvl="1"/>
            <a:r>
              <a:rPr lang="en-US" sz="1600" dirty="0"/>
              <a:t>Mean Linear Val Score:  </a:t>
            </a:r>
            <a:r>
              <a:rPr lang="en-US" sz="1600" dirty="0" smtClean="0"/>
              <a:t>0.073</a:t>
            </a:r>
            <a:endParaRPr lang="en-US" sz="1600" dirty="0"/>
          </a:p>
          <a:p>
            <a:pPr lvl="1"/>
            <a:r>
              <a:rPr lang="en-US" sz="1600" dirty="0"/>
              <a:t>Test Linear Val Score:  </a:t>
            </a:r>
            <a:r>
              <a:rPr lang="en-US" sz="1600" dirty="0" smtClean="0"/>
              <a:t>0.149</a:t>
            </a:r>
            <a:endParaRPr lang="en-US" sz="16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580592" y="998007"/>
            <a:ext cx="5049308" cy="56356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 smtClean="0"/>
              <a:t>Takeaway:</a:t>
            </a:r>
          </a:p>
          <a:p>
            <a:pPr marL="0" indent="0">
              <a:buNone/>
            </a:pPr>
            <a:r>
              <a:rPr lang="en-US" sz="2000" dirty="0" smtClean="0"/>
              <a:t>Combining all the food factors together did the best, but still was a very poor fit of the data. (For a perfect fit, we want a Mean Linear Val Score of 1)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0512644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792" y="270404"/>
            <a:ext cx="10515600" cy="744537"/>
          </a:xfrm>
        </p:spPr>
        <p:txBody>
          <a:bodyPr>
            <a:normAutofit/>
          </a:bodyPr>
          <a:lstStyle/>
          <a:p>
            <a:r>
              <a:rPr lang="en-US" sz="3600" u="sng" dirty="0" smtClean="0"/>
              <a:t>Multivariable Regression: KNN</a:t>
            </a:r>
            <a:endParaRPr lang="en-US" sz="36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2792" y="1002240"/>
            <a:ext cx="5049308" cy="56356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/>
              <a:t>With Cross Validation having 10 folds:</a:t>
            </a:r>
            <a:endParaRPr lang="en-US" sz="2000" dirty="0"/>
          </a:p>
          <a:p>
            <a:r>
              <a:rPr lang="en-US" sz="2000" dirty="0" smtClean="0"/>
              <a:t>All </a:t>
            </a:r>
            <a:r>
              <a:rPr lang="en-US" sz="2000" dirty="0"/>
              <a:t>22 Food Factors </a:t>
            </a:r>
            <a:r>
              <a:rPr lang="en-US" sz="2000" dirty="0" smtClean="0"/>
              <a:t>together</a:t>
            </a:r>
          </a:p>
          <a:p>
            <a:pPr lvl="1"/>
            <a:r>
              <a:rPr lang="en-US" sz="1600" dirty="0"/>
              <a:t>Mean </a:t>
            </a:r>
            <a:r>
              <a:rPr lang="en-US" sz="1600" dirty="0" smtClean="0"/>
              <a:t>Val </a:t>
            </a:r>
            <a:r>
              <a:rPr lang="en-US" sz="1600" dirty="0"/>
              <a:t>Score:  </a:t>
            </a:r>
            <a:r>
              <a:rPr lang="en-US" sz="1600" dirty="0" smtClean="0"/>
              <a:t>0.101</a:t>
            </a:r>
            <a:endParaRPr lang="en-US" sz="1600" dirty="0"/>
          </a:p>
          <a:p>
            <a:r>
              <a:rPr lang="en-US" sz="2000" dirty="0" smtClean="0"/>
              <a:t>9 </a:t>
            </a:r>
            <a:r>
              <a:rPr lang="en-US" sz="2000" dirty="0"/>
              <a:t>retail/wholesale related </a:t>
            </a:r>
            <a:r>
              <a:rPr lang="en-US" sz="2000" dirty="0" smtClean="0"/>
              <a:t>factors</a:t>
            </a:r>
          </a:p>
          <a:p>
            <a:pPr lvl="1"/>
            <a:r>
              <a:rPr lang="en-US" sz="1600" dirty="0"/>
              <a:t>Mean </a:t>
            </a:r>
            <a:r>
              <a:rPr lang="en-US" sz="1600" dirty="0" smtClean="0"/>
              <a:t>Val </a:t>
            </a:r>
            <a:r>
              <a:rPr lang="en-US" sz="1600" dirty="0"/>
              <a:t>Score</a:t>
            </a:r>
            <a:r>
              <a:rPr lang="en-US" sz="1600" dirty="0" smtClean="0"/>
              <a:t>: 0.109</a:t>
            </a:r>
            <a:endParaRPr lang="en-US" sz="1600" dirty="0"/>
          </a:p>
          <a:p>
            <a:r>
              <a:rPr lang="en-US" sz="2000" dirty="0" smtClean="0"/>
              <a:t>11 </a:t>
            </a:r>
            <a:r>
              <a:rPr lang="en-US" sz="2000" dirty="0"/>
              <a:t>Low-income food </a:t>
            </a:r>
            <a:r>
              <a:rPr lang="en-US" sz="2000" dirty="0" smtClean="0"/>
              <a:t>factors</a:t>
            </a:r>
          </a:p>
          <a:p>
            <a:pPr lvl="1"/>
            <a:r>
              <a:rPr lang="en-US" sz="1600" dirty="0"/>
              <a:t>Mean </a:t>
            </a:r>
            <a:r>
              <a:rPr lang="en-US" sz="1600" dirty="0" smtClean="0"/>
              <a:t>Val </a:t>
            </a:r>
            <a:r>
              <a:rPr lang="en-US" sz="1600" dirty="0"/>
              <a:t>Score</a:t>
            </a:r>
            <a:r>
              <a:rPr lang="en-US" sz="1600" dirty="0" smtClean="0"/>
              <a:t>: 0.099</a:t>
            </a:r>
            <a:endParaRPr lang="en-US" sz="1600" dirty="0"/>
          </a:p>
          <a:p>
            <a:r>
              <a:rPr lang="en-US" sz="2000" dirty="0" smtClean="0"/>
              <a:t>5 </a:t>
            </a:r>
            <a:r>
              <a:rPr lang="en-US" sz="2000" dirty="0"/>
              <a:t>SNAP food </a:t>
            </a:r>
            <a:r>
              <a:rPr lang="en-US" sz="2000" dirty="0" smtClean="0"/>
              <a:t>factors</a:t>
            </a:r>
          </a:p>
          <a:p>
            <a:pPr lvl="1"/>
            <a:r>
              <a:rPr lang="en-US" sz="1600" dirty="0"/>
              <a:t>Mean </a:t>
            </a:r>
            <a:r>
              <a:rPr lang="en-US" sz="1600" dirty="0" smtClean="0"/>
              <a:t>Val </a:t>
            </a:r>
            <a:r>
              <a:rPr lang="en-US" sz="1600" dirty="0"/>
              <a:t>Score</a:t>
            </a:r>
            <a:r>
              <a:rPr lang="en-US" sz="1600" dirty="0" smtClean="0"/>
              <a:t>: 0.097</a:t>
            </a:r>
            <a:endParaRPr lang="en-US" sz="1600" dirty="0"/>
          </a:p>
          <a:p>
            <a:r>
              <a:rPr lang="en-US" sz="2000" dirty="0" smtClean="0"/>
              <a:t>2 </a:t>
            </a:r>
            <a:r>
              <a:rPr lang="en-US" sz="2000" dirty="0"/>
              <a:t>Food Expenditure </a:t>
            </a:r>
            <a:r>
              <a:rPr lang="en-US" sz="2000" dirty="0" smtClean="0"/>
              <a:t>Factors</a:t>
            </a:r>
            <a:endParaRPr lang="en-US" sz="2000" dirty="0"/>
          </a:p>
          <a:p>
            <a:pPr lvl="1"/>
            <a:r>
              <a:rPr lang="en-US" sz="1600" dirty="0"/>
              <a:t>Mean </a:t>
            </a:r>
            <a:r>
              <a:rPr lang="en-US" sz="1600" dirty="0" smtClean="0"/>
              <a:t>Val </a:t>
            </a:r>
            <a:r>
              <a:rPr lang="en-US" sz="1600" dirty="0"/>
              <a:t>Score</a:t>
            </a:r>
            <a:r>
              <a:rPr lang="en-US" sz="1600" dirty="0" smtClean="0"/>
              <a:t>: 0.120</a:t>
            </a:r>
            <a:endParaRPr lang="en-US" sz="1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8431" y="1014941"/>
            <a:ext cx="5526755" cy="275520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8431" y="4069739"/>
            <a:ext cx="5526755" cy="2276000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3896751" y="1505243"/>
            <a:ext cx="16740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756074" y="4304714"/>
            <a:ext cx="18147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33106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792" y="270404"/>
            <a:ext cx="10515600" cy="744537"/>
          </a:xfrm>
        </p:spPr>
        <p:txBody>
          <a:bodyPr>
            <a:normAutofit/>
          </a:bodyPr>
          <a:lstStyle/>
          <a:p>
            <a:r>
              <a:rPr lang="en-US" sz="3600" u="sng" dirty="0" smtClean="0"/>
              <a:t>Multivariable Regression: Random Forests</a:t>
            </a:r>
            <a:endParaRPr lang="en-US" sz="36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2792" y="1002240"/>
            <a:ext cx="5049308" cy="56356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W</a:t>
            </a:r>
            <a:r>
              <a:rPr lang="en-US" sz="2000" b="1" dirty="0" smtClean="0"/>
              <a:t>ith Cross Validation having 10 folds:</a:t>
            </a:r>
            <a:endParaRPr lang="en-US" sz="2000" dirty="0"/>
          </a:p>
          <a:p>
            <a:r>
              <a:rPr lang="en-US" sz="2000" dirty="0" smtClean="0"/>
              <a:t>All </a:t>
            </a:r>
            <a:r>
              <a:rPr lang="en-US" sz="2000" dirty="0"/>
              <a:t>22 Food Factors </a:t>
            </a:r>
            <a:r>
              <a:rPr lang="en-US" sz="2000" dirty="0" smtClean="0"/>
              <a:t>together</a:t>
            </a:r>
          </a:p>
          <a:p>
            <a:pPr lvl="1"/>
            <a:r>
              <a:rPr lang="en-US" sz="1600" dirty="0"/>
              <a:t>Mean </a:t>
            </a:r>
            <a:r>
              <a:rPr lang="en-US" sz="1600" dirty="0" smtClean="0"/>
              <a:t>Val </a:t>
            </a:r>
            <a:r>
              <a:rPr lang="en-US" sz="1600" dirty="0"/>
              <a:t>Score:  </a:t>
            </a:r>
            <a:r>
              <a:rPr lang="en-US" sz="1600" dirty="0" smtClean="0"/>
              <a:t>0.121</a:t>
            </a:r>
            <a:endParaRPr lang="en-US" sz="1600" dirty="0"/>
          </a:p>
          <a:p>
            <a:r>
              <a:rPr lang="en-US" sz="2000" dirty="0" smtClean="0"/>
              <a:t>9 </a:t>
            </a:r>
            <a:r>
              <a:rPr lang="en-US" sz="2000" dirty="0"/>
              <a:t>retail/wholesale related </a:t>
            </a:r>
            <a:r>
              <a:rPr lang="en-US" sz="2000" dirty="0" smtClean="0"/>
              <a:t>factors</a:t>
            </a:r>
          </a:p>
          <a:p>
            <a:pPr lvl="1"/>
            <a:r>
              <a:rPr lang="en-US" sz="1600" dirty="0"/>
              <a:t>Mean </a:t>
            </a:r>
            <a:r>
              <a:rPr lang="en-US" sz="1600" dirty="0" smtClean="0"/>
              <a:t>Val </a:t>
            </a:r>
            <a:r>
              <a:rPr lang="en-US" sz="1600" dirty="0"/>
              <a:t>Score</a:t>
            </a:r>
            <a:r>
              <a:rPr lang="en-US" sz="1600" dirty="0" smtClean="0"/>
              <a:t>: 0.108</a:t>
            </a:r>
            <a:endParaRPr lang="en-US" sz="1600" dirty="0"/>
          </a:p>
          <a:p>
            <a:r>
              <a:rPr lang="en-US" sz="2000" dirty="0" smtClean="0"/>
              <a:t>11 </a:t>
            </a:r>
            <a:r>
              <a:rPr lang="en-US" sz="2000" dirty="0"/>
              <a:t>Low-income food </a:t>
            </a:r>
            <a:r>
              <a:rPr lang="en-US" sz="2000" dirty="0" smtClean="0"/>
              <a:t>factors</a:t>
            </a:r>
          </a:p>
          <a:p>
            <a:pPr lvl="1"/>
            <a:r>
              <a:rPr lang="en-US" sz="1600" dirty="0"/>
              <a:t>Mean </a:t>
            </a:r>
            <a:r>
              <a:rPr lang="en-US" sz="1600" dirty="0" smtClean="0"/>
              <a:t>Val </a:t>
            </a:r>
            <a:r>
              <a:rPr lang="en-US" sz="1600" dirty="0"/>
              <a:t>Score</a:t>
            </a:r>
            <a:r>
              <a:rPr lang="en-US" sz="1600" dirty="0" smtClean="0"/>
              <a:t>: 0.102</a:t>
            </a:r>
            <a:endParaRPr lang="en-US" sz="1600" dirty="0"/>
          </a:p>
          <a:p>
            <a:r>
              <a:rPr lang="en-US" sz="2000" dirty="0" smtClean="0"/>
              <a:t>5 </a:t>
            </a:r>
            <a:r>
              <a:rPr lang="en-US" sz="2000" dirty="0"/>
              <a:t>SNAP food </a:t>
            </a:r>
            <a:r>
              <a:rPr lang="en-US" sz="2000" dirty="0" smtClean="0"/>
              <a:t>factors</a:t>
            </a:r>
          </a:p>
          <a:p>
            <a:pPr lvl="1"/>
            <a:r>
              <a:rPr lang="en-US" sz="1600" dirty="0"/>
              <a:t>Mean </a:t>
            </a:r>
            <a:r>
              <a:rPr lang="en-US" sz="1600" dirty="0" smtClean="0"/>
              <a:t>Val </a:t>
            </a:r>
            <a:r>
              <a:rPr lang="en-US" sz="1600" dirty="0"/>
              <a:t>Score</a:t>
            </a:r>
            <a:r>
              <a:rPr lang="en-US" sz="1600" dirty="0" smtClean="0"/>
              <a:t>: 0.107</a:t>
            </a:r>
            <a:endParaRPr lang="en-US" sz="1600" dirty="0"/>
          </a:p>
          <a:p>
            <a:r>
              <a:rPr lang="en-US" sz="2000" dirty="0" smtClean="0"/>
              <a:t>2 </a:t>
            </a:r>
            <a:r>
              <a:rPr lang="en-US" sz="2000" dirty="0"/>
              <a:t>Food Expenditure </a:t>
            </a:r>
            <a:r>
              <a:rPr lang="en-US" sz="2000" dirty="0" smtClean="0"/>
              <a:t>Factors</a:t>
            </a:r>
            <a:endParaRPr lang="en-US" sz="2000" dirty="0"/>
          </a:p>
          <a:p>
            <a:pPr lvl="1"/>
            <a:r>
              <a:rPr lang="en-US" sz="1600" dirty="0"/>
              <a:t>Mean </a:t>
            </a:r>
            <a:r>
              <a:rPr lang="en-US" sz="1600" dirty="0" smtClean="0"/>
              <a:t>Val </a:t>
            </a:r>
            <a:r>
              <a:rPr lang="en-US" sz="1600" dirty="0"/>
              <a:t>Score</a:t>
            </a:r>
            <a:r>
              <a:rPr lang="en-US" sz="1600" dirty="0" smtClean="0"/>
              <a:t>: 0.108</a:t>
            </a:r>
            <a:endParaRPr lang="en-US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3508" y="1002240"/>
            <a:ext cx="5366312" cy="474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4539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792" y="270404"/>
            <a:ext cx="10515600" cy="744537"/>
          </a:xfrm>
        </p:spPr>
        <p:txBody>
          <a:bodyPr>
            <a:normAutofit/>
          </a:bodyPr>
          <a:lstStyle/>
          <a:p>
            <a:r>
              <a:rPr lang="en-US" sz="3600" u="sng" dirty="0" smtClean="0"/>
              <a:t>Multivariable Logistic Regression</a:t>
            </a:r>
            <a:endParaRPr lang="en-US" sz="3600" u="sng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22792" y="993774"/>
            <a:ext cx="11479741" cy="55805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Next </a:t>
            </a:r>
            <a:r>
              <a:rPr lang="en-US" sz="2000" b="1" dirty="0" smtClean="0"/>
              <a:t>Steps: </a:t>
            </a:r>
            <a:r>
              <a:rPr lang="en-US" sz="2000" b="1" dirty="0"/>
              <a:t>Logistic distribution of the data in 2 separate </a:t>
            </a:r>
            <a:r>
              <a:rPr lang="en-US" sz="2000" b="1" dirty="0" smtClean="0"/>
              <a:t>analyses</a:t>
            </a:r>
            <a:endParaRPr lang="en-US" sz="2000" b="1" dirty="0"/>
          </a:p>
          <a:p>
            <a:r>
              <a:rPr lang="en-US" sz="2000" dirty="0" smtClean="0"/>
              <a:t>Logistic Modeling</a:t>
            </a:r>
          </a:p>
          <a:p>
            <a:pPr lvl="1"/>
            <a:r>
              <a:rPr lang="en-US" sz="2000" dirty="0" smtClean="0"/>
              <a:t>Binary </a:t>
            </a:r>
            <a:r>
              <a:rPr lang="en-US" sz="2000" dirty="0"/>
              <a:t>(0 or 1) </a:t>
            </a:r>
          </a:p>
          <a:p>
            <a:pPr lvl="2"/>
            <a:r>
              <a:rPr lang="en-US" sz="1600" dirty="0"/>
              <a:t>The Obesity rate is either above or below the median value</a:t>
            </a:r>
          </a:p>
          <a:p>
            <a:pPr lvl="1"/>
            <a:r>
              <a:rPr lang="en-US" sz="2000" dirty="0"/>
              <a:t>Quintiles (5 equal parts)</a:t>
            </a:r>
          </a:p>
          <a:p>
            <a:pPr lvl="2"/>
            <a:r>
              <a:rPr lang="en-US" sz="1600" dirty="0"/>
              <a:t>The Obesity Rate is in 1 of five even quintiles based on </a:t>
            </a:r>
            <a:r>
              <a:rPr lang="en-US" sz="1600" dirty="0" smtClean="0"/>
              <a:t>percentage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Regression Models of the data Applied: </a:t>
            </a:r>
          </a:p>
          <a:p>
            <a:r>
              <a:rPr lang="en-US" sz="2000" dirty="0" smtClean="0"/>
              <a:t>Linear</a:t>
            </a:r>
          </a:p>
          <a:p>
            <a:r>
              <a:rPr lang="en-US" sz="2000" dirty="0" smtClean="0"/>
              <a:t>Bagging with 250 base estimators</a:t>
            </a:r>
          </a:p>
          <a:p>
            <a:r>
              <a:rPr lang="en-US" sz="2000" dirty="0" smtClean="0"/>
              <a:t>Boosting with 250 </a:t>
            </a:r>
            <a:r>
              <a:rPr lang="en-US" sz="2000" dirty="0"/>
              <a:t>base </a:t>
            </a:r>
            <a:r>
              <a:rPr lang="en-US" sz="2000" dirty="0" smtClean="0"/>
              <a:t>estimators</a:t>
            </a:r>
          </a:p>
          <a:p>
            <a:r>
              <a:rPr lang="en-US" sz="2000" dirty="0" smtClean="0"/>
              <a:t>Decision Tree with 1/2 of max nodes and max nodes</a:t>
            </a:r>
          </a:p>
          <a:p>
            <a:r>
              <a:rPr lang="en-US" sz="2000" dirty="0" smtClean="0"/>
              <a:t>Random Forest with 1/3, 2/3 and max features</a:t>
            </a:r>
          </a:p>
        </p:txBody>
      </p:sp>
    </p:spTree>
    <p:extLst>
      <p:ext uri="{BB962C8B-B14F-4D97-AF65-F5344CB8AC3E}">
        <p14:creationId xmlns:p14="http://schemas.microsoft.com/office/powerpoint/2010/main" val="6804017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792" y="270404"/>
            <a:ext cx="10870141" cy="744537"/>
          </a:xfrm>
        </p:spPr>
        <p:txBody>
          <a:bodyPr>
            <a:normAutofit/>
          </a:bodyPr>
          <a:lstStyle/>
          <a:p>
            <a:r>
              <a:rPr lang="en-US" sz="3600" u="sng" dirty="0" smtClean="0"/>
              <a:t>Multivariable </a:t>
            </a:r>
            <a:r>
              <a:rPr lang="en-US" sz="3600" u="sng" dirty="0"/>
              <a:t>Logistic </a:t>
            </a:r>
            <a:r>
              <a:rPr lang="en-US" sz="3600" u="sng" dirty="0" smtClean="0"/>
              <a:t>Binary Regression</a:t>
            </a:r>
            <a:endParaRPr lang="en-US" sz="3600" u="sng" dirty="0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9488598"/>
              </p:ext>
            </p:extLst>
          </p:nvPr>
        </p:nvGraphicFramePr>
        <p:xfrm>
          <a:off x="322792" y="1014941"/>
          <a:ext cx="11598276" cy="3337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00277">
                  <a:extLst>
                    <a:ext uri="{9D8B030D-6E8A-4147-A177-3AD203B41FA5}">
                      <a16:colId xmlns:a16="http://schemas.microsoft.com/office/drawing/2014/main" val="1465443216"/>
                    </a:ext>
                  </a:extLst>
                </a:gridCol>
                <a:gridCol w="1665815">
                  <a:extLst>
                    <a:ext uri="{9D8B030D-6E8A-4147-A177-3AD203B41FA5}">
                      <a16:colId xmlns:a16="http://schemas.microsoft.com/office/drawing/2014/main" val="4224088522"/>
                    </a:ext>
                  </a:extLst>
                </a:gridCol>
                <a:gridCol w="1933046">
                  <a:extLst>
                    <a:ext uri="{9D8B030D-6E8A-4147-A177-3AD203B41FA5}">
                      <a16:colId xmlns:a16="http://schemas.microsoft.com/office/drawing/2014/main" val="2306883747"/>
                    </a:ext>
                  </a:extLst>
                </a:gridCol>
                <a:gridCol w="1933046">
                  <a:extLst>
                    <a:ext uri="{9D8B030D-6E8A-4147-A177-3AD203B41FA5}">
                      <a16:colId xmlns:a16="http://schemas.microsoft.com/office/drawing/2014/main" val="4105017467"/>
                    </a:ext>
                  </a:extLst>
                </a:gridCol>
                <a:gridCol w="1933046">
                  <a:extLst>
                    <a:ext uri="{9D8B030D-6E8A-4147-A177-3AD203B41FA5}">
                      <a16:colId xmlns:a16="http://schemas.microsoft.com/office/drawing/2014/main" val="690378552"/>
                    </a:ext>
                  </a:extLst>
                </a:gridCol>
                <a:gridCol w="1933046">
                  <a:extLst>
                    <a:ext uri="{9D8B030D-6E8A-4147-A177-3AD203B41FA5}">
                      <a16:colId xmlns:a16="http://schemas.microsoft.com/office/drawing/2014/main" val="34727370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All </a:t>
                      </a:r>
                      <a:r>
                        <a:rPr lang="en-US" baseline="0" dirty="0" smtClean="0"/>
                        <a:t>Food Factors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Retail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Low Income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SNAP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Expenditures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4791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Linear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0.096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0.052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0.058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0.048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6277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Bagging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0.692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0.568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0.647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0.638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0843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Boosting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0.546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0.563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0.637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1254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Decision</a:t>
                      </a:r>
                      <a:r>
                        <a:rPr lang="en-US" baseline="0" dirty="0" smtClean="0"/>
                        <a:t> 1/2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0.639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0.585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0.627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0.559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0.623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303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Decision</a:t>
                      </a:r>
                      <a:r>
                        <a:rPr lang="en-US" baseline="0" dirty="0" smtClean="0"/>
                        <a:t> Max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0.627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0.586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0.639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9904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Random Forest 1/3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0.583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0.651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0.595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1130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Random Forest 2/3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5365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Random Forest 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0.577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0.649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0.598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0.641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14368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93131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792" y="270404"/>
            <a:ext cx="10870141" cy="744537"/>
          </a:xfrm>
        </p:spPr>
        <p:txBody>
          <a:bodyPr>
            <a:normAutofit/>
          </a:bodyPr>
          <a:lstStyle/>
          <a:p>
            <a:r>
              <a:rPr lang="en-US" sz="3600" u="sng" dirty="0" smtClean="0"/>
              <a:t>Multivariable </a:t>
            </a:r>
            <a:r>
              <a:rPr lang="en-US" sz="3600" u="sng" dirty="0"/>
              <a:t>Logistic </a:t>
            </a:r>
            <a:r>
              <a:rPr lang="en-US" sz="3600" u="sng" dirty="0" smtClean="0"/>
              <a:t>Quintile Regression</a:t>
            </a:r>
            <a:endParaRPr lang="en-US" sz="3600" u="sng" dirty="0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2275024"/>
              </p:ext>
            </p:extLst>
          </p:nvPr>
        </p:nvGraphicFramePr>
        <p:xfrm>
          <a:off x="322792" y="1014941"/>
          <a:ext cx="11598276" cy="3337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00277">
                  <a:extLst>
                    <a:ext uri="{9D8B030D-6E8A-4147-A177-3AD203B41FA5}">
                      <a16:colId xmlns:a16="http://schemas.microsoft.com/office/drawing/2014/main" val="1465443216"/>
                    </a:ext>
                  </a:extLst>
                </a:gridCol>
                <a:gridCol w="1665815">
                  <a:extLst>
                    <a:ext uri="{9D8B030D-6E8A-4147-A177-3AD203B41FA5}">
                      <a16:colId xmlns:a16="http://schemas.microsoft.com/office/drawing/2014/main" val="4224088522"/>
                    </a:ext>
                  </a:extLst>
                </a:gridCol>
                <a:gridCol w="1933046">
                  <a:extLst>
                    <a:ext uri="{9D8B030D-6E8A-4147-A177-3AD203B41FA5}">
                      <a16:colId xmlns:a16="http://schemas.microsoft.com/office/drawing/2014/main" val="2306883747"/>
                    </a:ext>
                  </a:extLst>
                </a:gridCol>
                <a:gridCol w="1933046">
                  <a:extLst>
                    <a:ext uri="{9D8B030D-6E8A-4147-A177-3AD203B41FA5}">
                      <a16:colId xmlns:a16="http://schemas.microsoft.com/office/drawing/2014/main" val="4105017467"/>
                    </a:ext>
                  </a:extLst>
                </a:gridCol>
                <a:gridCol w="1933046">
                  <a:extLst>
                    <a:ext uri="{9D8B030D-6E8A-4147-A177-3AD203B41FA5}">
                      <a16:colId xmlns:a16="http://schemas.microsoft.com/office/drawing/2014/main" val="690378552"/>
                    </a:ext>
                  </a:extLst>
                </a:gridCol>
                <a:gridCol w="1933046">
                  <a:extLst>
                    <a:ext uri="{9D8B030D-6E8A-4147-A177-3AD203B41FA5}">
                      <a16:colId xmlns:a16="http://schemas.microsoft.com/office/drawing/2014/main" val="34727370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All </a:t>
                      </a:r>
                      <a:r>
                        <a:rPr lang="en-US" baseline="0" dirty="0" smtClean="0"/>
                        <a:t>Food Factors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Retail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Low Income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SNAP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Expenditures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4791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Linear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0.158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0.077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0.076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6277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Bagging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0.566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0.548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0.594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0843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Boosting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0.456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0.550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1254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Decision</a:t>
                      </a:r>
                      <a:r>
                        <a:rPr lang="en-US" baseline="0" dirty="0" smtClean="0"/>
                        <a:t> 1/2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0.549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0.583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0.557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303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Decision</a:t>
                      </a:r>
                      <a:r>
                        <a:rPr lang="en-US" baseline="0" dirty="0" smtClean="0"/>
                        <a:t> Max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0.449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0.484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0.481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0.591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9904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Random Forest 1/3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0.159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0.579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0.552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1130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Random Forest 2/3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0.569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0.555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5365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Random Forest 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0.566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0.546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0.593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14368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09008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792" y="270404"/>
            <a:ext cx="10870141" cy="744537"/>
          </a:xfrm>
        </p:spPr>
        <p:txBody>
          <a:bodyPr>
            <a:normAutofit/>
          </a:bodyPr>
          <a:lstStyle/>
          <a:p>
            <a:r>
              <a:rPr lang="en-US" sz="3600" u="sng" dirty="0" smtClean="0"/>
              <a:t>Multivariable </a:t>
            </a:r>
            <a:r>
              <a:rPr lang="en-US" sz="3600" u="sng" dirty="0"/>
              <a:t>Logistic </a:t>
            </a:r>
            <a:r>
              <a:rPr lang="en-US" sz="3600" u="sng" dirty="0" smtClean="0"/>
              <a:t>Regression Forest Features</a:t>
            </a:r>
            <a:endParaRPr lang="en-US" sz="3600" u="sng" dirty="0"/>
          </a:p>
        </p:txBody>
      </p:sp>
      <p:sp>
        <p:nvSpPr>
          <p:cNvPr id="15" name="TextBox 14"/>
          <p:cNvSpPr txBox="1"/>
          <p:nvPr/>
        </p:nvSpPr>
        <p:spPr>
          <a:xfrm>
            <a:off x="322792" y="1565266"/>
            <a:ext cx="7493242" cy="2677656"/>
          </a:xfrm>
          <a:prstGeom prst="rect">
            <a:avLst/>
          </a:prstGeom>
          <a:noFill/>
        </p:spPr>
        <p:txBody>
          <a:bodyPr wrap="square" numCol="3" rtlCol="0">
            <a:spAutoFit/>
          </a:bodyPr>
          <a:lstStyle/>
          <a:p>
            <a:r>
              <a:rPr lang="en-US" sz="1200" dirty="0" smtClean="0"/>
              <a:t>Feature </a:t>
            </a:r>
            <a:r>
              <a:rPr lang="en-US" sz="1200" dirty="0"/>
              <a:t>ranking:</a:t>
            </a:r>
          </a:p>
          <a:p>
            <a:r>
              <a:rPr lang="en-US" sz="1200" dirty="0"/>
              <a:t>1. feature </a:t>
            </a:r>
            <a:r>
              <a:rPr lang="en-US" sz="1200" dirty="0" err="1"/>
              <a:t>FarmersMkts</a:t>
            </a:r>
            <a:r>
              <a:rPr lang="en-US" sz="1200" dirty="0"/>
              <a:t> Per County (0.088)</a:t>
            </a:r>
          </a:p>
          <a:p>
            <a:r>
              <a:rPr lang="en-US" sz="1200" dirty="0"/>
              <a:t>2. feature PCT_LACCESS_POP10 (0.08)</a:t>
            </a:r>
          </a:p>
          <a:p>
            <a:r>
              <a:rPr lang="en-US" sz="1200" dirty="0"/>
              <a:t>3. feature PCT_LACCESS_LOWI10 (0.061)</a:t>
            </a:r>
          </a:p>
          <a:p>
            <a:r>
              <a:rPr lang="en-US" sz="1200" dirty="0"/>
              <a:t>4. feature PCT_LACCESS_HHNV10 (0.059)</a:t>
            </a:r>
          </a:p>
          <a:p>
            <a:r>
              <a:rPr lang="en-US" sz="1200" dirty="0"/>
              <a:t>5. feature GROCPTH12 (0.055</a:t>
            </a:r>
            <a:r>
              <a:rPr lang="en-US" sz="1200" dirty="0" smtClean="0"/>
              <a:t>)</a:t>
            </a:r>
          </a:p>
          <a:p>
            <a:r>
              <a:rPr lang="en-US" sz="1200" dirty="0" smtClean="0"/>
              <a:t>6</a:t>
            </a:r>
            <a:r>
              <a:rPr lang="en-US" sz="1200" dirty="0"/>
              <a:t>. feature SUPERCPTH12 (0.055)</a:t>
            </a:r>
          </a:p>
          <a:p>
            <a:endParaRPr lang="en-US" sz="1200" dirty="0" smtClean="0"/>
          </a:p>
          <a:p>
            <a:endParaRPr lang="en-US" sz="1200" dirty="0"/>
          </a:p>
          <a:p>
            <a:endParaRPr lang="en-US" sz="1200" dirty="0" smtClean="0"/>
          </a:p>
          <a:p>
            <a:endParaRPr lang="en-US" sz="1200" dirty="0"/>
          </a:p>
          <a:p>
            <a:r>
              <a:rPr lang="en-US" sz="1200" dirty="0" smtClean="0"/>
              <a:t>7</a:t>
            </a:r>
            <a:r>
              <a:rPr lang="en-US" sz="1200" dirty="0"/>
              <a:t>. feature CONVSPTH12 (0.054)</a:t>
            </a:r>
          </a:p>
          <a:p>
            <a:r>
              <a:rPr lang="en-US" sz="1200" dirty="0"/>
              <a:t>8. feature SNAPSPTH12 (0.054)</a:t>
            </a:r>
          </a:p>
          <a:p>
            <a:r>
              <a:rPr lang="en-US" sz="1200" dirty="0"/>
              <a:t>9. feature FFRPTH12 (0.054)</a:t>
            </a:r>
          </a:p>
          <a:p>
            <a:r>
              <a:rPr lang="en-US" sz="1200" dirty="0"/>
              <a:t>10. feature FSRPTH12 (0.054</a:t>
            </a:r>
            <a:r>
              <a:rPr lang="en-US" sz="1200" dirty="0" smtClean="0"/>
              <a:t>)</a:t>
            </a:r>
            <a:endParaRPr lang="en-US" sz="1200" dirty="0"/>
          </a:p>
          <a:p>
            <a:r>
              <a:rPr lang="en-US" sz="1200" dirty="0" smtClean="0"/>
              <a:t>11</a:t>
            </a:r>
            <a:r>
              <a:rPr lang="en-US" sz="1200" dirty="0"/>
              <a:t>. feature PC_FFRSALES12 (0.051)</a:t>
            </a:r>
          </a:p>
          <a:p>
            <a:r>
              <a:rPr lang="en-US" sz="1200" dirty="0"/>
              <a:t>12. feature PC_FSRSALES12 (0.05)</a:t>
            </a:r>
          </a:p>
          <a:p>
            <a:r>
              <a:rPr lang="en-US" sz="1200" dirty="0"/>
              <a:t>13. feature REDEMP_SNAPS12 (0.047)</a:t>
            </a:r>
          </a:p>
          <a:p>
            <a:r>
              <a:rPr lang="en-US" sz="1200" dirty="0" smtClean="0"/>
              <a:t>14</a:t>
            </a:r>
            <a:r>
              <a:rPr lang="en-US" sz="1200" dirty="0"/>
              <a:t>. feature PCT_SNAP09 (0.045)</a:t>
            </a:r>
          </a:p>
          <a:p>
            <a:r>
              <a:rPr lang="en-US" sz="1200" dirty="0" smtClean="0"/>
              <a:t>15</a:t>
            </a:r>
            <a:r>
              <a:rPr lang="en-US" sz="1200" dirty="0"/>
              <a:t>. feature PC_SNAPBEN10 (0.044)</a:t>
            </a:r>
          </a:p>
          <a:p>
            <a:endParaRPr lang="en-US" sz="1200" dirty="0" smtClean="0"/>
          </a:p>
          <a:p>
            <a:endParaRPr lang="en-US" sz="1200" dirty="0"/>
          </a:p>
          <a:p>
            <a:endParaRPr lang="en-US" sz="1200" dirty="0" smtClean="0"/>
          </a:p>
          <a:p>
            <a:endParaRPr lang="en-US" sz="1200" dirty="0"/>
          </a:p>
          <a:p>
            <a:endParaRPr lang="en-US" sz="1200" dirty="0" smtClean="0"/>
          </a:p>
          <a:p>
            <a:r>
              <a:rPr lang="en-US" sz="1200" dirty="0" smtClean="0"/>
              <a:t>16</a:t>
            </a:r>
            <a:r>
              <a:rPr lang="en-US" sz="1200" dirty="0"/>
              <a:t>. feature SNAP_PART_RATE10 (0.036)</a:t>
            </a:r>
          </a:p>
          <a:p>
            <a:r>
              <a:rPr lang="en-US" sz="1200" dirty="0"/>
              <a:t>17. feature PCT_NSLP09 (0.036)</a:t>
            </a:r>
          </a:p>
          <a:p>
            <a:r>
              <a:rPr lang="en-US" sz="1200" dirty="0"/>
              <a:t>18. feature PCT_FREE_LUNCH10 (0.023)</a:t>
            </a:r>
          </a:p>
          <a:p>
            <a:r>
              <a:rPr lang="en-US" sz="1200" dirty="0"/>
              <a:t>19. feature PCT_REDUCED_LUNCH10 (0.019)</a:t>
            </a:r>
          </a:p>
          <a:p>
            <a:r>
              <a:rPr lang="en-US" sz="1200" dirty="0"/>
              <a:t>20. feature PCT_SBP09 (0.012)</a:t>
            </a:r>
          </a:p>
          <a:p>
            <a:r>
              <a:rPr lang="en-US" sz="1200" dirty="0"/>
              <a:t>21. feature FOODINSEC_10_12 (0.012)</a:t>
            </a:r>
          </a:p>
          <a:p>
            <a:r>
              <a:rPr lang="en-US" sz="1200" dirty="0"/>
              <a:t>22. feature VLFOODSEC_10_12 (0.009)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22792" y="3873590"/>
            <a:ext cx="5121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Quintile Random Forest Max Feature Ranking: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22792" y="4242922"/>
            <a:ext cx="7493242" cy="4339650"/>
          </a:xfrm>
          <a:prstGeom prst="rect">
            <a:avLst/>
          </a:prstGeom>
          <a:noFill/>
        </p:spPr>
        <p:txBody>
          <a:bodyPr wrap="square" numCol="3" rtlCol="0">
            <a:spAutoFit/>
          </a:bodyPr>
          <a:lstStyle/>
          <a:p>
            <a:r>
              <a:rPr lang="en-US" sz="1200" dirty="0" smtClean="0"/>
              <a:t>Feature </a:t>
            </a:r>
            <a:r>
              <a:rPr lang="en-US" sz="1200" dirty="0"/>
              <a:t>ranking:</a:t>
            </a:r>
          </a:p>
          <a:p>
            <a:r>
              <a:rPr lang="en-US" sz="1200" dirty="0"/>
              <a:t>1. feature </a:t>
            </a:r>
            <a:r>
              <a:rPr lang="en-US" sz="1200" dirty="0" err="1"/>
              <a:t>FarmersMkts</a:t>
            </a:r>
            <a:r>
              <a:rPr lang="en-US" sz="1200" dirty="0"/>
              <a:t> Per County (0.064)</a:t>
            </a:r>
          </a:p>
          <a:p>
            <a:r>
              <a:rPr lang="en-US" sz="1200" dirty="0"/>
              <a:t>2. feature PCT_LACCESS_POP10 (0.064)</a:t>
            </a:r>
          </a:p>
          <a:p>
            <a:r>
              <a:rPr lang="en-US" sz="1200" dirty="0"/>
              <a:t>3. feature PCT_LACCESS_LOWI10 (0.063)</a:t>
            </a:r>
          </a:p>
          <a:p>
            <a:r>
              <a:rPr lang="en-US" sz="1200" dirty="0"/>
              <a:t>4. feature PCT_LACCESS_HHNV10 (0.062</a:t>
            </a:r>
            <a:r>
              <a:rPr lang="en-US" sz="1200" dirty="0" smtClean="0"/>
              <a:t>)</a:t>
            </a:r>
            <a:endParaRPr lang="en-US" sz="1200" dirty="0"/>
          </a:p>
          <a:p>
            <a:r>
              <a:rPr lang="en-US" sz="1200" dirty="0" smtClean="0"/>
              <a:t>5</a:t>
            </a:r>
            <a:r>
              <a:rPr lang="en-US" sz="1200" dirty="0"/>
              <a:t>. feature GROCPTH12 (0.062)</a:t>
            </a:r>
          </a:p>
          <a:p>
            <a:endParaRPr lang="en-US" sz="1200" dirty="0" smtClean="0"/>
          </a:p>
          <a:p>
            <a:endParaRPr lang="en-US" sz="1200" dirty="0"/>
          </a:p>
          <a:p>
            <a:endParaRPr lang="en-US" sz="1200" dirty="0" smtClean="0"/>
          </a:p>
          <a:p>
            <a:endParaRPr lang="en-US" sz="1200" dirty="0"/>
          </a:p>
          <a:p>
            <a:endParaRPr lang="en-US" sz="1200" dirty="0" smtClean="0"/>
          </a:p>
          <a:p>
            <a:endParaRPr lang="en-US" sz="1200" dirty="0"/>
          </a:p>
          <a:p>
            <a:endParaRPr lang="en-US" sz="1200" dirty="0" smtClean="0"/>
          </a:p>
          <a:p>
            <a:endParaRPr lang="en-US" sz="1200" dirty="0"/>
          </a:p>
          <a:p>
            <a:endParaRPr lang="en-US" sz="1200" dirty="0" smtClean="0"/>
          </a:p>
          <a:p>
            <a:endParaRPr lang="en-US" sz="1200" dirty="0"/>
          </a:p>
          <a:p>
            <a:endParaRPr lang="en-US" sz="1200" dirty="0" smtClean="0"/>
          </a:p>
          <a:p>
            <a:endParaRPr lang="en-US" sz="1200" dirty="0"/>
          </a:p>
          <a:p>
            <a:endParaRPr lang="en-US" sz="1200" dirty="0" smtClean="0"/>
          </a:p>
          <a:p>
            <a:r>
              <a:rPr lang="en-US" sz="1200" dirty="0" smtClean="0"/>
              <a:t>6</a:t>
            </a:r>
            <a:r>
              <a:rPr lang="en-US" sz="1200" dirty="0"/>
              <a:t>. feature SUPERCPTH12 (0.061)</a:t>
            </a:r>
          </a:p>
          <a:p>
            <a:r>
              <a:rPr lang="en-US" sz="1200" dirty="0"/>
              <a:t>7. feature CONVSPTH12 (0.06)</a:t>
            </a:r>
          </a:p>
          <a:p>
            <a:r>
              <a:rPr lang="en-US" sz="1200" dirty="0"/>
              <a:t>8. feature SNAPSPTH12 (0.057)</a:t>
            </a:r>
          </a:p>
          <a:p>
            <a:r>
              <a:rPr lang="en-US" sz="1200" dirty="0"/>
              <a:t>9. feature FFRPTH12 (0.056)</a:t>
            </a:r>
          </a:p>
          <a:p>
            <a:r>
              <a:rPr lang="en-US" sz="1200" dirty="0"/>
              <a:t>10. feature FSRPTH12 (0.056)</a:t>
            </a:r>
          </a:p>
          <a:p>
            <a:r>
              <a:rPr lang="en-US" sz="1200" dirty="0"/>
              <a:t>11. feature PC_FFRSALES12 (0.053)</a:t>
            </a:r>
          </a:p>
          <a:p>
            <a:r>
              <a:rPr lang="en-US" sz="1200" dirty="0"/>
              <a:t>12. feature PC_FSRSALES12 (0.053)</a:t>
            </a:r>
          </a:p>
          <a:p>
            <a:r>
              <a:rPr lang="en-US" sz="1200" dirty="0"/>
              <a:t>13. feature REDEMP_SNAPS12 (0.049)</a:t>
            </a:r>
          </a:p>
          <a:p>
            <a:r>
              <a:rPr lang="en-US" sz="1200" dirty="0" smtClean="0"/>
              <a:t>14</a:t>
            </a:r>
            <a:r>
              <a:rPr lang="en-US" sz="1200" dirty="0"/>
              <a:t>. feature PCT_SNAP09 (0.049)</a:t>
            </a:r>
          </a:p>
          <a:p>
            <a:r>
              <a:rPr lang="en-US" sz="1200" dirty="0"/>
              <a:t>15. feature PC_SNAPBEN10 (0.046)</a:t>
            </a:r>
          </a:p>
          <a:p>
            <a:endParaRPr lang="en-US" sz="1200" dirty="0" smtClean="0"/>
          </a:p>
          <a:p>
            <a:endParaRPr lang="en-US" sz="1200" dirty="0"/>
          </a:p>
          <a:p>
            <a:endParaRPr lang="en-US" sz="1200" dirty="0" smtClean="0"/>
          </a:p>
          <a:p>
            <a:endParaRPr lang="en-US" sz="1200" dirty="0"/>
          </a:p>
          <a:p>
            <a:endParaRPr lang="en-US" sz="1200" dirty="0" smtClean="0"/>
          </a:p>
          <a:p>
            <a:endParaRPr lang="en-US" sz="1200" dirty="0"/>
          </a:p>
          <a:p>
            <a:endParaRPr lang="en-US" sz="1200" dirty="0" smtClean="0"/>
          </a:p>
          <a:p>
            <a:endParaRPr lang="en-US" sz="1200" dirty="0"/>
          </a:p>
          <a:p>
            <a:endParaRPr lang="en-US" sz="1200" dirty="0" smtClean="0"/>
          </a:p>
          <a:p>
            <a:endParaRPr lang="en-US" sz="1200" dirty="0"/>
          </a:p>
          <a:p>
            <a:endParaRPr lang="en-US" sz="1200" dirty="0" smtClean="0"/>
          </a:p>
          <a:p>
            <a:endParaRPr lang="en-US" sz="1200" dirty="0"/>
          </a:p>
          <a:p>
            <a:endParaRPr lang="en-US" sz="1200" dirty="0" smtClean="0"/>
          </a:p>
          <a:p>
            <a:r>
              <a:rPr lang="en-US" sz="1200" dirty="0" smtClean="0"/>
              <a:t>16</a:t>
            </a:r>
            <a:r>
              <a:rPr lang="en-US" sz="1200" dirty="0"/>
              <a:t>. feature SNAP_PART_RATE10 (0.037)</a:t>
            </a:r>
          </a:p>
          <a:p>
            <a:r>
              <a:rPr lang="en-US" sz="1200" dirty="0"/>
              <a:t>17. feature PCT_NSLP09 (0.035)</a:t>
            </a:r>
          </a:p>
          <a:p>
            <a:r>
              <a:rPr lang="en-US" sz="1200" dirty="0"/>
              <a:t>18. feature PCT_FREE_LUNCH10 (0.021)</a:t>
            </a:r>
          </a:p>
          <a:p>
            <a:r>
              <a:rPr lang="en-US" sz="1200" dirty="0"/>
              <a:t>19. feature PCT_REDUCED_LUNCH10 (0.015)</a:t>
            </a:r>
          </a:p>
          <a:p>
            <a:r>
              <a:rPr lang="en-US" sz="1200" dirty="0"/>
              <a:t>20. feature PCT_SBP09 (0.014)</a:t>
            </a:r>
          </a:p>
          <a:p>
            <a:r>
              <a:rPr lang="en-US" sz="1200" dirty="0"/>
              <a:t>21. feature FOODINSEC_10_12 (0.012)</a:t>
            </a:r>
          </a:p>
          <a:p>
            <a:r>
              <a:rPr lang="en-US" sz="1200" dirty="0"/>
              <a:t>22. feature VLFOODSEC_10_12 (0.01)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163150" y="3783093"/>
            <a:ext cx="116443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6095" y="3877384"/>
            <a:ext cx="3225651" cy="231823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22792" y="1195934"/>
            <a:ext cx="5022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Binary Random Forest Max Feature Ranking: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6223" y="1161226"/>
            <a:ext cx="3136710" cy="2254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5209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792" y="270404"/>
            <a:ext cx="10515600" cy="744537"/>
          </a:xfrm>
        </p:spPr>
        <p:txBody>
          <a:bodyPr>
            <a:normAutofit/>
          </a:bodyPr>
          <a:lstStyle/>
          <a:p>
            <a:r>
              <a:rPr lang="en-US" sz="3600" u="sng" dirty="0" smtClean="0"/>
              <a:t>Conclusions</a:t>
            </a:r>
            <a:endParaRPr lang="en-US" sz="36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2792" y="993775"/>
            <a:ext cx="11263313" cy="467889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No good </a:t>
            </a:r>
            <a:r>
              <a:rPr lang="en-US" sz="2400" dirty="0" smtClean="0"/>
              <a:t>correlation </a:t>
            </a:r>
            <a:endParaRPr lang="en-US" sz="2400" dirty="0" smtClean="0"/>
          </a:p>
          <a:p>
            <a:r>
              <a:rPr lang="en-US" sz="2400" dirty="0" smtClean="0"/>
              <a:t>Aligned with expectations as this is a complex issue</a:t>
            </a:r>
          </a:p>
          <a:p>
            <a:r>
              <a:rPr lang="en-US" sz="2400" dirty="0" smtClean="0"/>
              <a:t>Not planning on writing the CDC</a:t>
            </a:r>
          </a:p>
        </p:txBody>
      </p:sp>
    </p:spTree>
    <p:extLst>
      <p:ext uri="{BB962C8B-B14F-4D97-AF65-F5344CB8AC3E}">
        <p14:creationId xmlns:p14="http://schemas.microsoft.com/office/powerpoint/2010/main" val="3338014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9625" y="350838"/>
            <a:ext cx="10515600" cy="744537"/>
          </a:xfrm>
        </p:spPr>
        <p:txBody>
          <a:bodyPr>
            <a:normAutofit/>
          </a:bodyPr>
          <a:lstStyle/>
          <a:p>
            <a:r>
              <a:rPr lang="en-US" sz="3600" u="sng" dirty="0" smtClean="0"/>
              <a:t>Investigation and Question:</a:t>
            </a:r>
            <a:endParaRPr lang="en-US" sz="36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9625" y="1095375"/>
            <a:ext cx="10433685" cy="55273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Can we predict the Obesity rate using the FDA Food Factors Data and more importantly:</a:t>
            </a:r>
          </a:p>
          <a:p>
            <a:pPr marL="0" indent="0">
              <a:buNone/>
            </a:pPr>
            <a:r>
              <a:rPr lang="en-US" dirty="0"/>
              <a:t>A</a:t>
            </a:r>
            <a:r>
              <a:rPr lang="en-US" dirty="0" smtClean="0"/>
              <a:t>re there certain Food Sales, Socioeconomic and Food Access Factors that influence the data more heavily so we can better combat rising Obesity rates in the United States?</a:t>
            </a:r>
          </a:p>
        </p:txBody>
      </p:sp>
    </p:spTree>
    <p:extLst>
      <p:ext uri="{BB962C8B-B14F-4D97-AF65-F5344CB8AC3E}">
        <p14:creationId xmlns:p14="http://schemas.microsoft.com/office/powerpoint/2010/main" val="139710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9625" y="350838"/>
            <a:ext cx="10515600" cy="744537"/>
          </a:xfrm>
        </p:spPr>
        <p:txBody>
          <a:bodyPr>
            <a:normAutofit/>
          </a:bodyPr>
          <a:lstStyle/>
          <a:p>
            <a:r>
              <a:rPr lang="en-US" sz="3600" u="sng" dirty="0" smtClean="0"/>
              <a:t>Data Sets</a:t>
            </a:r>
            <a:endParaRPr lang="en-US" sz="36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9625" y="1095375"/>
            <a:ext cx="11582400" cy="5400675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Obesity </a:t>
            </a:r>
            <a:r>
              <a:rPr lang="en-US" dirty="0"/>
              <a:t>Rates in the </a:t>
            </a:r>
            <a:r>
              <a:rPr lang="en-US" dirty="0" smtClean="0"/>
              <a:t>USA</a:t>
            </a:r>
          </a:p>
          <a:p>
            <a:pPr lvl="1"/>
            <a:r>
              <a:rPr lang="en-US" dirty="0" smtClean="0"/>
              <a:t>Gathered and published by the CDC annually</a:t>
            </a:r>
            <a:endParaRPr lang="en-US" dirty="0"/>
          </a:p>
          <a:p>
            <a:pPr lvl="1"/>
            <a:r>
              <a:rPr lang="en-US" dirty="0"/>
              <a:t>Broken down by </a:t>
            </a:r>
            <a:r>
              <a:rPr lang="en-US" dirty="0" smtClean="0"/>
              <a:t>County for all 50 states and DC</a:t>
            </a:r>
            <a:endParaRPr lang="en-US" dirty="0"/>
          </a:p>
          <a:p>
            <a:pPr lvl="1"/>
            <a:r>
              <a:rPr lang="en-US" dirty="0"/>
              <a:t>For the Years 2004 - </a:t>
            </a:r>
            <a:r>
              <a:rPr lang="en-US" dirty="0" smtClean="0"/>
              <a:t>2012</a:t>
            </a:r>
            <a:endParaRPr lang="en-US" dirty="0"/>
          </a:p>
          <a:p>
            <a:r>
              <a:rPr lang="en-US" dirty="0" smtClean="0"/>
              <a:t>Farmers Market Locations in the USA</a:t>
            </a:r>
          </a:p>
          <a:p>
            <a:pPr lvl="1"/>
            <a:r>
              <a:rPr lang="en-US" dirty="0" smtClean="0"/>
              <a:t>Name, location (including County)</a:t>
            </a:r>
          </a:p>
          <a:p>
            <a:pPr lvl="1"/>
            <a:r>
              <a:rPr lang="en-US" dirty="0" smtClean="0"/>
              <a:t>Current Results (Updated Dec 18 2015)</a:t>
            </a:r>
          </a:p>
          <a:p>
            <a:r>
              <a:rPr lang="en-US" dirty="0" smtClean="0"/>
              <a:t>Food </a:t>
            </a:r>
            <a:r>
              <a:rPr lang="en-US" dirty="0"/>
              <a:t>Security Factors in the </a:t>
            </a:r>
            <a:r>
              <a:rPr lang="en-US" dirty="0" smtClean="0"/>
              <a:t>USA</a:t>
            </a:r>
            <a:endParaRPr lang="en-US" dirty="0"/>
          </a:p>
          <a:p>
            <a:pPr lvl="1"/>
            <a:r>
              <a:rPr lang="en-US" dirty="0"/>
              <a:t>All data is for </a:t>
            </a:r>
            <a:r>
              <a:rPr lang="en-US" dirty="0" smtClean="0"/>
              <a:t>2007, 2010 </a:t>
            </a:r>
            <a:r>
              <a:rPr lang="en-US" dirty="0"/>
              <a:t>or 2012 </a:t>
            </a:r>
            <a:r>
              <a:rPr lang="en-US" dirty="0" smtClean="0"/>
              <a:t>or the </a:t>
            </a:r>
            <a:r>
              <a:rPr lang="en-US" dirty="0"/>
              <a:t>change over the 5 year </a:t>
            </a:r>
            <a:r>
              <a:rPr lang="en-US" dirty="0" smtClean="0"/>
              <a:t>period</a:t>
            </a:r>
            <a:endParaRPr lang="en-US" dirty="0"/>
          </a:p>
          <a:p>
            <a:pPr lvl="1"/>
            <a:r>
              <a:rPr lang="en-US" dirty="0"/>
              <a:t>Several food </a:t>
            </a:r>
            <a:r>
              <a:rPr lang="en-US" dirty="0" smtClean="0"/>
              <a:t>security </a:t>
            </a:r>
            <a:r>
              <a:rPr lang="en-US" dirty="0"/>
              <a:t>factors including:</a:t>
            </a:r>
          </a:p>
          <a:p>
            <a:pPr lvl="2"/>
            <a:r>
              <a:rPr lang="en-US" dirty="0" smtClean="0"/>
              <a:t>Grocery, supercenter, fast food </a:t>
            </a:r>
            <a:r>
              <a:rPr lang="en-US" dirty="0"/>
              <a:t>Stores per 1000 people </a:t>
            </a:r>
            <a:r>
              <a:rPr lang="en-US" dirty="0" smtClean="0"/>
              <a:t>per county</a:t>
            </a:r>
            <a:endParaRPr lang="en-US" dirty="0"/>
          </a:p>
          <a:p>
            <a:pPr lvl="2"/>
            <a:r>
              <a:rPr lang="en-US" dirty="0"/>
              <a:t>Grocery </a:t>
            </a:r>
            <a:r>
              <a:rPr lang="en-US" dirty="0" smtClean="0"/>
              <a:t>Store Access and Access to Low income households</a:t>
            </a:r>
          </a:p>
          <a:p>
            <a:pPr lvl="2"/>
            <a:r>
              <a:rPr lang="en-US" dirty="0" smtClean="0"/>
              <a:t>School Lunch Program participants</a:t>
            </a:r>
          </a:p>
          <a:p>
            <a:pPr lvl="2"/>
            <a:r>
              <a:rPr lang="en-US" dirty="0" smtClean="0"/>
              <a:t>Food insecurity</a:t>
            </a:r>
            <a:endParaRPr lang="en-US" dirty="0"/>
          </a:p>
          <a:p>
            <a:pPr lvl="2"/>
            <a:r>
              <a:rPr lang="en-US" dirty="0" smtClean="0"/>
              <a:t>Expenditures </a:t>
            </a:r>
            <a:r>
              <a:rPr lang="en-US" dirty="0"/>
              <a:t>per </a:t>
            </a:r>
            <a:r>
              <a:rPr lang="en-US" dirty="0" smtClean="0"/>
              <a:t>capita on fast food and restaurants</a:t>
            </a:r>
            <a:endParaRPr lang="en-US" dirty="0"/>
          </a:p>
          <a:p>
            <a:pPr lvl="2"/>
            <a:r>
              <a:rPr lang="en-US" dirty="0" smtClean="0"/>
              <a:t>SNAP (food stamps) participation and applicants</a:t>
            </a:r>
            <a:endParaRPr lang="en-US" dirty="0"/>
          </a:p>
          <a:p>
            <a:pPr lvl="2"/>
            <a:r>
              <a:rPr lang="en-US" i="1" dirty="0"/>
              <a:t>Many</a:t>
            </a:r>
            <a:r>
              <a:rPr lang="en-US" dirty="0"/>
              <a:t> </a:t>
            </a:r>
            <a:r>
              <a:rPr lang="en-US" dirty="0" smtClean="0"/>
              <a:t>more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552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925" y="350838"/>
            <a:ext cx="10515600" cy="744537"/>
          </a:xfrm>
        </p:spPr>
        <p:txBody>
          <a:bodyPr>
            <a:normAutofit/>
          </a:bodyPr>
          <a:lstStyle/>
          <a:p>
            <a:r>
              <a:rPr lang="en-US" sz="3600" u="sng" dirty="0" smtClean="0"/>
              <a:t>Data Manipulation</a:t>
            </a:r>
            <a:endParaRPr lang="en-US" sz="36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8925" y="1097280"/>
            <a:ext cx="11582400" cy="56578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All data was gathered from Data.gov</a:t>
            </a:r>
          </a:p>
          <a:p>
            <a:r>
              <a:rPr lang="en-US" dirty="0" smtClean="0"/>
              <a:t>Obesity Rates in the USA</a:t>
            </a:r>
          </a:p>
          <a:p>
            <a:pPr lvl="1"/>
            <a:r>
              <a:rPr lang="en-US" dirty="0" smtClean="0"/>
              <a:t>Data is good, didn’t need much changes</a:t>
            </a:r>
          </a:p>
          <a:p>
            <a:pPr lvl="1"/>
            <a:r>
              <a:rPr lang="en-US" dirty="0" smtClean="0"/>
              <a:t>These will be our Y values </a:t>
            </a:r>
          </a:p>
          <a:p>
            <a:r>
              <a:rPr lang="en-US" dirty="0" smtClean="0"/>
              <a:t>Farmers Market Locations in the USA</a:t>
            </a:r>
          </a:p>
          <a:p>
            <a:pPr lvl="1"/>
            <a:r>
              <a:rPr lang="en-US" dirty="0" smtClean="0"/>
              <a:t>Did not have the normal FID which is the County designation Key, so had to create a County/State Key to join on the Obesity Rates table</a:t>
            </a:r>
          </a:p>
          <a:p>
            <a:r>
              <a:rPr lang="en-US" dirty="0" smtClean="0"/>
              <a:t>Food Security Factors in the USA</a:t>
            </a:r>
          </a:p>
          <a:p>
            <a:pPr lvl="1"/>
            <a:r>
              <a:rPr lang="en-US" dirty="0" smtClean="0"/>
              <a:t>All data is mostly clean, but the variables are all stored on a separate sheets</a:t>
            </a:r>
          </a:p>
          <a:p>
            <a:pPr lvl="1"/>
            <a:r>
              <a:rPr lang="en-US" dirty="0" smtClean="0"/>
              <a:t>Column headers are impossible to know without the key so had to reference that often to understand what data was useful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704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792" y="270404"/>
            <a:ext cx="10515600" cy="744537"/>
          </a:xfrm>
        </p:spPr>
        <p:txBody>
          <a:bodyPr>
            <a:normAutofit/>
          </a:bodyPr>
          <a:lstStyle/>
          <a:p>
            <a:r>
              <a:rPr lang="en-US" sz="3600" u="sng" dirty="0" smtClean="0"/>
              <a:t>Food Security Factors:</a:t>
            </a:r>
            <a:endParaRPr lang="en-US" sz="3600" u="sng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7393380"/>
              </p:ext>
            </p:extLst>
          </p:nvPr>
        </p:nvGraphicFramePr>
        <p:xfrm>
          <a:off x="322791" y="1014946"/>
          <a:ext cx="7864475" cy="5639853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037083">
                  <a:extLst>
                    <a:ext uri="{9D8B030D-6E8A-4147-A177-3AD203B41FA5}">
                      <a16:colId xmlns:a16="http://schemas.microsoft.com/office/drawing/2014/main" val="983740488"/>
                    </a:ext>
                  </a:extLst>
                </a:gridCol>
                <a:gridCol w="5827392">
                  <a:extLst>
                    <a:ext uri="{9D8B030D-6E8A-4147-A177-3AD203B41FA5}">
                      <a16:colId xmlns:a16="http://schemas.microsoft.com/office/drawing/2014/main" val="1527870933"/>
                    </a:ext>
                  </a:extLst>
                </a:gridCol>
              </a:tblGrid>
              <a:tr h="24521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u="none" strike="noStrike">
                          <a:effectLst/>
                        </a:rPr>
                        <a:t>Column Name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u="none" strike="noStrike" dirty="0">
                          <a:effectLst/>
                        </a:rPr>
                        <a:t>Description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0692629"/>
                  </a:ext>
                </a:extLst>
              </a:tr>
              <a:tr h="24521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u="none" strike="noStrike">
                          <a:effectLst/>
                        </a:rPr>
                        <a:t>FarmersMkts Per County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u="none" strike="noStrike" dirty="0">
                          <a:effectLst/>
                        </a:rPr>
                        <a:t>Farmers Markets Per County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6197946"/>
                  </a:ext>
                </a:extLst>
              </a:tr>
              <a:tr h="24521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u="none" strike="noStrike">
                          <a:effectLst/>
                        </a:rPr>
                        <a:t>PCT_LACCESS_POP10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u="none" strike="noStrike" dirty="0">
                          <a:effectLst/>
                        </a:rPr>
                        <a:t>Percent of the </a:t>
                      </a:r>
                      <a:r>
                        <a:rPr lang="en-US" sz="1000" u="none" strike="noStrike" dirty="0" smtClean="0">
                          <a:effectLst/>
                        </a:rPr>
                        <a:t>population </a:t>
                      </a:r>
                      <a:r>
                        <a:rPr lang="en-US" sz="1000" u="none" strike="noStrike" dirty="0">
                          <a:effectLst/>
                        </a:rPr>
                        <a:t>who have access to grocery stores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379967"/>
                  </a:ext>
                </a:extLst>
              </a:tr>
              <a:tr h="24521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u="none" strike="noStrike">
                          <a:effectLst/>
                        </a:rPr>
                        <a:t>PCT_LACCESS_LOWI10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u="none" strike="noStrike">
                          <a:effectLst/>
                        </a:rPr>
                        <a:t>Low Income Percent of the popultion who have access to grocery stores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2291660"/>
                  </a:ext>
                </a:extLst>
              </a:tr>
              <a:tr h="24521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u="none" strike="noStrike">
                          <a:effectLst/>
                        </a:rPr>
                        <a:t>PCT_LACCESS_HHNV10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u="none" strike="noStrike" dirty="0">
                          <a:effectLst/>
                        </a:rPr>
                        <a:t>Low Income Percent of the </a:t>
                      </a:r>
                      <a:r>
                        <a:rPr lang="en-US" sz="1000" u="none" strike="noStrike" dirty="0" smtClean="0">
                          <a:effectLst/>
                        </a:rPr>
                        <a:t>population </a:t>
                      </a:r>
                      <a:r>
                        <a:rPr lang="en-US" sz="1000" u="none" strike="noStrike" dirty="0">
                          <a:effectLst/>
                        </a:rPr>
                        <a:t>who have access to grocery stores without a car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9610771"/>
                  </a:ext>
                </a:extLst>
              </a:tr>
              <a:tr h="24521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u="none" strike="noStrike">
                          <a:effectLst/>
                        </a:rPr>
                        <a:t>GROCPTH12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u="none" strike="noStrike" dirty="0">
                          <a:effectLst/>
                        </a:rPr>
                        <a:t>Grocery stores per 1000 people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1831822"/>
                  </a:ext>
                </a:extLst>
              </a:tr>
              <a:tr h="24521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u="none" strike="noStrike">
                          <a:effectLst/>
                        </a:rPr>
                        <a:t>SUPERCPTH12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u="none" strike="noStrike">
                          <a:effectLst/>
                        </a:rPr>
                        <a:t>Supercenters per 1000 people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2739219"/>
                  </a:ext>
                </a:extLst>
              </a:tr>
              <a:tr h="24521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u="none" strike="noStrike">
                          <a:effectLst/>
                        </a:rPr>
                        <a:t>CONVSPTH12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u="none" strike="noStrike" dirty="0">
                          <a:effectLst/>
                        </a:rPr>
                        <a:t>Convenience Stores per 1000 people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4417502"/>
                  </a:ext>
                </a:extLst>
              </a:tr>
              <a:tr h="24521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u="none" strike="noStrike">
                          <a:effectLst/>
                        </a:rPr>
                        <a:t>SNAPSPTH12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u="none" strike="noStrike">
                          <a:effectLst/>
                        </a:rPr>
                        <a:t>SNAP-authorized stores per 1,000 people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9605809"/>
                  </a:ext>
                </a:extLst>
              </a:tr>
              <a:tr h="24521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u="none" strike="noStrike">
                          <a:effectLst/>
                        </a:rPr>
                        <a:t>FFRPTH12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u="none" strike="noStrike" dirty="0">
                          <a:effectLst/>
                        </a:rPr>
                        <a:t>Fast-food restaurants per 1,000 people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1475036"/>
                  </a:ext>
                </a:extLst>
              </a:tr>
              <a:tr h="24521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u="none" strike="noStrike">
                          <a:effectLst/>
                        </a:rPr>
                        <a:t>FSRPTH12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u="none" strike="noStrike">
                          <a:effectLst/>
                        </a:rPr>
                        <a:t>Full-service restaurants per 1,000 people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7110875"/>
                  </a:ext>
                </a:extLst>
              </a:tr>
              <a:tr h="24521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u="none" strike="noStrike" dirty="0">
                          <a:effectLst/>
                        </a:rPr>
                        <a:t>PC_FFRSALES12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u="none" strike="noStrike" dirty="0">
                          <a:effectLst/>
                        </a:rPr>
                        <a:t>Expenditures per capita, fast food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586582"/>
                  </a:ext>
                </a:extLst>
              </a:tr>
              <a:tr h="24521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u="none" strike="noStrike" dirty="0">
                          <a:effectLst/>
                        </a:rPr>
                        <a:t>PC_FSRSALES12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u="none" strike="noStrike" dirty="0">
                          <a:effectLst/>
                        </a:rPr>
                        <a:t>Expenditures per capita, full service restaurant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6212920"/>
                  </a:ext>
                </a:extLst>
              </a:tr>
              <a:tr h="24521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u="none" strike="noStrike">
                          <a:effectLst/>
                        </a:rPr>
                        <a:t>REDEMP_SNAPS12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u="none" strike="noStrike" dirty="0">
                          <a:effectLst/>
                        </a:rPr>
                        <a:t>SNAP redemptions/SNAP-authorized stores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0571922"/>
                  </a:ext>
                </a:extLst>
              </a:tr>
              <a:tr h="24521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u="none" strike="noStrike">
                          <a:effectLst/>
                        </a:rPr>
                        <a:t>PCT_SNAP09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u="none" strike="noStrike" dirty="0">
                          <a:effectLst/>
                        </a:rPr>
                        <a:t>SNAP participants (% pop)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2255452"/>
                  </a:ext>
                </a:extLst>
              </a:tr>
              <a:tr h="24521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u="none" strike="noStrike">
                          <a:effectLst/>
                        </a:rPr>
                        <a:t>PC_SNAPBEN10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u="none" strike="noStrike" dirty="0">
                          <a:effectLst/>
                        </a:rPr>
                        <a:t>SNAP benefits per capita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3226384"/>
                  </a:ext>
                </a:extLst>
              </a:tr>
              <a:tr h="24521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u="none" strike="noStrike">
                          <a:effectLst/>
                        </a:rPr>
                        <a:t>SNAP_PART_RATE10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u="none" strike="noStrike" dirty="0">
                          <a:effectLst/>
                        </a:rPr>
                        <a:t>SNAP participants (% eligible pop)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1542355"/>
                  </a:ext>
                </a:extLst>
              </a:tr>
              <a:tr h="24521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u="none" strike="noStrike">
                          <a:effectLst/>
                        </a:rPr>
                        <a:t>PCT_NSLP09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u="none" strike="noStrike" dirty="0">
                          <a:effectLst/>
                        </a:rPr>
                        <a:t>National School Lunch Program participants (% pop)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5856707"/>
                  </a:ext>
                </a:extLst>
              </a:tr>
              <a:tr h="24521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u="none" strike="noStrike">
                          <a:effectLst/>
                        </a:rPr>
                        <a:t>PCT_FREE_LUNCH10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u="none" strike="noStrike" dirty="0">
                          <a:effectLst/>
                        </a:rPr>
                        <a:t>Students eligible for free lunch (%)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0599844"/>
                  </a:ext>
                </a:extLst>
              </a:tr>
              <a:tr h="24521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u="none" strike="noStrike">
                          <a:effectLst/>
                        </a:rPr>
                        <a:t>PCT_REDUCED_LUNCH10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u="none" strike="noStrike" dirty="0">
                          <a:effectLst/>
                        </a:rPr>
                        <a:t>Students eligible for reduced-price lunch (%)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1852588"/>
                  </a:ext>
                </a:extLst>
              </a:tr>
              <a:tr h="24521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u="none" strike="noStrike">
                          <a:effectLst/>
                        </a:rPr>
                        <a:t>PCT_SBP09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u="none" strike="noStrike" dirty="0">
                          <a:effectLst/>
                        </a:rPr>
                        <a:t>School Breakfast Program participants (% pop)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0036888"/>
                  </a:ext>
                </a:extLst>
              </a:tr>
              <a:tr h="24521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u="none" strike="noStrike">
                          <a:effectLst/>
                        </a:rPr>
                        <a:t>FOODINSEC_10_12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u="none" strike="noStrike" dirty="0">
                          <a:effectLst/>
                        </a:rPr>
                        <a:t>Household food insecurity (%, three-year average)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1287495"/>
                  </a:ext>
                </a:extLst>
              </a:tr>
              <a:tr h="24521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u="none" strike="noStrike">
                          <a:effectLst/>
                        </a:rPr>
                        <a:t>VLFOODSEC_10_12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u="none" strike="noStrike" dirty="0">
                          <a:effectLst/>
                        </a:rPr>
                        <a:t>Household very low food security (%, three-year average)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9659034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556625" y="1014941"/>
            <a:ext cx="320780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Takeaway: There are 22 Food Security items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8 relate to Fast Food, Grocery Store and other food sales stores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11 relate to low income food insecurity metrics like SNAP and Free Lunch Participants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2 relate to total expenditures on prepared food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71787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225" y="127001"/>
            <a:ext cx="11510963" cy="1077911"/>
          </a:xfrm>
        </p:spPr>
        <p:txBody>
          <a:bodyPr>
            <a:normAutofit fontScale="90000"/>
          </a:bodyPr>
          <a:lstStyle/>
          <a:p>
            <a:r>
              <a:rPr lang="en-US" sz="3600" u="sng" dirty="0"/>
              <a:t>First Attempt: 2D Linear </a:t>
            </a:r>
            <a:r>
              <a:rPr lang="en-US" sz="3600" u="sng" dirty="0" smtClean="0"/>
              <a:t>and Polynomial Regression of the Farmers Market Data</a:t>
            </a:r>
            <a:endParaRPr lang="en-US" sz="3600" u="sng" dirty="0"/>
          </a:p>
        </p:txBody>
      </p:sp>
      <p:sp>
        <p:nvSpPr>
          <p:cNvPr id="7" name="TextBox 6"/>
          <p:cNvSpPr txBox="1"/>
          <p:nvPr/>
        </p:nvSpPr>
        <p:spPr>
          <a:xfrm>
            <a:off x="397864" y="4923171"/>
            <a:ext cx="4623716" cy="1569660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en-US" sz="1600" u="sng" dirty="0" smtClean="0"/>
              <a:t>Linear Regression Score</a:t>
            </a:r>
            <a:r>
              <a:rPr lang="en-US" sz="1600" dirty="0" smtClean="0"/>
              <a:t> </a:t>
            </a:r>
          </a:p>
          <a:p>
            <a:r>
              <a:rPr lang="en-US" sz="1600" dirty="0" smtClean="0"/>
              <a:t>Degree:</a:t>
            </a:r>
          </a:p>
          <a:p>
            <a:r>
              <a:rPr lang="en-US" sz="1600" dirty="0" smtClean="0"/>
              <a:t>1: 0.10600412271158455 </a:t>
            </a:r>
          </a:p>
          <a:p>
            <a:r>
              <a:rPr lang="en-US" sz="1600" dirty="0" smtClean="0"/>
              <a:t>2: 0.12509365362261404 </a:t>
            </a:r>
          </a:p>
          <a:p>
            <a:r>
              <a:rPr lang="en-US" sz="1600" dirty="0" smtClean="0"/>
              <a:t>3: 0.12847462177258184 </a:t>
            </a:r>
          </a:p>
          <a:p>
            <a:r>
              <a:rPr lang="en-US" sz="1600" dirty="0" smtClean="0"/>
              <a:t>4: 0.13910968034817917</a:t>
            </a:r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5</a:t>
            </a:r>
            <a:r>
              <a:rPr lang="en-US" sz="1600" dirty="0"/>
              <a:t>: 0.14001867548716207 </a:t>
            </a:r>
          </a:p>
          <a:p>
            <a:r>
              <a:rPr lang="en-US" sz="1600" dirty="0"/>
              <a:t>6: 0.14176995710180251 </a:t>
            </a:r>
          </a:p>
          <a:p>
            <a:r>
              <a:rPr lang="en-US" sz="1600" dirty="0"/>
              <a:t>7: 0.14274707651026963</a:t>
            </a:r>
          </a:p>
          <a:p>
            <a:endParaRPr lang="en-US" sz="16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9309261" y="5103319"/>
            <a:ext cx="2681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Conclusion: Neither a good predictor, at any degree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03860" y="1367790"/>
            <a:ext cx="79476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First idea was that a lack of farmers markets in a county would be a large influence on the obesity rates </a:t>
            </a:r>
            <a:r>
              <a:rPr lang="en-US" dirty="0" smtClean="0"/>
              <a:t>of </a:t>
            </a:r>
            <a:r>
              <a:rPr lang="en-US" dirty="0" smtClean="0"/>
              <a:t>the area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" y="2291120"/>
            <a:ext cx="4504764" cy="263205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8625" y="2291121"/>
            <a:ext cx="4400636" cy="25933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961964" y="4881262"/>
            <a:ext cx="272891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 smtClean="0"/>
              <a:t>Polynomial Regression Scores</a:t>
            </a:r>
            <a:r>
              <a:rPr lang="en-US" sz="1600" dirty="0" smtClean="0"/>
              <a:t> </a:t>
            </a:r>
          </a:p>
          <a:p>
            <a:r>
              <a:rPr lang="en-US" sz="1600" dirty="0" smtClean="0"/>
              <a:t>Degree:</a:t>
            </a:r>
          </a:p>
          <a:p>
            <a:r>
              <a:rPr lang="en-US" sz="1600" dirty="0" smtClean="0"/>
              <a:t>1: 0.10600412268453729</a:t>
            </a:r>
          </a:p>
          <a:p>
            <a:r>
              <a:rPr lang="en-US" sz="1600" dirty="0" smtClean="0"/>
              <a:t>2: 0.13850319902920927</a:t>
            </a:r>
          </a:p>
          <a:p>
            <a:r>
              <a:rPr lang="en-US" sz="1600" dirty="0" smtClean="0"/>
              <a:t>3: 0.14288862711952732</a:t>
            </a:r>
          </a:p>
          <a:p>
            <a:r>
              <a:rPr lang="en-US" sz="1600" dirty="0" smtClean="0"/>
              <a:t>4: 0.13268373247497089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722953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225" y="127001"/>
            <a:ext cx="9739313" cy="1077911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Fast Food and Grocery Stores Per 1k People Linear &amp; Polynomial Regressions</a:t>
            </a:r>
            <a:endParaRPr lang="en-US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276225" y="4359592"/>
            <a:ext cx="272891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 smtClean="0"/>
              <a:t>Regression Scores</a:t>
            </a:r>
            <a:r>
              <a:rPr lang="en-US" sz="1600" dirty="0" smtClean="0"/>
              <a:t> </a:t>
            </a:r>
          </a:p>
          <a:p>
            <a:r>
              <a:rPr lang="en-US" sz="1600" dirty="0" smtClean="0"/>
              <a:t>Degree:</a:t>
            </a:r>
          </a:p>
          <a:p>
            <a:r>
              <a:rPr lang="en-US" sz="1600" dirty="0"/>
              <a:t>[0.0038420810119844662, 0.0038760939503880154, 0.0050730940595735685, 0.0060196352519259477, 0.0066158433715498566, 0.0068843340567162903, 0.0068935458589377552]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349740" y="5744586"/>
            <a:ext cx="2681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Conclusion: Even worse than the Farmers Market analysis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25" y="1204912"/>
            <a:ext cx="5354167" cy="31546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0392" y="1245348"/>
            <a:ext cx="5209474" cy="307380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630392" y="4319155"/>
            <a:ext cx="272891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 smtClean="0"/>
              <a:t>Regression Scores</a:t>
            </a:r>
            <a:r>
              <a:rPr lang="en-US" sz="1600" dirty="0" smtClean="0"/>
              <a:t> </a:t>
            </a:r>
          </a:p>
          <a:p>
            <a:r>
              <a:rPr lang="en-US" sz="1600" dirty="0" smtClean="0"/>
              <a:t>Degree:</a:t>
            </a:r>
            <a:endParaRPr lang="en-US" sz="1600" dirty="0"/>
          </a:p>
          <a:p>
            <a:r>
              <a:rPr lang="en-US" sz="1600" dirty="0"/>
              <a:t>[0.0055038499318978973, 0.0063996399612947785, 0.0094325969667015119, 0.0059002143372995919]</a:t>
            </a:r>
          </a:p>
        </p:txBody>
      </p:sp>
    </p:spTree>
    <p:extLst>
      <p:ext uri="{BB962C8B-B14F-4D97-AF65-F5344CB8AC3E}">
        <p14:creationId xmlns:p14="http://schemas.microsoft.com/office/powerpoint/2010/main" val="1707101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792" y="270404"/>
            <a:ext cx="10515600" cy="744537"/>
          </a:xfrm>
        </p:spPr>
        <p:txBody>
          <a:bodyPr>
            <a:normAutofit/>
          </a:bodyPr>
          <a:lstStyle/>
          <a:p>
            <a:r>
              <a:rPr lang="en-US" sz="3600" u="sng" dirty="0"/>
              <a:t>Food Stores vs Obesity </a:t>
            </a:r>
            <a:r>
              <a:rPr lang="en-US" sz="3600" u="sng" dirty="0" err="1"/>
              <a:t>Pairplot</a:t>
            </a:r>
            <a:endParaRPr lang="en-US" sz="3600" u="sng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404" y="1036320"/>
            <a:ext cx="7122795" cy="563118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92404" y="971550"/>
            <a:ext cx="1704976" cy="57607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376160" y="1135380"/>
            <a:ext cx="424815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Conclusion: Insignificant linear correlation between Food Store availability per 1000 people and obesity rates.</a:t>
            </a:r>
          </a:p>
          <a:p>
            <a:r>
              <a:rPr lang="en-US" sz="2400" dirty="0" smtClean="0"/>
              <a:t>Since normal Linear Regression didn’t give any </a:t>
            </a:r>
            <a:r>
              <a:rPr lang="en-US" sz="2400" dirty="0" err="1" smtClean="0"/>
              <a:t>meangiful</a:t>
            </a:r>
            <a:r>
              <a:rPr lang="en-US" sz="2400" dirty="0" smtClean="0"/>
              <a:t> predictors, maybe the Log of the data will prove better results.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256571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792" y="270404"/>
            <a:ext cx="10515600" cy="744537"/>
          </a:xfrm>
        </p:spPr>
        <p:txBody>
          <a:bodyPr>
            <a:normAutofit/>
          </a:bodyPr>
          <a:lstStyle/>
          <a:p>
            <a:r>
              <a:rPr lang="en-US" sz="3600" u="sng" dirty="0" smtClean="0"/>
              <a:t>Logistic Linear 2D Regression:</a:t>
            </a:r>
            <a:endParaRPr lang="en-US" sz="36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2792" y="1014940"/>
            <a:ext cx="11263313" cy="232643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Could not analyze all of the data together as there was too much variance for the </a:t>
            </a:r>
            <a:r>
              <a:rPr lang="en-US" dirty="0" err="1" smtClean="0"/>
              <a:t>Seaborn</a:t>
            </a:r>
            <a:r>
              <a:rPr lang="en-US" dirty="0" smtClean="0"/>
              <a:t> </a:t>
            </a:r>
            <a:r>
              <a:rPr lang="en-US" dirty="0" err="1" smtClean="0"/>
              <a:t>Pairplot</a:t>
            </a:r>
            <a:endParaRPr lang="en-US" dirty="0" smtClean="0"/>
          </a:p>
          <a:p>
            <a:r>
              <a:rPr lang="en-US" dirty="0" smtClean="0"/>
              <a:t>Made the data worse and more noisy - no matter what the food factor was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Conclusion: No possible prediction from the 2D Log Analysis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Next Steps: 2D </a:t>
            </a:r>
            <a:r>
              <a:rPr lang="en-US" dirty="0"/>
              <a:t>linear regression analysis is insufficient so I need to move on to Multivariable Regression.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322792" y="3770992"/>
            <a:ext cx="10136620" cy="2534155"/>
            <a:chOff x="919693" y="2903582"/>
            <a:chExt cx="10136620" cy="2534155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88003" y="2903582"/>
              <a:ext cx="2534155" cy="2534155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22158" y="2903582"/>
              <a:ext cx="2534155" cy="2534155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53848" y="2903582"/>
              <a:ext cx="2534155" cy="2534155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9693" y="2903582"/>
              <a:ext cx="2534155" cy="253415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000742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1218</TotalTime>
  <Words>1656</Words>
  <Application>Microsoft Office PowerPoint</Application>
  <PresentationFormat>Widescreen</PresentationFormat>
  <Paragraphs>388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PowerPoint Presentation</vt:lpstr>
      <vt:lpstr>Investigation and Question:</vt:lpstr>
      <vt:lpstr>Data Sets</vt:lpstr>
      <vt:lpstr>Data Manipulation</vt:lpstr>
      <vt:lpstr>Food Security Factors:</vt:lpstr>
      <vt:lpstr>First Attempt: 2D Linear and Polynomial Regression of the Farmers Market Data</vt:lpstr>
      <vt:lpstr>Fast Food and Grocery Stores Per 1k People Linear &amp; Polynomial Regressions</vt:lpstr>
      <vt:lpstr>Food Stores vs Obesity Pairplot</vt:lpstr>
      <vt:lpstr>Logistic Linear 2D Regression:</vt:lpstr>
      <vt:lpstr>Multivariable Regression</vt:lpstr>
      <vt:lpstr>Multivariable Regression: Linear Regression</vt:lpstr>
      <vt:lpstr>Multivariable Regression: KNN</vt:lpstr>
      <vt:lpstr>Multivariable Regression: Random Forests</vt:lpstr>
      <vt:lpstr>Multivariable Logistic Regression</vt:lpstr>
      <vt:lpstr>Multivariable Logistic Binary Regression</vt:lpstr>
      <vt:lpstr>Multivariable Logistic Quintile Regression</vt:lpstr>
      <vt:lpstr>Multivariable Logistic Regression Forest Features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Aaron Hellman</dc:creator>
  <cp:lastModifiedBy>Aaron Hellman</cp:lastModifiedBy>
  <cp:revision>61</cp:revision>
  <dcterms:created xsi:type="dcterms:W3CDTF">2015-12-27T16:24:33Z</dcterms:created>
  <dcterms:modified xsi:type="dcterms:W3CDTF">2016-02-10T23:26:00Z</dcterms:modified>
</cp:coreProperties>
</file>