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76" r:id="rId4"/>
    <p:sldId id="265" r:id="rId5"/>
    <p:sldId id="269" r:id="rId6"/>
    <p:sldId id="258" r:id="rId7"/>
    <p:sldId id="264" r:id="rId8"/>
    <p:sldId id="266" r:id="rId9"/>
    <p:sldId id="270" r:id="rId10"/>
    <p:sldId id="267" r:id="rId11"/>
    <p:sldId id="271" r:id="rId12"/>
    <p:sldId id="278" r:id="rId13"/>
    <p:sldId id="279" r:id="rId14"/>
    <p:sldId id="272" r:id="rId15"/>
    <p:sldId id="275" r:id="rId16"/>
    <p:sldId id="274" r:id="rId17"/>
    <p:sldId id="27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8402" autoAdjust="0"/>
  </p:normalViewPr>
  <p:slideViewPr>
    <p:cSldViewPr snapToGrid="0">
      <p:cViewPr varScale="1">
        <p:scale>
          <a:sx n="68" d="100"/>
          <a:sy n="68" d="100"/>
        </p:scale>
        <p:origin x="7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FCEB-4AD2-4D33-8CB3-D2E1A8B89ADE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8145E-24FF-47C7-B770-5DC592E0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8145E-24FF-47C7-B770-5DC592E00E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8145E-24FF-47C7-B770-5DC592E00E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8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D5DF-F52C-42D6-9D61-D3CD03F694C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125" y="524405"/>
            <a:ext cx="1125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Predicting </a:t>
            </a:r>
            <a:r>
              <a:rPr lang="en-US" sz="4000" dirty="0" smtClean="0"/>
              <a:t>Obesity Rate </a:t>
            </a:r>
            <a:r>
              <a:rPr lang="en-US" sz="4000" dirty="0" smtClean="0"/>
              <a:t>in the United States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7230" y="5414963"/>
            <a:ext cx="3874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Aaron Hellman</a:t>
            </a:r>
          </a:p>
          <a:p>
            <a:pPr algn="ctr"/>
            <a:r>
              <a:rPr lang="en-US" sz="2400" dirty="0"/>
              <a:t>General Assembly </a:t>
            </a:r>
            <a:endParaRPr lang="en-US" sz="2400" dirty="0" smtClean="0"/>
          </a:p>
          <a:p>
            <a:pPr algn="ctr"/>
            <a:r>
              <a:rPr lang="en-US" sz="2400" dirty="0" smtClean="0"/>
              <a:t>Data </a:t>
            </a:r>
            <a:r>
              <a:rPr lang="en-US" sz="2400" dirty="0"/>
              <a:t>Science </a:t>
            </a:r>
            <a:r>
              <a:rPr lang="en-US" sz="2400" dirty="0" smtClean="0"/>
              <a:t>Fall 2015</a:t>
            </a:r>
            <a:endParaRPr lang="en-US" sz="2400" dirty="0"/>
          </a:p>
        </p:txBody>
      </p:sp>
      <p:pic>
        <p:nvPicPr>
          <p:cNvPr id="1028" name="Picture 4" descr="https://www.maxmasnick.com/media/2011-11-15-obesity_map/obesity_by_county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1527282"/>
            <a:ext cx="5667376" cy="35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3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Regression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993775"/>
            <a:ext cx="11263313" cy="467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 smtClean="0"/>
              <a:t>is the process of using many or all of the Food Factors data sets combined and building a model on their predictability of the obesity rate.</a:t>
            </a:r>
            <a:endParaRPr lang="en-US" sz="2400" dirty="0"/>
          </a:p>
          <a:p>
            <a:endParaRPr lang="en-US" sz="2000" dirty="0" smtClean="0"/>
          </a:p>
          <a:p>
            <a:r>
              <a:rPr lang="en-US" sz="2200" dirty="0" smtClean="0"/>
              <a:t>5 Groups of multivariable regression analysis:</a:t>
            </a:r>
          </a:p>
          <a:p>
            <a:pPr lvl="1"/>
            <a:r>
              <a:rPr lang="en-US" sz="2000" dirty="0" smtClean="0"/>
              <a:t>All 22 Food Factors together</a:t>
            </a:r>
          </a:p>
          <a:p>
            <a:pPr lvl="1"/>
            <a:r>
              <a:rPr lang="en-US" sz="2000" dirty="0" smtClean="0"/>
              <a:t>9 retail/wholesale related factors</a:t>
            </a:r>
          </a:p>
          <a:p>
            <a:pPr lvl="1"/>
            <a:r>
              <a:rPr lang="en-US" sz="2000" dirty="0" smtClean="0"/>
              <a:t>11 Low-income food factors</a:t>
            </a:r>
          </a:p>
          <a:p>
            <a:pPr lvl="1"/>
            <a:r>
              <a:rPr lang="en-US" sz="2000" dirty="0" smtClean="0"/>
              <a:t>5 SNAP food factors</a:t>
            </a:r>
          </a:p>
          <a:p>
            <a:pPr lvl="1"/>
            <a:r>
              <a:rPr lang="en-US" sz="2000" dirty="0" smtClean="0"/>
              <a:t>2 Food Expenditure Factors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395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</a:t>
            </a:r>
            <a:r>
              <a:rPr lang="en-US" sz="3600" u="sng" dirty="0" smtClean="0"/>
              <a:t>Regression: Linear Regression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1002240"/>
            <a:ext cx="5049308" cy="563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Using </a:t>
            </a:r>
            <a:r>
              <a:rPr lang="en-US" sz="2000" b="1" dirty="0"/>
              <a:t>Linear Regression </a:t>
            </a:r>
            <a:r>
              <a:rPr lang="en-US" sz="2000" b="1" dirty="0" smtClean="0"/>
              <a:t>with Cross Validation having 10 folds:</a:t>
            </a:r>
            <a:endParaRPr lang="en-US" sz="2000" dirty="0"/>
          </a:p>
          <a:p>
            <a:r>
              <a:rPr lang="en-US" sz="2000" dirty="0" smtClean="0"/>
              <a:t>All </a:t>
            </a:r>
            <a:r>
              <a:rPr lang="en-US" sz="2000" dirty="0"/>
              <a:t>22 Food Factors </a:t>
            </a:r>
            <a:r>
              <a:rPr lang="en-US" sz="2000" dirty="0" smtClean="0"/>
              <a:t>together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0.214</a:t>
            </a:r>
            <a:endParaRPr lang="en-US" sz="1600" dirty="0"/>
          </a:p>
          <a:p>
            <a:pPr lvl="1"/>
            <a:r>
              <a:rPr lang="en-US" sz="1600" dirty="0"/>
              <a:t>Test </a:t>
            </a:r>
            <a:r>
              <a:rPr lang="en-US" sz="1600" dirty="0" smtClean="0"/>
              <a:t>Set Linear </a:t>
            </a:r>
            <a:r>
              <a:rPr lang="en-US" sz="1600" dirty="0"/>
              <a:t>Val Score:  </a:t>
            </a:r>
            <a:r>
              <a:rPr lang="en-US" sz="1600" dirty="0" smtClean="0"/>
              <a:t>0.234</a:t>
            </a:r>
            <a:endParaRPr lang="en-US" sz="1600" dirty="0"/>
          </a:p>
          <a:p>
            <a:r>
              <a:rPr lang="en-US" sz="2000" dirty="0"/>
              <a:t>9 retail/wholesale related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0.145</a:t>
            </a:r>
            <a:endParaRPr lang="en-US" sz="1600" dirty="0"/>
          </a:p>
          <a:p>
            <a:pPr lvl="1"/>
            <a:r>
              <a:rPr lang="en-US" sz="1600" dirty="0"/>
              <a:t>Test Linear Val Score:  </a:t>
            </a:r>
            <a:r>
              <a:rPr lang="en-US" sz="1600" dirty="0" smtClean="0"/>
              <a:t>0.127</a:t>
            </a:r>
            <a:endParaRPr lang="en-US" sz="1600" dirty="0"/>
          </a:p>
          <a:p>
            <a:r>
              <a:rPr lang="en-US" sz="2000" dirty="0"/>
              <a:t>11 Low-income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0.121</a:t>
            </a:r>
            <a:endParaRPr lang="en-US" sz="1600" dirty="0"/>
          </a:p>
          <a:p>
            <a:pPr lvl="1"/>
            <a:r>
              <a:rPr lang="en-US" sz="1600" dirty="0"/>
              <a:t>Test Linear Val Score:  </a:t>
            </a:r>
            <a:r>
              <a:rPr lang="en-US" sz="1600" dirty="0" smtClean="0"/>
              <a:t>0.061</a:t>
            </a:r>
            <a:endParaRPr lang="en-US" sz="1600" dirty="0"/>
          </a:p>
          <a:p>
            <a:r>
              <a:rPr lang="en-US" sz="2000" dirty="0"/>
              <a:t>5 SNAP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0.046</a:t>
            </a:r>
            <a:endParaRPr lang="en-US" sz="1600" dirty="0"/>
          </a:p>
          <a:p>
            <a:pPr lvl="1"/>
            <a:r>
              <a:rPr lang="en-US" sz="1600" dirty="0"/>
              <a:t>Test Linear Val Score:  </a:t>
            </a:r>
            <a:r>
              <a:rPr lang="en-US" sz="1600" dirty="0" smtClean="0"/>
              <a:t>0.059</a:t>
            </a:r>
            <a:endParaRPr lang="en-US" sz="1600" dirty="0"/>
          </a:p>
          <a:p>
            <a:r>
              <a:rPr lang="en-US" sz="2000" dirty="0"/>
              <a:t>2 Food Expenditure </a:t>
            </a:r>
            <a:r>
              <a:rPr lang="en-US" sz="2000" dirty="0" smtClean="0"/>
              <a:t>Factors</a:t>
            </a:r>
            <a:endParaRPr lang="en-US" sz="2000" dirty="0"/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0.073</a:t>
            </a:r>
            <a:endParaRPr lang="en-US" sz="1600" dirty="0"/>
          </a:p>
          <a:p>
            <a:pPr lvl="1"/>
            <a:r>
              <a:rPr lang="en-US" sz="1600" dirty="0"/>
              <a:t>Test Linear Val Score:  </a:t>
            </a:r>
            <a:r>
              <a:rPr lang="en-US" sz="1600" dirty="0" smtClean="0"/>
              <a:t>0.149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80592" y="998007"/>
            <a:ext cx="5049308" cy="563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Takeaway:</a:t>
            </a:r>
          </a:p>
          <a:p>
            <a:pPr marL="0" indent="0">
              <a:buNone/>
            </a:pPr>
            <a:r>
              <a:rPr lang="en-US" sz="2000" dirty="0" smtClean="0"/>
              <a:t>Combining all the food factors together did the best, but still was a very poor fit of the data. (For a perfect fit, we want a Mean Linear Val Score of 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126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</a:t>
            </a:r>
            <a:r>
              <a:rPr lang="en-US" sz="3600" u="sng" dirty="0" smtClean="0"/>
              <a:t>Regression: KNN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1002240"/>
            <a:ext cx="5049308" cy="563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With Cross </a:t>
            </a:r>
            <a:r>
              <a:rPr lang="en-US" sz="2000" b="1" dirty="0" smtClean="0"/>
              <a:t>Validation having 10 folds:</a:t>
            </a:r>
            <a:endParaRPr lang="en-US" sz="2000" dirty="0"/>
          </a:p>
          <a:p>
            <a:r>
              <a:rPr lang="en-US" sz="2000" dirty="0" smtClean="0"/>
              <a:t>All </a:t>
            </a:r>
            <a:r>
              <a:rPr lang="en-US" sz="2000" dirty="0"/>
              <a:t>22 Food Factors </a:t>
            </a:r>
            <a:r>
              <a:rPr lang="en-US" sz="2000" dirty="0" smtClean="0"/>
              <a:t>together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0.101</a:t>
            </a:r>
            <a:endParaRPr lang="en-US" sz="1600" dirty="0"/>
          </a:p>
          <a:p>
            <a:r>
              <a:rPr lang="en-US" sz="2000" dirty="0" smtClean="0"/>
              <a:t>9 </a:t>
            </a:r>
            <a:r>
              <a:rPr lang="en-US" sz="2000" dirty="0"/>
              <a:t>retail/wholesale related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</a:t>
            </a:r>
            <a:r>
              <a:rPr lang="en-US" sz="1600" dirty="0" smtClean="0"/>
              <a:t>: 0.109</a:t>
            </a:r>
            <a:endParaRPr lang="en-US" sz="1600" dirty="0"/>
          </a:p>
          <a:p>
            <a:r>
              <a:rPr lang="en-US" sz="2000" dirty="0" smtClean="0"/>
              <a:t>11 </a:t>
            </a:r>
            <a:r>
              <a:rPr lang="en-US" sz="2000" dirty="0"/>
              <a:t>Low-income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</a:t>
            </a:r>
            <a:r>
              <a:rPr lang="en-US" sz="1600" dirty="0" smtClean="0"/>
              <a:t>: 0.099</a:t>
            </a:r>
            <a:endParaRPr lang="en-US" sz="1600" dirty="0"/>
          </a:p>
          <a:p>
            <a:r>
              <a:rPr lang="en-US" sz="2000" dirty="0" smtClean="0"/>
              <a:t>5 </a:t>
            </a:r>
            <a:r>
              <a:rPr lang="en-US" sz="2000" dirty="0"/>
              <a:t>SNAP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</a:t>
            </a:r>
            <a:r>
              <a:rPr lang="en-US" sz="1600" dirty="0" smtClean="0"/>
              <a:t>: 0.097</a:t>
            </a:r>
            <a:endParaRPr lang="en-US" sz="1600" dirty="0"/>
          </a:p>
          <a:p>
            <a:r>
              <a:rPr lang="en-US" sz="2000" dirty="0" smtClean="0"/>
              <a:t>2 </a:t>
            </a:r>
            <a:r>
              <a:rPr lang="en-US" sz="2000" dirty="0"/>
              <a:t>Food Expenditure </a:t>
            </a:r>
            <a:r>
              <a:rPr lang="en-US" sz="2000" dirty="0" smtClean="0"/>
              <a:t>Factors</a:t>
            </a:r>
            <a:endParaRPr lang="en-US" sz="2000" dirty="0"/>
          </a:p>
          <a:p>
            <a:pPr lvl="1"/>
            <a:r>
              <a:rPr lang="en-US" sz="1600" dirty="0"/>
              <a:t>Mean Linear Val Score</a:t>
            </a:r>
            <a:r>
              <a:rPr lang="en-US" sz="1600" dirty="0" smtClean="0"/>
              <a:t>: 0.120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1" y="1014941"/>
            <a:ext cx="5526755" cy="2755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1" y="4069739"/>
            <a:ext cx="5526755" cy="2276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96751" y="1505243"/>
            <a:ext cx="1674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56074" y="4304714"/>
            <a:ext cx="181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1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</a:t>
            </a:r>
            <a:r>
              <a:rPr lang="en-US" sz="3600" u="sng" dirty="0" smtClean="0"/>
              <a:t>Regression: Random Forests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1002240"/>
            <a:ext cx="5049308" cy="563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</a:t>
            </a:r>
            <a:r>
              <a:rPr lang="en-US" sz="2000" b="1" dirty="0" smtClean="0"/>
              <a:t>ith </a:t>
            </a:r>
            <a:r>
              <a:rPr lang="en-US" sz="2000" b="1" dirty="0" smtClean="0"/>
              <a:t>Cross Validation having 10 folds:</a:t>
            </a:r>
            <a:endParaRPr lang="en-US" sz="2000" dirty="0"/>
          </a:p>
          <a:p>
            <a:r>
              <a:rPr lang="en-US" sz="2000" dirty="0" smtClean="0"/>
              <a:t>All </a:t>
            </a:r>
            <a:r>
              <a:rPr lang="en-US" sz="2000" dirty="0"/>
              <a:t>22 Food Factors </a:t>
            </a:r>
            <a:r>
              <a:rPr lang="en-US" sz="2000" dirty="0" smtClean="0"/>
              <a:t>together</a:t>
            </a:r>
          </a:p>
          <a:p>
            <a:pPr lvl="1"/>
            <a:r>
              <a:rPr lang="en-US" sz="1600" dirty="0"/>
              <a:t>Mean Linear Val Score:  </a:t>
            </a:r>
            <a:r>
              <a:rPr lang="en-US" sz="1600" dirty="0" smtClean="0"/>
              <a:t>0.121</a:t>
            </a:r>
            <a:endParaRPr lang="en-US" sz="1600" dirty="0"/>
          </a:p>
          <a:p>
            <a:r>
              <a:rPr lang="en-US" sz="2000" dirty="0" smtClean="0"/>
              <a:t>9 </a:t>
            </a:r>
            <a:r>
              <a:rPr lang="en-US" sz="2000" dirty="0"/>
              <a:t>retail/wholesale related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</a:t>
            </a:r>
            <a:r>
              <a:rPr lang="en-US" sz="1600" dirty="0" smtClean="0"/>
              <a:t>: 0.108</a:t>
            </a:r>
            <a:endParaRPr lang="en-US" sz="1600" dirty="0"/>
          </a:p>
          <a:p>
            <a:r>
              <a:rPr lang="en-US" sz="2000" dirty="0" smtClean="0"/>
              <a:t>11 </a:t>
            </a:r>
            <a:r>
              <a:rPr lang="en-US" sz="2000" dirty="0"/>
              <a:t>Low-income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</a:t>
            </a:r>
            <a:r>
              <a:rPr lang="en-US" sz="1600" dirty="0" smtClean="0"/>
              <a:t>: 0.102</a:t>
            </a:r>
            <a:endParaRPr lang="en-US" sz="1600" dirty="0"/>
          </a:p>
          <a:p>
            <a:r>
              <a:rPr lang="en-US" sz="2000" dirty="0" smtClean="0"/>
              <a:t>5 </a:t>
            </a:r>
            <a:r>
              <a:rPr lang="en-US" sz="2000" dirty="0"/>
              <a:t>SNAP food </a:t>
            </a:r>
            <a:r>
              <a:rPr lang="en-US" sz="2000" dirty="0" smtClean="0"/>
              <a:t>factors</a:t>
            </a:r>
          </a:p>
          <a:p>
            <a:pPr lvl="1"/>
            <a:r>
              <a:rPr lang="en-US" sz="1600" dirty="0"/>
              <a:t>Mean Linear Val Score</a:t>
            </a:r>
            <a:r>
              <a:rPr lang="en-US" sz="1600" dirty="0" smtClean="0"/>
              <a:t>: 0.107</a:t>
            </a:r>
            <a:endParaRPr lang="en-US" sz="1600" dirty="0"/>
          </a:p>
          <a:p>
            <a:r>
              <a:rPr lang="en-US" sz="2000" dirty="0" smtClean="0"/>
              <a:t>2 </a:t>
            </a:r>
            <a:r>
              <a:rPr lang="en-US" sz="2000" dirty="0"/>
              <a:t>Food Expenditure </a:t>
            </a:r>
            <a:r>
              <a:rPr lang="en-US" sz="2000" dirty="0" smtClean="0"/>
              <a:t>Factors</a:t>
            </a:r>
            <a:endParaRPr lang="en-US" sz="2000" dirty="0"/>
          </a:p>
          <a:p>
            <a:pPr lvl="1"/>
            <a:r>
              <a:rPr lang="en-US" sz="1600" dirty="0"/>
              <a:t>Mean Linear Val Score</a:t>
            </a:r>
            <a:r>
              <a:rPr lang="en-US" sz="1600" dirty="0" smtClean="0"/>
              <a:t>: 0.108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08" y="1002240"/>
            <a:ext cx="5366312" cy="47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5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Logistic Regression</a:t>
            </a:r>
            <a:endParaRPr lang="en-US" sz="3600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2792" y="993774"/>
            <a:ext cx="11479741" cy="5580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Next </a:t>
            </a:r>
            <a:r>
              <a:rPr lang="en-US" sz="2000" b="1" dirty="0" smtClean="0"/>
              <a:t>Steps: </a:t>
            </a:r>
            <a:r>
              <a:rPr lang="en-US" sz="2000" b="1" dirty="0"/>
              <a:t>Logistic distribution of the data in 2 separate </a:t>
            </a:r>
            <a:r>
              <a:rPr lang="en-US" sz="2000" b="1" dirty="0" smtClean="0"/>
              <a:t>analyses</a:t>
            </a:r>
            <a:endParaRPr lang="en-US" sz="2000" b="1" dirty="0"/>
          </a:p>
          <a:p>
            <a:r>
              <a:rPr lang="en-US" sz="2000" dirty="0" smtClean="0"/>
              <a:t>Logistic Modeling</a:t>
            </a:r>
          </a:p>
          <a:p>
            <a:pPr lvl="1"/>
            <a:r>
              <a:rPr lang="en-US" sz="2000" dirty="0" smtClean="0"/>
              <a:t>Binary </a:t>
            </a:r>
            <a:r>
              <a:rPr lang="en-US" sz="2000" dirty="0"/>
              <a:t>(0 or 1) </a:t>
            </a:r>
          </a:p>
          <a:p>
            <a:pPr lvl="2"/>
            <a:r>
              <a:rPr lang="en-US" sz="1600" dirty="0"/>
              <a:t>The Obesity rate is either above or below the median value</a:t>
            </a:r>
          </a:p>
          <a:p>
            <a:pPr lvl="1"/>
            <a:r>
              <a:rPr lang="en-US" sz="2000" dirty="0"/>
              <a:t>Quintiles (5 equal parts)</a:t>
            </a:r>
          </a:p>
          <a:p>
            <a:pPr lvl="2"/>
            <a:r>
              <a:rPr lang="en-US" sz="1600" dirty="0"/>
              <a:t>The Obesity Rate is in 1 of five even quintiles based on </a:t>
            </a:r>
            <a:r>
              <a:rPr lang="en-US" sz="1600" dirty="0" smtClean="0"/>
              <a:t>percentage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Regression Models of the data Applied: </a:t>
            </a:r>
          </a:p>
          <a:p>
            <a:r>
              <a:rPr lang="en-US" sz="2000" dirty="0" smtClean="0"/>
              <a:t>Linear</a:t>
            </a:r>
          </a:p>
          <a:p>
            <a:r>
              <a:rPr lang="en-US" sz="2000" dirty="0" smtClean="0"/>
              <a:t>Bagging with 250 base estimators</a:t>
            </a:r>
          </a:p>
          <a:p>
            <a:r>
              <a:rPr lang="en-US" sz="2000" dirty="0" smtClean="0"/>
              <a:t>Boosting with 250 </a:t>
            </a:r>
            <a:r>
              <a:rPr lang="en-US" sz="2000" dirty="0"/>
              <a:t>base </a:t>
            </a:r>
            <a:r>
              <a:rPr lang="en-US" sz="2000" dirty="0" smtClean="0"/>
              <a:t>estimators</a:t>
            </a:r>
          </a:p>
          <a:p>
            <a:r>
              <a:rPr lang="en-US" sz="2000" dirty="0" smtClean="0"/>
              <a:t>Decision Tree with 1/2 of max nodes and max nodes</a:t>
            </a:r>
          </a:p>
          <a:p>
            <a:r>
              <a:rPr lang="en-US" sz="2000" dirty="0" smtClean="0"/>
              <a:t>Random Forest with 1/3, 2/3 and max features</a:t>
            </a:r>
          </a:p>
        </p:txBody>
      </p:sp>
    </p:spTree>
    <p:extLst>
      <p:ext uri="{BB962C8B-B14F-4D97-AF65-F5344CB8AC3E}">
        <p14:creationId xmlns:p14="http://schemas.microsoft.com/office/powerpoint/2010/main" val="68040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870141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</a:t>
            </a:r>
            <a:r>
              <a:rPr lang="en-US" sz="3600" u="sng" dirty="0"/>
              <a:t>Logistic </a:t>
            </a:r>
            <a:r>
              <a:rPr lang="en-US" sz="3600" u="sng" dirty="0" smtClean="0"/>
              <a:t>Binary Regression</a:t>
            </a:r>
            <a:endParaRPr lang="en-US" sz="3600" u="sng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488598"/>
              </p:ext>
            </p:extLst>
          </p:nvPr>
        </p:nvGraphicFramePr>
        <p:xfrm>
          <a:off x="322792" y="1014941"/>
          <a:ext cx="115982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7">
                  <a:extLst>
                    <a:ext uri="{9D8B030D-6E8A-4147-A177-3AD203B41FA5}">
                      <a16:colId xmlns:a16="http://schemas.microsoft.com/office/drawing/2014/main" val="1465443216"/>
                    </a:ext>
                  </a:extLst>
                </a:gridCol>
                <a:gridCol w="1665815">
                  <a:extLst>
                    <a:ext uri="{9D8B030D-6E8A-4147-A177-3AD203B41FA5}">
                      <a16:colId xmlns:a16="http://schemas.microsoft.com/office/drawing/2014/main" val="4224088522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2306883747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4105017467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690378552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347273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</a:t>
                      </a:r>
                      <a:r>
                        <a:rPr lang="en-US" baseline="0" dirty="0" smtClean="0"/>
                        <a:t>Food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9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7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4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5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Max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0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3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6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3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1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870141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</a:t>
            </a:r>
            <a:r>
              <a:rPr lang="en-US" sz="3600" u="sng" dirty="0"/>
              <a:t>Logistic </a:t>
            </a:r>
            <a:r>
              <a:rPr lang="en-US" sz="3600" u="sng" dirty="0" smtClean="0"/>
              <a:t>Quintile Regression</a:t>
            </a:r>
            <a:endParaRPr lang="en-US" sz="3600" u="sng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275024"/>
              </p:ext>
            </p:extLst>
          </p:nvPr>
        </p:nvGraphicFramePr>
        <p:xfrm>
          <a:off x="322792" y="1014941"/>
          <a:ext cx="115982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7">
                  <a:extLst>
                    <a:ext uri="{9D8B030D-6E8A-4147-A177-3AD203B41FA5}">
                      <a16:colId xmlns:a16="http://schemas.microsoft.com/office/drawing/2014/main" val="1465443216"/>
                    </a:ext>
                  </a:extLst>
                </a:gridCol>
                <a:gridCol w="1665815">
                  <a:extLst>
                    <a:ext uri="{9D8B030D-6E8A-4147-A177-3AD203B41FA5}">
                      <a16:colId xmlns:a16="http://schemas.microsoft.com/office/drawing/2014/main" val="4224088522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2306883747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4105017467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690378552"/>
                    </a:ext>
                  </a:extLst>
                </a:gridCol>
                <a:gridCol w="1933046">
                  <a:extLst>
                    <a:ext uri="{9D8B030D-6E8A-4147-A177-3AD203B41FA5}">
                      <a16:colId xmlns:a16="http://schemas.microsoft.com/office/drawing/2014/main" val="347273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</a:t>
                      </a:r>
                      <a:r>
                        <a:rPr lang="en-US" baseline="0" dirty="0" smtClean="0"/>
                        <a:t>Food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9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7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4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5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Max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0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3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6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3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90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870141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Multivariable </a:t>
            </a:r>
            <a:r>
              <a:rPr lang="en-US" sz="3600" u="sng" dirty="0"/>
              <a:t>Logistic </a:t>
            </a:r>
            <a:r>
              <a:rPr lang="en-US" sz="3600" u="sng" dirty="0" smtClean="0"/>
              <a:t>Regression Forest Features</a:t>
            </a:r>
            <a:endParaRPr lang="en-US" sz="3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22792" y="1565266"/>
            <a:ext cx="7493242" cy="267765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1200" dirty="0" smtClean="0"/>
              <a:t>Feature </a:t>
            </a:r>
            <a:r>
              <a:rPr lang="en-US" sz="1200" dirty="0"/>
              <a:t>ranking:</a:t>
            </a:r>
          </a:p>
          <a:p>
            <a:r>
              <a:rPr lang="en-US" sz="1200" dirty="0"/>
              <a:t>1. feature </a:t>
            </a:r>
            <a:r>
              <a:rPr lang="en-US" sz="1200" dirty="0" err="1"/>
              <a:t>FarmersMkts</a:t>
            </a:r>
            <a:r>
              <a:rPr lang="en-US" sz="1200" dirty="0"/>
              <a:t> Per County (0.088)</a:t>
            </a:r>
          </a:p>
          <a:p>
            <a:r>
              <a:rPr lang="en-US" sz="1200" dirty="0"/>
              <a:t>2. feature PCT_LACCESS_POP10 (0.08)</a:t>
            </a:r>
          </a:p>
          <a:p>
            <a:r>
              <a:rPr lang="en-US" sz="1200" dirty="0"/>
              <a:t>3. feature PCT_LACCESS_LOWI10 (0.061)</a:t>
            </a:r>
          </a:p>
          <a:p>
            <a:r>
              <a:rPr lang="en-US" sz="1200" dirty="0"/>
              <a:t>4. feature PCT_LACCESS_HHNV10 (0.059)</a:t>
            </a:r>
          </a:p>
          <a:p>
            <a:r>
              <a:rPr lang="en-US" sz="1200" dirty="0"/>
              <a:t>5. feature GROCPTH12 (0.055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6</a:t>
            </a:r>
            <a:r>
              <a:rPr lang="en-US" sz="1200" dirty="0"/>
              <a:t>. feature SUPERCPTH12 (0.055)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7</a:t>
            </a:r>
            <a:r>
              <a:rPr lang="en-US" sz="1200" dirty="0"/>
              <a:t>. feature CONVSPTH12 (0.054)</a:t>
            </a:r>
          </a:p>
          <a:p>
            <a:r>
              <a:rPr lang="en-US" sz="1200" dirty="0"/>
              <a:t>8. feature SNAPSPTH12 (0.054)</a:t>
            </a:r>
          </a:p>
          <a:p>
            <a:r>
              <a:rPr lang="en-US" sz="1200" dirty="0"/>
              <a:t>9. feature FFRPTH12 (0.054)</a:t>
            </a:r>
          </a:p>
          <a:p>
            <a:r>
              <a:rPr lang="en-US" sz="1200" dirty="0"/>
              <a:t>10. feature FSRPTH12 (0.054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 smtClean="0"/>
              <a:t>11</a:t>
            </a:r>
            <a:r>
              <a:rPr lang="en-US" sz="1200" dirty="0"/>
              <a:t>. feature PC_FFRSALES12 (0.051)</a:t>
            </a:r>
          </a:p>
          <a:p>
            <a:r>
              <a:rPr lang="en-US" sz="1200" dirty="0"/>
              <a:t>12. feature PC_FSRSALES12 (0.05)</a:t>
            </a:r>
          </a:p>
          <a:p>
            <a:r>
              <a:rPr lang="en-US" sz="1200" dirty="0"/>
              <a:t>13. feature REDEMP_SNAPS12 (0.047)</a:t>
            </a:r>
          </a:p>
          <a:p>
            <a:r>
              <a:rPr lang="en-US" sz="1200" dirty="0" smtClean="0"/>
              <a:t>14</a:t>
            </a:r>
            <a:r>
              <a:rPr lang="en-US" sz="1200" dirty="0"/>
              <a:t>. feature PCT_SNAP09 (0.045)</a:t>
            </a:r>
          </a:p>
          <a:p>
            <a:r>
              <a:rPr lang="en-US" sz="1200" dirty="0" smtClean="0"/>
              <a:t>15</a:t>
            </a:r>
            <a:r>
              <a:rPr lang="en-US" sz="1200" dirty="0"/>
              <a:t>. feature PC_SNAPBEN10 (0.044)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16</a:t>
            </a:r>
            <a:r>
              <a:rPr lang="en-US" sz="1200" dirty="0"/>
              <a:t>. feature SNAP_PART_RATE10 (0.036)</a:t>
            </a:r>
          </a:p>
          <a:p>
            <a:r>
              <a:rPr lang="en-US" sz="1200" dirty="0"/>
              <a:t>17. feature PCT_NSLP09 (0.036)</a:t>
            </a:r>
          </a:p>
          <a:p>
            <a:r>
              <a:rPr lang="en-US" sz="1200" dirty="0"/>
              <a:t>18. feature PCT_FREE_LUNCH10 (0.023)</a:t>
            </a:r>
          </a:p>
          <a:p>
            <a:r>
              <a:rPr lang="en-US" sz="1200" dirty="0"/>
              <a:t>19. feature PCT_REDUCED_LUNCH10 (0.019)</a:t>
            </a:r>
          </a:p>
          <a:p>
            <a:r>
              <a:rPr lang="en-US" sz="1200" dirty="0"/>
              <a:t>20. feature PCT_SBP09 (0.012)</a:t>
            </a:r>
          </a:p>
          <a:p>
            <a:r>
              <a:rPr lang="en-US" sz="1200" dirty="0"/>
              <a:t>21. feature FOODINSEC_10_12 (0.012)</a:t>
            </a:r>
          </a:p>
          <a:p>
            <a:r>
              <a:rPr lang="en-US" sz="1200" dirty="0"/>
              <a:t>22. feature VLFOODSEC_10_12 (0.009)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792" y="3873590"/>
            <a:ext cx="51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Quintile Random Forest Max Feature Ranking: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792" y="4242922"/>
            <a:ext cx="7493242" cy="433965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1200" dirty="0" smtClean="0"/>
              <a:t>Feature </a:t>
            </a:r>
            <a:r>
              <a:rPr lang="en-US" sz="1200" dirty="0"/>
              <a:t>ranking:</a:t>
            </a:r>
          </a:p>
          <a:p>
            <a:r>
              <a:rPr lang="en-US" sz="1200" dirty="0"/>
              <a:t>1. feature </a:t>
            </a:r>
            <a:r>
              <a:rPr lang="en-US" sz="1200" dirty="0" err="1"/>
              <a:t>FarmersMkts</a:t>
            </a:r>
            <a:r>
              <a:rPr lang="en-US" sz="1200" dirty="0"/>
              <a:t> Per County (0.064)</a:t>
            </a:r>
          </a:p>
          <a:p>
            <a:r>
              <a:rPr lang="en-US" sz="1200" dirty="0"/>
              <a:t>2. feature PCT_LACCESS_POP10 (0.064)</a:t>
            </a:r>
          </a:p>
          <a:p>
            <a:r>
              <a:rPr lang="en-US" sz="1200" dirty="0"/>
              <a:t>3. feature PCT_LACCESS_LOWI10 (0.063)</a:t>
            </a:r>
          </a:p>
          <a:p>
            <a:r>
              <a:rPr lang="en-US" sz="1200" dirty="0"/>
              <a:t>4. feature PCT_LACCESS_HHNV10 (0.062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 smtClean="0"/>
              <a:t>5</a:t>
            </a:r>
            <a:r>
              <a:rPr lang="en-US" sz="1200" dirty="0"/>
              <a:t>. feature GROCPTH12 (0.062)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6</a:t>
            </a:r>
            <a:r>
              <a:rPr lang="en-US" sz="1200" dirty="0"/>
              <a:t>. feature SUPERCPTH12 (0.061)</a:t>
            </a:r>
          </a:p>
          <a:p>
            <a:r>
              <a:rPr lang="en-US" sz="1200" dirty="0"/>
              <a:t>7. feature CONVSPTH12 (0.06)</a:t>
            </a:r>
          </a:p>
          <a:p>
            <a:r>
              <a:rPr lang="en-US" sz="1200" dirty="0"/>
              <a:t>8. feature SNAPSPTH12 (0.057)</a:t>
            </a:r>
          </a:p>
          <a:p>
            <a:r>
              <a:rPr lang="en-US" sz="1200" dirty="0"/>
              <a:t>9. feature FFRPTH12 (0.056)</a:t>
            </a:r>
          </a:p>
          <a:p>
            <a:r>
              <a:rPr lang="en-US" sz="1200" dirty="0"/>
              <a:t>10. feature FSRPTH12 (0.056)</a:t>
            </a:r>
          </a:p>
          <a:p>
            <a:r>
              <a:rPr lang="en-US" sz="1200" dirty="0"/>
              <a:t>11. feature PC_FFRSALES12 (0.053)</a:t>
            </a:r>
          </a:p>
          <a:p>
            <a:r>
              <a:rPr lang="en-US" sz="1200" dirty="0"/>
              <a:t>12. feature PC_FSRSALES12 (0.053)</a:t>
            </a:r>
          </a:p>
          <a:p>
            <a:r>
              <a:rPr lang="en-US" sz="1200" dirty="0"/>
              <a:t>13. feature REDEMP_SNAPS12 (0.049)</a:t>
            </a:r>
          </a:p>
          <a:p>
            <a:r>
              <a:rPr lang="en-US" sz="1200" dirty="0" smtClean="0"/>
              <a:t>14</a:t>
            </a:r>
            <a:r>
              <a:rPr lang="en-US" sz="1200" dirty="0"/>
              <a:t>. feature PCT_SNAP09 (0.049)</a:t>
            </a:r>
          </a:p>
          <a:p>
            <a:r>
              <a:rPr lang="en-US" sz="1200" dirty="0"/>
              <a:t>15. feature PC_SNAPBEN10 (0.046)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16</a:t>
            </a:r>
            <a:r>
              <a:rPr lang="en-US" sz="1200" dirty="0"/>
              <a:t>. feature SNAP_PART_RATE10 (0.037)</a:t>
            </a:r>
          </a:p>
          <a:p>
            <a:r>
              <a:rPr lang="en-US" sz="1200" dirty="0"/>
              <a:t>17. feature PCT_NSLP09 (0.035)</a:t>
            </a:r>
          </a:p>
          <a:p>
            <a:r>
              <a:rPr lang="en-US" sz="1200" dirty="0"/>
              <a:t>18. feature PCT_FREE_LUNCH10 (0.021)</a:t>
            </a:r>
          </a:p>
          <a:p>
            <a:r>
              <a:rPr lang="en-US" sz="1200" dirty="0"/>
              <a:t>19. feature PCT_REDUCED_LUNCH10 (0.015)</a:t>
            </a:r>
          </a:p>
          <a:p>
            <a:r>
              <a:rPr lang="en-US" sz="1200" dirty="0"/>
              <a:t>20. feature PCT_SBP09 (0.014)</a:t>
            </a:r>
          </a:p>
          <a:p>
            <a:r>
              <a:rPr lang="en-US" sz="1200" dirty="0"/>
              <a:t>21. feature FOODINSEC_10_12 (0.012)</a:t>
            </a:r>
          </a:p>
          <a:p>
            <a:r>
              <a:rPr lang="en-US" sz="1200" dirty="0"/>
              <a:t>22. feature VLFOODSEC_10_12 (0.01)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3150" y="3783093"/>
            <a:ext cx="11644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95" y="3877384"/>
            <a:ext cx="3225651" cy="23182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2792" y="1195934"/>
            <a:ext cx="5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Random Forest Max Feature Ranking: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23" y="1161226"/>
            <a:ext cx="3136710" cy="22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2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Conclusions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993775"/>
            <a:ext cx="11263313" cy="46788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good conclusion</a:t>
            </a:r>
          </a:p>
          <a:p>
            <a:r>
              <a:rPr lang="en-US" sz="2400" dirty="0" smtClean="0"/>
              <a:t>Aligned with expectations as this is a complex issue</a:t>
            </a:r>
          </a:p>
          <a:p>
            <a:r>
              <a:rPr lang="en-US" sz="2400" dirty="0" smtClean="0"/>
              <a:t>Not planning on writing the CDC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3801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Investigation and Question: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095375"/>
            <a:ext cx="10433685" cy="552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we predict the Obesity rate using the FDA Food Factors Data and more importantly: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re there certain Food Sales, Socioeconomic and Food Access Factors that influence the data more heavily so we can better combat rising Obesity rates in the United States?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 Sets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095375"/>
            <a:ext cx="11582400" cy="54006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Obesity </a:t>
            </a:r>
            <a:r>
              <a:rPr lang="en-US" dirty="0"/>
              <a:t>Rates in the </a:t>
            </a:r>
            <a:r>
              <a:rPr lang="en-US" dirty="0" smtClean="0"/>
              <a:t>USA</a:t>
            </a:r>
          </a:p>
          <a:p>
            <a:pPr lvl="1"/>
            <a:r>
              <a:rPr lang="en-US" dirty="0" smtClean="0"/>
              <a:t>Gathered and published by the CDC annually</a:t>
            </a:r>
            <a:endParaRPr lang="en-US" dirty="0"/>
          </a:p>
          <a:p>
            <a:pPr lvl="1"/>
            <a:r>
              <a:rPr lang="en-US" dirty="0"/>
              <a:t>Broken down by </a:t>
            </a:r>
            <a:r>
              <a:rPr lang="en-US" dirty="0" smtClean="0"/>
              <a:t>County for all 50 states and DC</a:t>
            </a:r>
            <a:endParaRPr lang="en-US" dirty="0"/>
          </a:p>
          <a:p>
            <a:pPr lvl="1"/>
            <a:r>
              <a:rPr lang="en-US" dirty="0"/>
              <a:t>For the Years 2004 - </a:t>
            </a:r>
            <a:r>
              <a:rPr lang="en-US" dirty="0" smtClean="0"/>
              <a:t>2012</a:t>
            </a:r>
            <a:endParaRPr lang="en-US" dirty="0"/>
          </a:p>
          <a:p>
            <a:r>
              <a:rPr lang="en-US" dirty="0" smtClean="0"/>
              <a:t>Farmers Market Locations in the USA</a:t>
            </a:r>
          </a:p>
          <a:p>
            <a:pPr lvl="1"/>
            <a:r>
              <a:rPr lang="en-US" dirty="0" smtClean="0"/>
              <a:t>Name, location (including County)</a:t>
            </a:r>
          </a:p>
          <a:p>
            <a:pPr lvl="1"/>
            <a:r>
              <a:rPr lang="en-US" dirty="0" smtClean="0"/>
              <a:t>Current Results (Updated Dec 18 2015)</a:t>
            </a:r>
          </a:p>
          <a:p>
            <a:r>
              <a:rPr lang="en-US" dirty="0" smtClean="0"/>
              <a:t>Food </a:t>
            </a:r>
            <a:r>
              <a:rPr lang="en-US" dirty="0"/>
              <a:t>Security Factors in the </a:t>
            </a:r>
            <a:r>
              <a:rPr lang="en-US" dirty="0" smtClean="0"/>
              <a:t>USA</a:t>
            </a:r>
            <a:endParaRPr lang="en-US" dirty="0"/>
          </a:p>
          <a:p>
            <a:pPr lvl="1"/>
            <a:r>
              <a:rPr lang="en-US" dirty="0"/>
              <a:t>All data is for </a:t>
            </a:r>
            <a:r>
              <a:rPr lang="en-US" dirty="0" smtClean="0"/>
              <a:t>2007, 2010 </a:t>
            </a:r>
            <a:r>
              <a:rPr lang="en-US" dirty="0"/>
              <a:t>or 2012 </a:t>
            </a:r>
            <a:r>
              <a:rPr lang="en-US" dirty="0" smtClean="0"/>
              <a:t>or the </a:t>
            </a:r>
            <a:r>
              <a:rPr lang="en-US" dirty="0"/>
              <a:t>change over the 5 year </a:t>
            </a:r>
            <a:r>
              <a:rPr lang="en-US" dirty="0" smtClean="0"/>
              <a:t>period</a:t>
            </a:r>
            <a:endParaRPr lang="en-US" dirty="0"/>
          </a:p>
          <a:p>
            <a:pPr lvl="1"/>
            <a:r>
              <a:rPr lang="en-US" dirty="0"/>
              <a:t>Several food </a:t>
            </a:r>
            <a:r>
              <a:rPr lang="en-US" dirty="0" smtClean="0"/>
              <a:t>security </a:t>
            </a:r>
            <a:r>
              <a:rPr lang="en-US" dirty="0"/>
              <a:t>factors including:</a:t>
            </a:r>
          </a:p>
          <a:p>
            <a:pPr lvl="2"/>
            <a:r>
              <a:rPr lang="en-US" dirty="0" smtClean="0"/>
              <a:t>Grocery, supercenter, fast food </a:t>
            </a:r>
            <a:r>
              <a:rPr lang="en-US" dirty="0"/>
              <a:t>Stores per 1000 people </a:t>
            </a:r>
            <a:r>
              <a:rPr lang="en-US" dirty="0" smtClean="0"/>
              <a:t>per county</a:t>
            </a:r>
            <a:endParaRPr lang="en-US" dirty="0"/>
          </a:p>
          <a:p>
            <a:pPr lvl="2"/>
            <a:r>
              <a:rPr lang="en-US" dirty="0"/>
              <a:t>Grocery </a:t>
            </a:r>
            <a:r>
              <a:rPr lang="en-US" dirty="0" smtClean="0"/>
              <a:t>Store </a:t>
            </a:r>
            <a:r>
              <a:rPr lang="en-US" dirty="0" smtClean="0"/>
              <a:t>Access and Access to Low income households</a:t>
            </a:r>
            <a:endParaRPr lang="en-US" dirty="0" smtClean="0"/>
          </a:p>
          <a:p>
            <a:pPr lvl="2"/>
            <a:r>
              <a:rPr lang="en-US" dirty="0" smtClean="0"/>
              <a:t>School Lunch Program participants</a:t>
            </a:r>
          </a:p>
          <a:p>
            <a:pPr lvl="2"/>
            <a:r>
              <a:rPr lang="en-US" dirty="0" smtClean="0"/>
              <a:t>Food insecurity</a:t>
            </a:r>
            <a:endParaRPr lang="en-US" dirty="0"/>
          </a:p>
          <a:p>
            <a:pPr lvl="2"/>
            <a:r>
              <a:rPr lang="en-US" dirty="0" smtClean="0"/>
              <a:t>Expenditures </a:t>
            </a:r>
            <a:r>
              <a:rPr lang="en-US" dirty="0"/>
              <a:t>per </a:t>
            </a:r>
            <a:r>
              <a:rPr lang="en-US" dirty="0" smtClean="0"/>
              <a:t>capita on fast </a:t>
            </a:r>
            <a:r>
              <a:rPr lang="en-US" dirty="0" smtClean="0"/>
              <a:t>food and restaurants</a:t>
            </a:r>
            <a:endParaRPr lang="en-US" dirty="0"/>
          </a:p>
          <a:p>
            <a:pPr lvl="2"/>
            <a:r>
              <a:rPr lang="en-US" dirty="0" smtClean="0"/>
              <a:t>SNAP (food stamps) participation and applicants</a:t>
            </a:r>
            <a:endParaRPr lang="en-US" dirty="0"/>
          </a:p>
          <a:p>
            <a:pPr lvl="2"/>
            <a:r>
              <a:rPr lang="en-US" i="1" dirty="0"/>
              <a:t>Many</a:t>
            </a:r>
            <a:r>
              <a:rPr lang="en-US" dirty="0"/>
              <a:t> </a:t>
            </a: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5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 Manipulation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925" y="1097280"/>
            <a:ext cx="11582400" cy="56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data was gathered from Data.gov</a:t>
            </a:r>
          </a:p>
          <a:p>
            <a:r>
              <a:rPr lang="en-US" dirty="0" smtClean="0"/>
              <a:t>Obesity </a:t>
            </a:r>
            <a:r>
              <a:rPr lang="en-US" dirty="0" smtClean="0"/>
              <a:t>Rates in the USA</a:t>
            </a:r>
          </a:p>
          <a:p>
            <a:pPr lvl="1"/>
            <a:r>
              <a:rPr lang="en-US" dirty="0" smtClean="0"/>
              <a:t>Data is good, didn’t need much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These will be our Y values </a:t>
            </a:r>
            <a:endParaRPr lang="en-US" dirty="0" smtClean="0"/>
          </a:p>
          <a:p>
            <a:r>
              <a:rPr lang="en-US" dirty="0" smtClean="0"/>
              <a:t>Farmers Market Locations in the USA</a:t>
            </a:r>
          </a:p>
          <a:p>
            <a:pPr lvl="1"/>
            <a:r>
              <a:rPr lang="en-US" dirty="0" smtClean="0"/>
              <a:t>Did not have the normal FID which is the County designation Key, so had to create a County/State Key to join on the Obesity Rates table</a:t>
            </a:r>
          </a:p>
          <a:p>
            <a:r>
              <a:rPr lang="en-US" dirty="0" smtClean="0"/>
              <a:t>Food Security Factors in the USA</a:t>
            </a:r>
          </a:p>
          <a:p>
            <a:pPr lvl="1"/>
            <a:r>
              <a:rPr lang="en-US" dirty="0" smtClean="0"/>
              <a:t>All data is mostly clean, but the variables are all stored on a separate </a:t>
            </a:r>
            <a:r>
              <a:rPr lang="en-US" dirty="0" smtClean="0"/>
              <a:t>sheets</a:t>
            </a:r>
            <a:endParaRPr lang="en-US" dirty="0" smtClean="0"/>
          </a:p>
          <a:p>
            <a:pPr lvl="1"/>
            <a:r>
              <a:rPr lang="en-US" dirty="0" smtClean="0"/>
              <a:t>Column headers are impossible to know without the key so had to reference that often to </a:t>
            </a:r>
            <a:r>
              <a:rPr lang="en-US" dirty="0" smtClean="0"/>
              <a:t>understand what data was useful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0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Food Security Factors:</a:t>
            </a:r>
            <a:endParaRPr lang="en-US" sz="3600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93380"/>
              </p:ext>
            </p:extLst>
          </p:nvPr>
        </p:nvGraphicFramePr>
        <p:xfrm>
          <a:off x="322791" y="1014946"/>
          <a:ext cx="7864475" cy="56398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7083">
                  <a:extLst>
                    <a:ext uri="{9D8B030D-6E8A-4147-A177-3AD203B41FA5}">
                      <a16:colId xmlns:a16="http://schemas.microsoft.com/office/drawing/2014/main" val="983740488"/>
                    </a:ext>
                  </a:extLst>
                </a:gridCol>
                <a:gridCol w="5827392">
                  <a:extLst>
                    <a:ext uri="{9D8B030D-6E8A-4147-A177-3AD203B41FA5}">
                      <a16:colId xmlns:a16="http://schemas.microsoft.com/office/drawing/2014/main" val="1527870933"/>
                    </a:ext>
                  </a:extLst>
                </a:gridCol>
              </a:tblGrid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Column 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692629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FarmersMkts Per County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Farmers Markets Per County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197946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PCT_LACCESS_POP10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Percent of the </a:t>
                      </a:r>
                      <a:r>
                        <a:rPr lang="en-US" sz="1000" u="none" strike="noStrike" dirty="0" smtClean="0">
                          <a:effectLst/>
                        </a:rPr>
                        <a:t>population </a:t>
                      </a:r>
                      <a:r>
                        <a:rPr lang="en-US" sz="1000" u="none" strike="noStrike" dirty="0">
                          <a:effectLst/>
                        </a:rPr>
                        <a:t>who have access to grocery stores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79967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PCT_LACCESS_LOWI10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Low Income Percent of the popultion who have access to grocery stores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291660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PCT_LACCESS_HHNV10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Low Income Percent of the </a:t>
                      </a:r>
                      <a:r>
                        <a:rPr lang="en-US" sz="1000" u="none" strike="noStrike" dirty="0" smtClean="0">
                          <a:effectLst/>
                        </a:rPr>
                        <a:t>population </a:t>
                      </a:r>
                      <a:r>
                        <a:rPr lang="en-US" sz="1000" u="none" strike="noStrike" dirty="0">
                          <a:effectLst/>
                        </a:rPr>
                        <a:t>who have access to grocery stores without a car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610771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GROCPTH12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Grocery stores per 1000 people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83182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SUPERCPTH12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Supercenters per 1000 people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739219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CONVSPTH12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Convenience Stores per 1000 people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1750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SNAPSPTH12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SNAP-authorized stores per 1,000 people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05809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FFRPTH12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Fast-food restaurants per 1,000 people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75036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FSRPTH12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Full-service restaurants per 1,000 people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110875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PC_FFRSALES12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Expenditures per capita, fast food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8658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PC_FSRSALES12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Expenditures per capita, full service restaurant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212920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REDEMP_SNAPS12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SNAP redemptions/SNAP-authorized stores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7192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PCT_SNAP09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SNAP participants (% pop)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55452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PC_SNAPBEN10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SNAP benefits per capita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226384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SNAP_PART_RATE10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SNAP participants (% eligible pop)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2355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PCT_NSLP09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National School Lunch Program participants (% pop)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856707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PCT_FREE_LUNCH10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Students eligible for free lunch (%)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99844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PCT_REDUCED_LUNCH10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Students eligible for reduced-price lunch (%)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852588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PCT_SBP09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School Breakfast Program participants (% pop)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036888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FOODINSEC_10_12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Household food insecurity (%, three-year average)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287495"/>
                  </a:ext>
                </a:extLst>
              </a:tr>
              <a:tr h="245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VLFOODSEC_10_12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Household very low food security (%, three-year average)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65903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56625" y="1014941"/>
            <a:ext cx="3207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Takeaway: There are 22 Food Security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8 relate to Fast Food, Grocery Store and other </a:t>
            </a:r>
            <a:r>
              <a:rPr lang="en-US" sz="2000" dirty="0" smtClean="0"/>
              <a:t>food sales stores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11 relate to low income food insecurity metrics like SNAP and Free Lunch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relate to total expenditures on prepared food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78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11510963" cy="1077911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First Attempt: 2D Linear </a:t>
            </a:r>
            <a:r>
              <a:rPr lang="en-US" sz="3600" u="sng" dirty="0" smtClean="0"/>
              <a:t>and Polynomial Regression of the Farmers Market Data</a:t>
            </a:r>
            <a:endParaRPr lang="en-US" sz="36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97864" y="4923171"/>
            <a:ext cx="4623716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u="sng" dirty="0" smtClean="0"/>
              <a:t>Linear Regression Score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 smtClean="0"/>
              <a:t>1: 0.10600412271158455 </a:t>
            </a:r>
          </a:p>
          <a:p>
            <a:r>
              <a:rPr lang="en-US" sz="1600" dirty="0" smtClean="0"/>
              <a:t>2: 0.12509365362261404 </a:t>
            </a:r>
          </a:p>
          <a:p>
            <a:r>
              <a:rPr lang="en-US" sz="1600" dirty="0" smtClean="0"/>
              <a:t>3: 0.12847462177258184 </a:t>
            </a:r>
          </a:p>
          <a:p>
            <a:r>
              <a:rPr lang="en-US" sz="1600" dirty="0" smtClean="0"/>
              <a:t>4: 0.13910968034817917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</a:t>
            </a:r>
            <a:r>
              <a:rPr lang="en-US" sz="1600" dirty="0"/>
              <a:t>: 0.14001867548716207 </a:t>
            </a:r>
          </a:p>
          <a:p>
            <a:r>
              <a:rPr lang="en-US" sz="1600" dirty="0"/>
              <a:t>6: 0.14176995710180251 </a:t>
            </a:r>
          </a:p>
          <a:p>
            <a:r>
              <a:rPr lang="en-US" sz="1600" dirty="0"/>
              <a:t>7: 0.14274707651026963</a:t>
            </a:r>
          </a:p>
          <a:p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309261" y="5103319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</a:t>
            </a:r>
            <a:r>
              <a:rPr lang="en-US" dirty="0" smtClean="0"/>
              <a:t>Neither </a:t>
            </a:r>
            <a:r>
              <a:rPr lang="en-US" dirty="0" smtClean="0"/>
              <a:t>a </a:t>
            </a:r>
            <a:r>
              <a:rPr lang="en-US" dirty="0" smtClean="0"/>
              <a:t>good predictor, at any degree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3860" y="1367790"/>
            <a:ext cx="7947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idea was that a lack of farmers markets in a county would be a large influence on the obesity rates o f the area.</a:t>
            </a:r>
          </a:p>
          <a:p>
            <a:r>
              <a:rPr lang="en-US" dirty="0" smtClean="0"/>
              <a:t>Analyzed Multi-degree Linear Regression: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" y="2291120"/>
            <a:ext cx="4504764" cy="2632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25" y="2291121"/>
            <a:ext cx="4400636" cy="2593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61964" y="4881262"/>
            <a:ext cx="2728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Polynomia</a:t>
            </a:r>
            <a:r>
              <a:rPr lang="en-US" sz="1600" u="sng" dirty="0" smtClean="0"/>
              <a:t>l </a:t>
            </a:r>
            <a:r>
              <a:rPr lang="en-US" sz="1600" u="sng" dirty="0" smtClean="0"/>
              <a:t>Regression Scores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smtClean="0"/>
              <a:t>Degree:</a:t>
            </a:r>
          </a:p>
          <a:p>
            <a:r>
              <a:rPr lang="en-US" sz="1600" dirty="0" smtClean="0"/>
              <a:t>1: 0.10600412268453729</a:t>
            </a:r>
          </a:p>
          <a:p>
            <a:r>
              <a:rPr lang="en-US" sz="1600" dirty="0" smtClean="0"/>
              <a:t>2: 0.13850319902920927</a:t>
            </a:r>
          </a:p>
          <a:p>
            <a:r>
              <a:rPr lang="en-US" sz="1600" dirty="0" smtClean="0"/>
              <a:t>3: 0.14288862711952732</a:t>
            </a:r>
          </a:p>
          <a:p>
            <a:r>
              <a:rPr lang="en-US" sz="1600" dirty="0" smtClean="0"/>
              <a:t>4: 0.13268373247497089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29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9739313" cy="107791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Fast Food and </a:t>
            </a:r>
            <a:r>
              <a:rPr lang="en-US" sz="3600" dirty="0" smtClean="0"/>
              <a:t>Grocery Stores </a:t>
            </a:r>
            <a:r>
              <a:rPr lang="en-US" sz="3600" dirty="0" smtClean="0"/>
              <a:t>Per 1k People Linear &amp; Polynomial Regressions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76225" y="4359592"/>
            <a:ext cx="2728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</a:t>
            </a:r>
            <a:r>
              <a:rPr lang="en-US" sz="1600" u="sng" dirty="0" smtClean="0"/>
              <a:t>Scores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smtClean="0"/>
              <a:t>Degree:</a:t>
            </a:r>
          </a:p>
          <a:p>
            <a:r>
              <a:rPr lang="en-US" sz="1600" dirty="0"/>
              <a:t>[0.0038420810119844662, 0.0038760939503880154, 0.0050730940595735685, 0.0060196352519259477, 0.0066158433715498566, 0.0068843340567162903, 0.0068935458589377552]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9740" y="5744586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</a:t>
            </a:r>
            <a:r>
              <a:rPr lang="en-US" dirty="0" smtClean="0"/>
              <a:t>Even worse than the Farmers Market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04912"/>
            <a:ext cx="5354167" cy="3154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92" y="1245348"/>
            <a:ext cx="5209474" cy="30738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0392" y="4319155"/>
            <a:ext cx="2728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</a:t>
            </a:r>
            <a:r>
              <a:rPr lang="en-US" sz="1600" u="sng" dirty="0" smtClean="0"/>
              <a:t>Scores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smtClean="0"/>
              <a:t>Degree</a:t>
            </a:r>
            <a:r>
              <a:rPr lang="en-US" sz="1600" dirty="0" smtClean="0"/>
              <a:t>:</a:t>
            </a:r>
            <a:endParaRPr lang="en-US" sz="1600" dirty="0"/>
          </a:p>
          <a:p>
            <a:r>
              <a:rPr lang="en-US" sz="1600" dirty="0"/>
              <a:t>[0.0055038499318978973, 0.0063996399612947785, 0.0094325969667015119, 0.0059002143372995919]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710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/>
              <a:t>Food Stores vs Obesity </a:t>
            </a:r>
            <a:r>
              <a:rPr lang="en-US" sz="3600" u="sng" dirty="0" err="1"/>
              <a:t>Pairplot</a:t>
            </a:r>
            <a:endParaRPr lang="en-US" sz="3600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" y="1036320"/>
            <a:ext cx="7122795" cy="56311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2404" y="971550"/>
            <a:ext cx="1704976" cy="5760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76160" y="1135380"/>
            <a:ext cx="4248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Conclusion: Insignificant linear correlation between Food Store availability per 1000 people and obesity rates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Since normal Linear Regression didn’t give any </a:t>
            </a:r>
            <a:r>
              <a:rPr lang="en-US" sz="2400" dirty="0" err="1" smtClean="0"/>
              <a:t>meangiful</a:t>
            </a:r>
            <a:r>
              <a:rPr lang="en-US" sz="2400" dirty="0" smtClean="0"/>
              <a:t> predictors, maybe the Log of the data will prove better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65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92" y="270404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Logistic Linear 2D Regression: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92" y="1014940"/>
            <a:ext cx="11263313" cy="23264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Could not analyze all of the data together as there was too much variance for the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Pairplot</a:t>
            </a:r>
            <a:endParaRPr lang="en-US" dirty="0" smtClean="0"/>
          </a:p>
          <a:p>
            <a:r>
              <a:rPr lang="en-US" dirty="0" smtClean="0"/>
              <a:t>Made the data worse and more noisy - no matter what the food factor was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Conclusion: </a:t>
            </a:r>
            <a:r>
              <a:rPr lang="en-US" dirty="0" smtClean="0"/>
              <a:t>No </a:t>
            </a:r>
            <a:r>
              <a:rPr lang="en-US" dirty="0" smtClean="0"/>
              <a:t>possible prediction from the 2D </a:t>
            </a:r>
            <a:r>
              <a:rPr lang="en-US" dirty="0" smtClean="0"/>
              <a:t>Log </a:t>
            </a:r>
            <a:r>
              <a:rPr lang="en-US" dirty="0" smtClean="0"/>
              <a:t>A</a:t>
            </a:r>
            <a:r>
              <a:rPr lang="en-US" dirty="0" smtClean="0"/>
              <a:t>nalysis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Next Steps: 2D </a:t>
            </a:r>
            <a:r>
              <a:rPr lang="en-US" dirty="0"/>
              <a:t>linear regression analysis is insufficient so I need to move on to Multivariable Regression.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2792" y="3770992"/>
            <a:ext cx="10136620" cy="2534155"/>
            <a:chOff x="919693" y="2903582"/>
            <a:chExt cx="10136620" cy="25341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8003" y="2903582"/>
              <a:ext cx="2534155" cy="253415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2158" y="2903582"/>
              <a:ext cx="2534155" cy="253415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848" y="2903582"/>
              <a:ext cx="2534155" cy="25341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93" y="2903582"/>
              <a:ext cx="2534155" cy="2534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0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1672</Words>
  <Application>Microsoft Office PowerPoint</Application>
  <PresentationFormat>Widescreen</PresentationFormat>
  <Paragraphs>389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Investigation and Question:</vt:lpstr>
      <vt:lpstr>Data Sets</vt:lpstr>
      <vt:lpstr>Data Manipulation</vt:lpstr>
      <vt:lpstr>Food Security Factors:</vt:lpstr>
      <vt:lpstr>First Attempt: 2D Linear and Polynomial Regression of the Farmers Market Data</vt:lpstr>
      <vt:lpstr>Fast Food and Grocery Stores Per 1k People Linear &amp; Polynomial Regressions</vt:lpstr>
      <vt:lpstr>Food Stores vs Obesity Pairplot</vt:lpstr>
      <vt:lpstr>Logistic Linear 2D Regression:</vt:lpstr>
      <vt:lpstr>Multivariable Regression</vt:lpstr>
      <vt:lpstr>Multivariable Regression: Linear Regression</vt:lpstr>
      <vt:lpstr>Multivariable Regression: KNN</vt:lpstr>
      <vt:lpstr>Multivariable Regression: Random Forests</vt:lpstr>
      <vt:lpstr>Multivariable Logistic Regression</vt:lpstr>
      <vt:lpstr>Multivariable Logistic Binary Regression</vt:lpstr>
      <vt:lpstr>Multivariable Logistic Quintile Regression</vt:lpstr>
      <vt:lpstr>Multivariable Logistic Regression Forest Features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Hellman</dc:creator>
  <cp:lastModifiedBy>Aaron Hellman</cp:lastModifiedBy>
  <cp:revision>59</cp:revision>
  <dcterms:created xsi:type="dcterms:W3CDTF">2015-12-27T16:24:33Z</dcterms:created>
  <dcterms:modified xsi:type="dcterms:W3CDTF">2016-02-10T16:21:27Z</dcterms:modified>
</cp:coreProperties>
</file>