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21383625" cy="3027521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iZZVnsXn8UyYWg7Yx0O+HAy0pK9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840790B-2C73-4C5B-968F-000CC71C3312}">
  <a:tblStyle styleId="{5840790B-2C73-4C5B-968F-000CC71C3312}"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0" d="100"/>
          <a:sy n="30" d="100"/>
        </p:scale>
        <p:origin x="1428"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881"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881"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881"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881"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881"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881"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881"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881"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881"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881"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881"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881"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881"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881"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881"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881"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338388" y="1143000"/>
            <a:ext cx="2181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3254"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3254"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3254"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3254"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3254"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3254"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3254"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3254"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3254"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881"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881"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881"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881"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881"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881"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881"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881"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2338388" y="1143000"/>
            <a:ext cx="21812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2672953" y="4954765"/>
            <a:ext cx="16037719" cy="10540259"/>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2672953" y="15901497"/>
            <a:ext cx="16037719" cy="7309499"/>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8" name="Google Shape;18;p3"/>
          <p:cNvSpPr txBox="1">
            <a:spLocks noGrp="1"/>
          </p:cNvSpPr>
          <p:nvPr>
            <p:ph type="dt" idx="10"/>
          </p:nvPr>
        </p:nvSpPr>
        <p:spPr>
          <a:xfrm>
            <a:off x="1470124" y="28060638"/>
            <a:ext cx="4811316"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7083326" y="28060638"/>
            <a:ext cx="7216973"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15102184" y="28060638"/>
            <a:ext cx="4811316"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1470124" y="1611877"/>
            <a:ext cx="18443377" cy="585180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1087141" y="8442358"/>
            <a:ext cx="19209344" cy="1844337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5" name="Google Shape;75;p12"/>
          <p:cNvSpPr txBox="1">
            <a:spLocks noGrp="1"/>
          </p:cNvSpPr>
          <p:nvPr>
            <p:ph type="dt" idx="10"/>
          </p:nvPr>
        </p:nvSpPr>
        <p:spPr>
          <a:xfrm>
            <a:off x="1470124" y="28060638"/>
            <a:ext cx="4811316"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7083326" y="28060638"/>
            <a:ext cx="7216973"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15102184" y="28060638"/>
            <a:ext cx="4811316"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4779658" y="12134875"/>
            <a:ext cx="25656844" cy="46108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4575680" y="7657679"/>
            <a:ext cx="25656844" cy="1356523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1" name="Google Shape;81;p13"/>
          <p:cNvSpPr txBox="1">
            <a:spLocks noGrp="1"/>
          </p:cNvSpPr>
          <p:nvPr>
            <p:ph type="dt" idx="10"/>
          </p:nvPr>
        </p:nvSpPr>
        <p:spPr>
          <a:xfrm>
            <a:off x="1470124" y="28060638"/>
            <a:ext cx="4811316"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7083326" y="28060638"/>
            <a:ext cx="7216973"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15102184" y="28060638"/>
            <a:ext cx="4811316"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1470124" y="1611877"/>
            <a:ext cx="18443377" cy="585180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1470124" y="8059374"/>
            <a:ext cx="18443377" cy="1920934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4" name="Google Shape;24;p4"/>
          <p:cNvSpPr txBox="1">
            <a:spLocks noGrp="1"/>
          </p:cNvSpPr>
          <p:nvPr>
            <p:ph type="dt" idx="10"/>
          </p:nvPr>
        </p:nvSpPr>
        <p:spPr>
          <a:xfrm>
            <a:off x="1470124" y="28060638"/>
            <a:ext cx="4811316"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7083326" y="28060638"/>
            <a:ext cx="7216973"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15102184" y="28060638"/>
            <a:ext cx="4811316"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1458987" y="7547783"/>
            <a:ext cx="18443377" cy="1259364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1458987" y="20260569"/>
            <a:ext cx="18443377" cy="662270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30" name="Google Shape;30;p5"/>
          <p:cNvSpPr txBox="1">
            <a:spLocks noGrp="1"/>
          </p:cNvSpPr>
          <p:nvPr>
            <p:ph type="dt" idx="10"/>
          </p:nvPr>
        </p:nvSpPr>
        <p:spPr>
          <a:xfrm>
            <a:off x="1470124" y="28060638"/>
            <a:ext cx="4811316"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7083326" y="28060638"/>
            <a:ext cx="7216973"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15102184" y="28060638"/>
            <a:ext cx="4811316"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1470124" y="1611877"/>
            <a:ext cx="18443377" cy="585180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1470124" y="8059374"/>
            <a:ext cx="9088041" cy="1920934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6"/>
          <p:cNvSpPr txBox="1">
            <a:spLocks noGrp="1"/>
          </p:cNvSpPr>
          <p:nvPr>
            <p:ph type="body" idx="2"/>
          </p:nvPr>
        </p:nvSpPr>
        <p:spPr>
          <a:xfrm>
            <a:off x="10825460" y="8059374"/>
            <a:ext cx="9088041" cy="1920934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7" name="Google Shape;37;p6"/>
          <p:cNvSpPr txBox="1">
            <a:spLocks noGrp="1"/>
          </p:cNvSpPr>
          <p:nvPr>
            <p:ph type="dt" idx="10"/>
          </p:nvPr>
        </p:nvSpPr>
        <p:spPr>
          <a:xfrm>
            <a:off x="1470124" y="28060638"/>
            <a:ext cx="4811316"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7083326" y="28060638"/>
            <a:ext cx="7216973"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15102184" y="28060638"/>
            <a:ext cx="4811316"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1472909" y="1611877"/>
            <a:ext cx="18443377" cy="585180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1472910" y="7421634"/>
            <a:ext cx="9046275" cy="363722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3" name="Google Shape;43;p7"/>
          <p:cNvSpPr txBox="1">
            <a:spLocks noGrp="1"/>
          </p:cNvSpPr>
          <p:nvPr>
            <p:ph type="body" idx="2"/>
          </p:nvPr>
        </p:nvSpPr>
        <p:spPr>
          <a:xfrm>
            <a:off x="1472910" y="11058863"/>
            <a:ext cx="9046275" cy="1626592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7"/>
          <p:cNvSpPr txBox="1">
            <a:spLocks noGrp="1"/>
          </p:cNvSpPr>
          <p:nvPr>
            <p:ph type="body" idx="3"/>
          </p:nvPr>
        </p:nvSpPr>
        <p:spPr>
          <a:xfrm>
            <a:off x="10825460" y="7421634"/>
            <a:ext cx="9090826" cy="363722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5" name="Google Shape;45;p7"/>
          <p:cNvSpPr txBox="1">
            <a:spLocks noGrp="1"/>
          </p:cNvSpPr>
          <p:nvPr>
            <p:ph type="body" idx="4"/>
          </p:nvPr>
        </p:nvSpPr>
        <p:spPr>
          <a:xfrm>
            <a:off x="10825460" y="11058863"/>
            <a:ext cx="9090826" cy="1626592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7"/>
          <p:cNvSpPr txBox="1">
            <a:spLocks noGrp="1"/>
          </p:cNvSpPr>
          <p:nvPr>
            <p:ph type="dt" idx="10"/>
          </p:nvPr>
        </p:nvSpPr>
        <p:spPr>
          <a:xfrm>
            <a:off x="1470124" y="28060638"/>
            <a:ext cx="4811316"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7083326" y="28060638"/>
            <a:ext cx="7216973"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15102184" y="28060638"/>
            <a:ext cx="4811316"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1470124" y="1611877"/>
            <a:ext cx="18443377" cy="585180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1470124" y="28060638"/>
            <a:ext cx="4811316"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7083326" y="28060638"/>
            <a:ext cx="7216973"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15102184" y="28060638"/>
            <a:ext cx="4811316"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9"/>
          <p:cNvSpPr txBox="1">
            <a:spLocks noGrp="1"/>
          </p:cNvSpPr>
          <p:nvPr>
            <p:ph type="dt" idx="10"/>
          </p:nvPr>
        </p:nvSpPr>
        <p:spPr>
          <a:xfrm>
            <a:off x="1470124" y="28060638"/>
            <a:ext cx="4811316"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7083326" y="28060638"/>
            <a:ext cx="7216973"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15102184" y="28060638"/>
            <a:ext cx="4811316"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1472910" y="2018348"/>
            <a:ext cx="6896775" cy="706421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9090826" y="4359072"/>
            <a:ext cx="10825460" cy="21515024"/>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a:lvl1pPr>
            <a:lvl2pPr marL="914400" lvl="1" indent="-406400" algn="l">
              <a:lnSpc>
                <a:spcPct val="90000"/>
              </a:lnSpc>
              <a:spcBef>
                <a:spcPts val="500"/>
              </a:spcBef>
              <a:spcAft>
                <a:spcPts val="0"/>
              </a:spcAft>
              <a:buClr>
                <a:schemeClr val="lt1"/>
              </a:buClr>
              <a:buSzPts val="2800"/>
              <a:buChar char="•"/>
              <a:defRPr sz="2800"/>
            </a:lvl2pPr>
            <a:lvl3pPr marL="1371600" lvl="2" indent="-381000" algn="l">
              <a:lnSpc>
                <a:spcPct val="90000"/>
              </a:lnSpc>
              <a:spcBef>
                <a:spcPts val="500"/>
              </a:spcBef>
              <a:spcAft>
                <a:spcPts val="0"/>
              </a:spcAft>
              <a:buClr>
                <a:schemeClr val="lt1"/>
              </a:buClr>
              <a:buSzPts val="2400"/>
              <a:buChar char="•"/>
              <a:defRPr sz="2400"/>
            </a:lvl3pPr>
            <a:lvl4pPr marL="1828800" lvl="3" indent="-355600" algn="l">
              <a:lnSpc>
                <a:spcPct val="90000"/>
              </a:lnSpc>
              <a:spcBef>
                <a:spcPts val="500"/>
              </a:spcBef>
              <a:spcAft>
                <a:spcPts val="0"/>
              </a:spcAft>
              <a:buClr>
                <a:schemeClr val="lt1"/>
              </a:buClr>
              <a:buSzPts val="2000"/>
              <a:buChar char="•"/>
              <a:defRPr sz="2000"/>
            </a:lvl4pPr>
            <a:lvl5pPr marL="2286000" lvl="4" indent="-355600" algn="l">
              <a:lnSpc>
                <a:spcPct val="90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61" name="Google Shape;61;p10"/>
          <p:cNvSpPr txBox="1">
            <a:spLocks noGrp="1"/>
          </p:cNvSpPr>
          <p:nvPr>
            <p:ph type="body" idx="2"/>
          </p:nvPr>
        </p:nvSpPr>
        <p:spPr>
          <a:xfrm>
            <a:off x="1472910" y="9082564"/>
            <a:ext cx="6896775" cy="1682657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2" name="Google Shape;62;p10"/>
          <p:cNvSpPr txBox="1">
            <a:spLocks noGrp="1"/>
          </p:cNvSpPr>
          <p:nvPr>
            <p:ph type="dt" idx="10"/>
          </p:nvPr>
        </p:nvSpPr>
        <p:spPr>
          <a:xfrm>
            <a:off x="1470124" y="28060638"/>
            <a:ext cx="4811316"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7083326" y="28060638"/>
            <a:ext cx="7216973"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15102184" y="28060638"/>
            <a:ext cx="4811316"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1472910" y="2018348"/>
            <a:ext cx="6896775" cy="706421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1"/>
          <p:cNvSpPr>
            <a:spLocks noGrp="1"/>
          </p:cNvSpPr>
          <p:nvPr>
            <p:ph type="pic" idx="2"/>
          </p:nvPr>
        </p:nvSpPr>
        <p:spPr>
          <a:xfrm>
            <a:off x="9090826" y="4359072"/>
            <a:ext cx="10825460" cy="21515024"/>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alibri"/>
                <a:ea typeface="Calibri"/>
                <a:cs typeface="Calibri"/>
                <a:sym typeface="Calibri"/>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alibri"/>
                <a:ea typeface="Calibri"/>
                <a:cs typeface="Calibri"/>
                <a:sym typeface="Calibri"/>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alibri"/>
                <a:ea typeface="Calibri"/>
                <a:cs typeface="Calibri"/>
                <a:sym typeface="Calibri"/>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9pPr>
          </a:lstStyle>
          <a:p>
            <a:endParaRPr/>
          </a:p>
        </p:txBody>
      </p:sp>
      <p:sp>
        <p:nvSpPr>
          <p:cNvPr id="68" name="Google Shape;68;p11"/>
          <p:cNvSpPr txBox="1">
            <a:spLocks noGrp="1"/>
          </p:cNvSpPr>
          <p:nvPr>
            <p:ph type="body" idx="1"/>
          </p:nvPr>
        </p:nvSpPr>
        <p:spPr>
          <a:xfrm>
            <a:off x="1472910" y="9082564"/>
            <a:ext cx="6896775" cy="1682657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9" name="Google Shape;69;p11"/>
          <p:cNvSpPr txBox="1">
            <a:spLocks noGrp="1"/>
          </p:cNvSpPr>
          <p:nvPr>
            <p:ph type="dt" idx="10"/>
          </p:nvPr>
        </p:nvSpPr>
        <p:spPr>
          <a:xfrm>
            <a:off x="1470124" y="28060638"/>
            <a:ext cx="4811316"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7083326" y="28060638"/>
            <a:ext cx="7216973"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15102184" y="28060638"/>
            <a:ext cx="4811316"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1470124" y="1611877"/>
            <a:ext cx="18443377" cy="585180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
          <p:cNvSpPr txBox="1">
            <a:spLocks noGrp="1"/>
          </p:cNvSpPr>
          <p:nvPr>
            <p:ph type="body" idx="1"/>
          </p:nvPr>
        </p:nvSpPr>
        <p:spPr>
          <a:xfrm>
            <a:off x="1470124" y="8059374"/>
            <a:ext cx="18443377" cy="19209344"/>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2"/>
          <p:cNvSpPr txBox="1">
            <a:spLocks noGrp="1"/>
          </p:cNvSpPr>
          <p:nvPr>
            <p:ph type="dt" idx="10"/>
          </p:nvPr>
        </p:nvSpPr>
        <p:spPr>
          <a:xfrm>
            <a:off x="1470124" y="28060638"/>
            <a:ext cx="4811316" cy="161187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4881"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4881"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4881"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4881"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4881"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4881"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4881"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4881" b="0" i="0" u="none" strike="noStrike" cap="none">
                <a:solidFill>
                  <a:schemeClr val="lt1"/>
                </a:solidFill>
                <a:latin typeface="Calibri"/>
                <a:ea typeface="Calibri"/>
                <a:cs typeface="Calibri"/>
                <a:sym typeface="Calibri"/>
              </a:defRPr>
            </a:lvl9pPr>
          </a:lstStyle>
          <a:p>
            <a:endParaRPr/>
          </a:p>
        </p:txBody>
      </p:sp>
      <p:sp>
        <p:nvSpPr>
          <p:cNvPr id="13" name="Google Shape;13;p2"/>
          <p:cNvSpPr txBox="1">
            <a:spLocks noGrp="1"/>
          </p:cNvSpPr>
          <p:nvPr>
            <p:ph type="ftr" idx="11"/>
          </p:nvPr>
        </p:nvSpPr>
        <p:spPr>
          <a:xfrm>
            <a:off x="7083326" y="28060638"/>
            <a:ext cx="7216973" cy="161187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4881"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4881"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4881"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4881"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4881"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4881"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4881"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4881" b="0" i="0" u="none" strike="noStrike" cap="none">
                <a:solidFill>
                  <a:schemeClr val="lt1"/>
                </a:solidFill>
                <a:latin typeface="Calibri"/>
                <a:ea typeface="Calibri"/>
                <a:cs typeface="Calibri"/>
                <a:sym typeface="Calibri"/>
              </a:defRPr>
            </a:lvl9pPr>
          </a:lstStyle>
          <a:p>
            <a:endParaRPr/>
          </a:p>
        </p:txBody>
      </p:sp>
      <p:sp>
        <p:nvSpPr>
          <p:cNvPr id="14" name="Google Shape;14;p2"/>
          <p:cNvSpPr txBox="1">
            <a:spLocks noGrp="1"/>
          </p:cNvSpPr>
          <p:nvPr>
            <p:ph type="sldNum" idx="12"/>
          </p:nvPr>
        </p:nvSpPr>
        <p:spPr>
          <a:xfrm>
            <a:off x="15102184" y="28060638"/>
            <a:ext cx="4811316" cy="161187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instructables.com/id/Ultrasonic-3D-Maps-With-Python-and-Arduino/?fbclid=IwAR3X30IH4CKg0J78q79tOyG-yGHk0z01ARv2aGSr-yj08I7tU7TYw_Y6Qag" TargetMode="External"/><Relationship Id="rId7"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github.com/nuguri3/3dReconstructionUsingUltrasonic?files=1" TargetMode="External"/><Relationship Id="rId4" Type="http://schemas.openxmlformats.org/officeDocument/2006/relationships/hyperlink" Target="https://github.com/PranaliDesai/Multiple-Ultrasonic-Sensor-?files=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6C84">
            <a:alpha val="51764"/>
          </a:srgbClr>
        </a:solidFill>
        <a:effectLst/>
      </p:bgPr>
    </p:bg>
    <p:spTree>
      <p:nvGrpSpPr>
        <p:cNvPr id="1" name="Shape 87"/>
        <p:cNvGrpSpPr/>
        <p:nvPr/>
      </p:nvGrpSpPr>
      <p:grpSpPr>
        <a:xfrm>
          <a:off x="0" y="0"/>
          <a:ext cx="0" cy="0"/>
          <a:chOff x="0" y="0"/>
          <a:chExt cx="0" cy="0"/>
        </a:xfrm>
      </p:grpSpPr>
      <p:sp>
        <p:nvSpPr>
          <p:cNvPr id="88" name="Google Shape;88;p1"/>
          <p:cNvSpPr txBox="1"/>
          <p:nvPr/>
        </p:nvSpPr>
        <p:spPr>
          <a:xfrm>
            <a:off x="0" y="193459"/>
            <a:ext cx="21383625" cy="2817414"/>
          </a:xfrm>
          <a:prstGeom prst="rect">
            <a:avLst/>
          </a:prstGeom>
          <a:solidFill>
            <a:srgbClr val="FBE4D4"/>
          </a:solidFill>
          <a:ln>
            <a:noFill/>
          </a:ln>
        </p:spPr>
        <p:txBody>
          <a:bodyPr spcFirstLastPara="1" wrap="square" lIns="0" tIns="19750" rIns="0" bIns="0" anchor="t" anchorCtr="0">
            <a:noAutofit/>
          </a:bodyPr>
          <a:lstStyle/>
          <a:p>
            <a:pPr marL="876300" marR="0" lvl="0" indent="0" rtl="0">
              <a:lnSpc>
                <a:spcPct val="100000"/>
              </a:lnSpc>
              <a:spcBef>
                <a:spcPts val="0"/>
              </a:spcBef>
              <a:spcAft>
                <a:spcPts val="0"/>
              </a:spcAft>
              <a:buClr>
                <a:schemeClr val="lt1"/>
              </a:buClr>
              <a:buSzPts val="1500"/>
              <a:buFont typeface="Calibri"/>
              <a:buNone/>
            </a:pPr>
            <a:endParaRPr sz="1500" b="1" i="0" u="none" strike="noStrike" cap="none" dirty="0">
              <a:solidFill>
                <a:schemeClr val="lt1"/>
              </a:solidFill>
              <a:latin typeface="Calibri"/>
              <a:ea typeface="Calibri"/>
              <a:cs typeface="Calibri"/>
              <a:sym typeface="Calibri"/>
            </a:endParaRPr>
          </a:p>
          <a:p>
            <a:pPr marL="876300" marR="0" lvl="0" indent="0" rtl="0">
              <a:lnSpc>
                <a:spcPct val="100000"/>
              </a:lnSpc>
              <a:spcBef>
                <a:spcPts val="0"/>
              </a:spcBef>
              <a:spcAft>
                <a:spcPts val="0"/>
              </a:spcAft>
              <a:buClr>
                <a:schemeClr val="dk1"/>
              </a:buClr>
              <a:buSzPts val="5500"/>
              <a:buFont typeface="Calibri"/>
              <a:buNone/>
            </a:pPr>
            <a:r>
              <a:rPr lang="en-IN" sz="5500" b="1" i="0" u="none" strike="noStrike" cap="none" dirty="0">
                <a:solidFill>
                  <a:schemeClr val="dk1"/>
                </a:solidFill>
                <a:latin typeface="Calibri"/>
                <a:ea typeface="Calibri"/>
                <a:cs typeface="Calibri"/>
                <a:sym typeface="Calibri"/>
              </a:rPr>
              <a:t>                     3D LIDAR</a:t>
            </a:r>
            <a:endParaRPr sz="5500" b="0" i="0" u="none" strike="noStrike" cap="none" dirty="0">
              <a:solidFill>
                <a:schemeClr val="dk1"/>
              </a:solidFill>
              <a:latin typeface="Calibri"/>
              <a:ea typeface="Calibri"/>
              <a:cs typeface="Calibri"/>
              <a:sym typeface="Calibri"/>
            </a:endParaRPr>
          </a:p>
          <a:p>
            <a:pPr marL="12700" marR="12700" lvl="0" indent="863600" rtl="0">
              <a:lnSpc>
                <a:spcPct val="100000"/>
              </a:lnSpc>
              <a:spcBef>
                <a:spcPts val="100"/>
              </a:spcBef>
              <a:spcAft>
                <a:spcPts val="0"/>
              </a:spcAft>
              <a:buClr>
                <a:schemeClr val="dk1"/>
              </a:buClr>
              <a:buSzPts val="2600"/>
              <a:buFont typeface="Calibri"/>
              <a:buNone/>
            </a:pPr>
            <a:r>
              <a:rPr lang="en-IN" sz="3600" b="1" i="0" u="sng" strike="noStrike" cap="none" dirty="0">
                <a:solidFill>
                  <a:schemeClr val="dk1"/>
                </a:solidFill>
                <a:latin typeface="Calibri"/>
                <a:ea typeface="Calibri"/>
                <a:cs typeface="Calibri"/>
                <a:sym typeface="Calibri"/>
              </a:rPr>
              <a:t>Ahemad </a:t>
            </a:r>
            <a:r>
              <a:rPr lang="en-IN" sz="3600" b="1" u="sng" dirty="0">
                <a:solidFill>
                  <a:schemeClr val="dk1"/>
                </a:solidFill>
                <a:latin typeface="Calibri"/>
                <a:ea typeface="Calibri"/>
                <a:cs typeface="Calibri"/>
                <a:sym typeface="Calibri"/>
              </a:rPr>
              <a:t>K</a:t>
            </a:r>
            <a:r>
              <a:rPr lang="en-IN" sz="3600" b="1" i="0" u="sng" strike="noStrike" cap="none" dirty="0">
                <a:solidFill>
                  <a:schemeClr val="dk1"/>
                </a:solidFill>
                <a:latin typeface="Calibri"/>
                <a:ea typeface="Calibri"/>
                <a:cs typeface="Calibri"/>
                <a:sym typeface="Calibri"/>
              </a:rPr>
              <a:t>han, </a:t>
            </a:r>
            <a:r>
              <a:rPr lang="en-IN" sz="3600" b="1" i="0" u="sng" strike="noStrike" cap="none" dirty="0" err="1">
                <a:solidFill>
                  <a:schemeClr val="dk1"/>
                </a:solidFill>
                <a:latin typeface="Calibri"/>
                <a:ea typeface="Calibri"/>
                <a:cs typeface="Calibri"/>
                <a:sym typeface="Calibri"/>
              </a:rPr>
              <a:t>Yashwanth</a:t>
            </a:r>
            <a:r>
              <a:rPr lang="en-IN" sz="3600" b="1" i="0" u="sng" strike="noStrike" cap="none" dirty="0">
                <a:solidFill>
                  <a:schemeClr val="dk1"/>
                </a:solidFill>
                <a:latin typeface="Calibri"/>
                <a:ea typeface="Calibri"/>
                <a:cs typeface="Calibri"/>
                <a:sym typeface="Calibri"/>
              </a:rPr>
              <a:t>, Hardik Singh, Ayushi Rai, </a:t>
            </a:r>
          </a:p>
          <a:p>
            <a:pPr marL="12700" marR="12700" lvl="0" indent="863600" rtl="0">
              <a:lnSpc>
                <a:spcPct val="100000"/>
              </a:lnSpc>
              <a:spcBef>
                <a:spcPts val="100"/>
              </a:spcBef>
              <a:spcAft>
                <a:spcPts val="0"/>
              </a:spcAft>
              <a:buClr>
                <a:schemeClr val="dk1"/>
              </a:buClr>
              <a:buSzPts val="2600"/>
              <a:buFont typeface="Calibri"/>
              <a:buNone/>
            </a:pPr>
            <a:r>
              <a:rPr lang="en-IN" sz="3600" b="1" i="0" u="sng" strike="noStrike" cap="none" dirty="0" err="1">
                <a:solidFill>
                  <a:schemeClr val="dk1"/>
                </a:solidFill>
                <a:latin typeface="Calibri"/>
                <a:ea typeface="Calibri"/>
                <a:cs typeface="Calibri"/>
                <a:sym typeface="Calibri"/>
              </a:rPr>
              <a:t>Divyam</a:t>
            </a:r>
            <a:r>
              <a:rPr lang="en-IN" sz="3600" b="1" i="0" u="sng" strike="noStrike" cap="none" dirty="0">
                <a:solidFill>
                  <a:schemeClr val="dk1"/>
                </a:solidFill>
                <a:latin typeface="Calibri"/>
                <a:ea typeface="Calibri"/>
                <a:cs typeface="Calibri"/>
                <a:sym typeface="Calibri"/>
              </a:rPr>
              <a:t>, </a:t>
            </a:r>
            <a:r>
              <a:rPr lang="en-IN" sz="3600" b="1" i="0" u="sng" strike="noStrike" cap="none" dirty="0" err="1">
                <a:solidFill>
                  <a:schemeClr val="dk1"/>
                </a:solidFill>
                <a:latin typeface="Calibri"/>
                <a:ea typeface="Calibri"/>
                <a:cs typeface="Calibri"/>
                <a:sym typeface="Calibri"/>
              </a:rPr>
              <a:t>Drigesh</a:t>
            </a:r>
            <a:r>
              <a:rPr lang="en-IN" sz="3600" b="1" i="0" u="sng" strike="noStrike" cap="none" dirty="0">
                <a:solidFill>
                  <a:schemeClr val="dk1"/>
                </a:solidFill>
                <a:latin typeface="Calibri"/>
                <a:ea typeface="Calibri"/>
                <a:cs typeface="Calibri"/>
                <a:sym typeface="Calibri"/>
              </a:rPr>
              <a:t>, Aakash Meena , </a:t>
            </a:r>
            <a:r>
              <a:rPr lang="en-IN" sz="3600" b="1" i="0" u="sng" strike="noStrike" cap="none" dirty="0" err="1">
                <a:solidFill>
                  <a:schemeClr val="dk1"/>
                </a:solidFill>
                <a:latin typeface="Calibri"/>
                <a:ea typeface="Calibri"/>
                <a:cs typeface="Calibri"/>
                <a:sym typeface="Calibri"/>
              </a:rPr>
              <a:t>Aniraj</a:t>
            </a:r>
            <a:r>
              <a:rPr lang="en-IN" sz="3600" b="1" i="0" u="sng" strike="noStrike" cap="none" dirty="0">
                <a:solidFill>
                  <a:schemeClr val="dk1"/>
                </a:solidFill>
                <a:latin typeface="Calibri"/>
                <a:ea typeface="Calibri"/>
                <a:cs typeface="Calibri"/>
                <a:sym typeface="Calibri"/>
              </a:rPr>
              <a:t> Choudhury</a:t>
            </a:r>
            <a:endParaRPr lang="en-US" sz="2600" b="0" i="0" u="none" strike="noStrike" cap="none" dirty="0">
              <a:solidFill>
                <a:schemeClr val="lt1"/>
              </a:solidFill>
              <a:latin typeface="Calibri"/>
              <a:ea typeface="Calibri"/>
              <a:cs typeface="Calibri"/>
              <a:sym typeface="Calibri"/>
            </a:endParaRPr>
          </a:p>
        </p:txBody>
      </p:sp>
      <p:sp>
        <p:nvSpPr>
          <p:cNvPr id="89" name="Google Shape;89;p1"/>
          <p:cNvSpPr/>
          <p:nvPr/>
        </p:nvSpPr>
        <p:spPr>
          <a:xfrm rot="5400000" flipH="1">
            <a:off x="10587037" y="-10571402"/>
            <a:ext cx="209550" cy="21383626"/>
          </a:xfrm>
          <a:prstGeom prst="rect">
            <a:avLst/>
          </a:prstGeom>
          <a:solidFill>
            <a:srgbClr val="962E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881" b="0" i="0" u="none" strike="noStrike" cap="none">
              <a:solidFill>
                <a:srgbClr val="FF0000"/>
              </a:solidFill>
              <a:latin typeface="Calibri"/>
              <a:ea typeface="Calibri"/>
              <a:cs typeface="Calibri"/>
              <a:sym typeface="Calibri"/>
            </a:endParaRPr>
          </a:p>
        </p:txBody>
      </p:sp>
      <p:graphicFrame>
        <p:nvGraphicFramePr>
          <p:cNvPr id="90" name="Google Shape;90;p1"/>
          <p:cNvGraphicFramePr/>
          <p:nvPr>
            <p:extLst>
              <p:ext uri="{D42A27DB-BD31-4B8C-83A1-F6EECF244321}">
                <p14:modId xmlns:p14="http://schemas.microsoft.com/office/powerpoint/2010/main" val="315830185"/>
              </p:ext>
            </p:extLst>
          </p:nvPr>
        </p:nvGraphicFramePr>
        <p:xfrm>
          <a:off x="170795" y="3163537"/>
          <a:ext cx="10382650" cy="8343361"/>
        </p:xfrm>
        <a:graphic>
          <a:graphicData uri="http://schemas.openxmlformats.org/drawingml/2006/table">
            <a:tbl>
              <a:tblPr firstRow="1">
                <a:noFill/>
                <a:tableStyleId>{5840790B-2C73-4C5B-968F-000CC71C3312}</a:tableStyleId>
              </a:tblPr>
              <a:tblGrid>
                <a:gridCol w="10382650">
                  <a:extLst>
                    <a:ext uri="{9D8B030D-6E8A-4147-A177-3AD203B41FA5}">
                      <a16:colId xmlns:a16="http://schemas.microsoft.com/office/drawing/2014/main" val="20000"/>
                    </a:ext>
                  </a:extLst>
                </a:gridCol>
              </a:tblGrid>
              <a:tr h="675962">
                <a:tc>
                  <a:txBody>
                    <a:bodyPr/>
                    <a:lstStyle/>
                    <a:p>
                      <a:pPr marL="0" marR="0" lvl="0" indent="0" algn="ctr" rtl="0">
                        <a:spcBef>
                          <a:spcPts val="0"/>
                        </a:spcBef>
                        <a:spcAft>
                          <a:spcPts val="0"/>
                        </a:spcAft>
                        <a:buNone/>
                      </a:pPr>
                      <a:r>
                        <a:rPr lang="en-IN" sz="3800" u="none" strike="noStrike" cap="none" dirty="0"/>
                        <a:t>Abstract/Introduction</a:t>
                      </a:r>
                      <a:endParaRPr dirty="0"/>
                    </a:p>
                  </a:txBody>
                  <a:tcPr marL="91450" marR="91450" marT="45725" marB="45725">
                    <a:solidFill>
                      <a:srgbClr val="962E40"/>
                    </a:solidFill>
                  </a:tcPr>
                </a:tc>
                <a:extLst>
                  <a:ext uri="{0D108BD9-81ED-4DB2-BD59-A6C34878D82A}">
                    <a16:rowId xmlns:a16="http://schemas.microsoft.com/office/drawing/2014/main" val="10000"/>
                  </a:ext>
                </a:extLst>
              </a:tr>
              <a:tr h="7667399">
                <a:tc>
                  <a:txBody>
                    <a:bodyPr/>
                    <a:lstStyle/>
                    <a:p>
                      <a:pPr marL="0" marR="0" lvl="0" indent="0" algn="just" rtl="0">
                        <a:lnSpc>
                          <a:spcPct val="115000"/>
                        </a:lnSpc>
                        <a:spcBef>
                          <a:spcPts val="0"/>
                        </a:spcBef>
                        <a:spcAft>
                          <a:spcPts val="0"/>
                        </a:spcAft>
                        <a:buNone/>
                      </a:pPr>
                      <a:r>
                        <a:rPr lang="en-IN" sz="4400" b="1" u="sng" strike="noStrike" cap="none" dirty="0">
                          <a:latin typeface="Arial"/>
                          <a:ea typeface="Arial"/>
                          <a:cs typeface="Arial"/>
                          <a:sym typeface="Arial"/>
                        </a:rPr>
                        <a:t>AIM</a:t>
                      </a:r>
                      <a:br>
                        <a:rPr lang="en-IN" sz="3200" u="none" strike="noStrike" cap="none" dirty="0">
                          <a:latin typeface="Arial"/>
                          <a:ea typeface="Arial"/>
                          <a:cs typeface="Arial"/>
                          <a:sym typeface="Arial"/>
                        </a:rPr>
                      </a:br>
                      <a:endParaRPr lang="en-IN" sz="3200" u="none" strike="noStrike" cap="none" dirty="0">
                        <a:latin typeface="Arial"/>
                        <a:ea typeface="Arial"/>
                        <a:cs typeface="Arial"/>
                        <a:sym typeface="Arial"/>
                      </a:endParaRPr>
                    </a:p>
                    <a:p>
                      <a:pPr marL="0" marR="0" lvl="0" indent="0" algn="just" rtl="0">
                        <a:lnSpc>
                          <a:spcPct val="115000"/>
                        </a:lnSpc>
                        <a:spcBef>
                          <a:spcPts val="0"/>
                        </a:spcBef>
                        <a:spcAft>
                          <a:spcPts val="0"/>
                        </a:spcAft>
                        <a:buNone/>
                      </a:pPr>
                      <a:r>
                        <a:rPr lang="en-IN" sz="3200" u="none" strike="noStrike" cap="none" dirty="0">
                          <a:latin typeface="Arial"/>
                          <a:ea typeface="Arial"/>
                          <a:cs typeface="Arial"/>
                          <a:sym typeface="Arial"/>
                        </a:rPr>
                        <a:t>The aim of this project is to draw a three dimensional image of the object with the help of processing IDE and Arduino IDE. The ultrasonic sensors are used for the purpose of mapping of object with respect to the lidar.</a:t>
                      </a:r>
                      <a:endParaRPr dirty="0"/>
                    </a:p>
                    <a:p>
                      <a:pPr marL="0" marR="0" lvl="0" indent="0" algn="l" rtl="0">
                        <a:lnSpc>
                          <a:spcPct val="115000"/>
                        </a:lnSpc>
                        <a:spcBef>
                          <a:spcPts val="0"/>
                        </a:spcBef>
                        <a:spcAft>
                          <a:spcPts val="0"/>
                        </a:spcAft>
                        <a:buNone/>
                      </a:pPr>
                      <a:endParaRPr sz="3200" u="none" strike="noStrike" cap="none" dirty="0">
                        <a:latin typeface="Arial"/>
                        <a:ea typeface="Arial"/>
                        <a:cs typeface="Arial"/>
                        <a:sym typeface="Arial"/>
                      </a:endParaRPr>
                    </a:p>
                    <a:p>
                      <a:pPr marL="0" marR="0" lvl="0" indent="0" algn="ctr" rtl="0">
                        <a:lnSpc>
                          <a:spcPct val="115000"/>
                        </a:lnSpc>
                        <a:spcBef>
                          <a:spcPts val="0"/>
                        </a:spcBef>
                        <a:spcAft>
                          <a:spcPts val="0"/>
                        </a:spcAft>
                        <a:buNone/>
                      </a:pPr>
                      <a:r>
                        <a:rPr lang="en-IN" sz="4000" b="1" u="sng" strike="noStrike" cap="none" dirty="0">
                          <a:latin typeface="Arial"/>
                          <a:ea typeface="Arial"/>
                          <a:cs typeface="Arial"/>
                          <a:sym typeface="Arial"/>
                        </a:rPr>
                        <a:t>DIFFERENTIATING OBJECTS</a:t>
                      </a:r>
                      <a:endParaRPr sz="1800" dirty="0"/>
                    </a:p>
                    <a:p>
                      <a:pPr marL="0" marR="0" lvl="0" indent="0" algn="just" rtl="0">
                        <a:lnSpc>
                          <a:spcPct val="115000"/>
                        </a:lnSpc>
                        <a:spcBef>
                          <a:spcPts val="0"/>
                        </a:spcBef>
                        <a:spcAft>
                          <a:spcPts val="0"/>
                        </a:spcAft>
                        <a:buNone/>
                      </a:pPr>
                      <a:endParaRPr lang="en-IN" sz="3200" u="none" strike="noStrike" cap="none" dirty="0">
                        <a:latin typeface="Arial"/>
                        <a:ea typeface="Arial"/>
                        <a:cs typeface="Arial"/>
                        <a:sym typeface="Arial"/>
                      </a:endParaRPr>
                    </a:p>
                    <a:p>
                      <a:pPr marL="0" marR="0" lvl="0" indent="0" algn="just" rtl="0">
                        <a:lnSpc>
                          <a:spcPct val="115000"/>
                        </a:lnSpc>
                        <a:spcBef>
                          <a:spcPts val="0"/>
                        </a:spcBef>
                        <a:spcAft>
                          <a:spcPts val="0"/>
                        </a:spcAft>
                        <a:buNone/>
                      </a:pPr>
                      <a:r>
                        <a:rPr lang="en-IN" sz="3200" u="none" strike="noStrike" cap="none" dirty="0">
                          <a:latin typeface="Arial"/>
                          <a:ea typeface="Arial"/>
                          <a:cs typeface="Arial"/>
                          <a:sym typeface="Arial"/>
                        </a:rPr>
                        <a:t>Through this model, different objects could be identified  for the particular range of distance. </a:t>
                      </a:r>
                      <a:r>
                        <a:rPr lang="en-IN" sz="1400" u="none" strike="noStrike" cap="none" dirty="0">
                          <a:latin typeface="Calibri"/>
                          <a:ea typeface="Arial"/>
                          <a:cs typeface="Calibri"/>
                          <a:sym typeface="Arial"/>
                        </a:rPr>
                        <a:t> </a:t>
                      </a:r>
                      <a:r>
                        <a:rPr lang="en-IN" sz="3200" u="none" strike="noStrike" cap="none" dirty="0">
                          <a:latin typeface="Arial"/>
                          <a:ea typeface="Arial"/>
                          <a:cs typeface="Arial"/>
                          <a:sym typeface="Arial"/>
                        </a:rPr>
                        <a:t>And lines are generated by 3d mapping.</a:t>
                      </a:r>
                      <a:endParaRPr sz="3200" u="none" strike="noStrike" cap="none" dirty="0">
                        <a:latin typeface="Arial"/>
                        <a:ea typeface="Arial"/>
                        <a:cs typeface="Arial"/>
                        <a:sym typeface="Arial"/>
                      </a:endParaRPr>
                    </a:p>
                  </a:txBody>
                  <a:tcPr marL="63500" marR="63500" marT="63500" marB="63500">
                    <a:solidFill>
                      <a:srgbClr val="FBE4D4"/>
                    </a:solidFill>
                  </a:tcPr>
                </a:tc>
                <a:extLst>
                  <a:ext uri="{0D108BD9-81ED-4DB2-BD59-A6C34878D82A}">
                    <a16:rowId xmlns:a16="http://schemas.microsoft.com/office/drawing/2014/main" val="10001"/>
                  </a:ext>
                </a:extLst>
              </a:tr>
            </a:tbl>
          </a:graphicData>
        </a:graphic>
      </p:graphicFrame>
      <p:sp>
        <p:nvSpPr>
          <p:cNvPr id="91" name="Google Shape;91;p1"/>
          <p:cNvSpPr/>
          <p:nvPr/>
        </p:nvSpPr>
        <p:spPr>
          <a:xfrm rot="5400000" flipH="1">
            <a:off x="10587037" y="-7761653"/>
            <a:ext cx="209550" cy="21383626"/>
          </a:xfrm>
          <a:prstGeom prst="rect">
            <a:avLst/>
          </a:prstGeom>
          <a:solidFill>
            <a:srgbClr val="962E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881" b="0" i="0" u="none" strike="noStrike" cap="none">
              <a:solidFill>
                <a:schemeClr val="lt1"/>
              </a:solidFill>
              <a:latin typeface="Calibri"/>
              <a:ea typeface="Calibri"/>
              <a:cs typeface="Calibri"/>
              <a:sym typeface="Calibri"/>
            </a:endParaRPr>
          </a:p>
        </p:txBody>
      </p:sp>
      <p:graphicFrame>
        <p:nvGraphicFramePr>
          <p:cNvPr id="92" name="Google Shape;92;p1"/>
          <p:cNvGraphicFramePr/>
          <p:nvPr>
            <p:extLst>
              <p:ext uri="{D42A27DB-BD31-4B8C-83A1-F6EECF244321}">
                <p14:modId xmlns:p14="http://schemas.microsoft.com/office/powerpoint/2010/main" val="1256622340"/>
              </p:ext>
            </p:extLst>
          </p:nvPr>
        </p:nvGraphicFramePr>
        <p:xfrm>
          <a:off x="10765000" y="3163537"/>
          <a:ext cx="10447829" cy="11972845"/>
        </p:xfrm>
        <a:graphic>
          <a:graphicData uri="http://schemas.openxmlformats.org/drawingml/2006/table">
            <a:tbl>
              <a:tblPr firstRow="1">
                <a:noFill/>
                <a:tableStyleId>{5840790B-2C73-4C5B-968F-000CC71C3312}</a:tableStyleId>
              </a:tblPr>
              <a:tblGrid>
                <a:gridCol w="10447829">
                  <a:extLst>
                    <a:ext uri="{9D8B030D-6E8A-4147-A177-3AD203B41FA5}">
                      <a16:colId xmlns:a16="http://schemas.microsoft.com/office/drawing/2014/main" val="20000"/>
                    </a:ext>
                  </a:extLst>
                </a:gridCol>
              </a:tblGrid>
              <a:tr h="669000">
                <a:tc>
                  <a:txBody>
                    <a:bodyPr/>
                    <a:lstStyle/>
                    <a:p>
                      <a:pPr marL="0" marR="0" lvl="0" indent="0" algn="ctr" rtl="0">
                        <a:spcBef>
                          <a:spcPts val="0"/>
                        </a:spcBef>
                        <a:spcAft>
                          <a:spcPts val="0"/>
                        </a:spcAft>
                        <a:buNone/>
                      </a:pPr>
                      <a:r>
                        <a:rPr lang="en-IN" sz="3800" u="none" strike="noStrike" cap="none" dirty="0"/>
                        <a:t>Results</a:t>
                      </a:r>
                      <a:endParaRPr dirty="0"/>
                    </a:p>
                  </a:txBody>
                  <a:tcPr marL="91450" marR="91450" marT="45725" marB="45725">
                    <a:solidFill>
                      <a:srgbClr val="962E40"/>
                    </a:solidFill>
                  </a:tcPr>
                </a:tc>
                <a:extLst>
                  <a:ext uri="{0D108BD9-81ED-4DB2-BD59-A6C34878D82A}">
                    <a16:rowId xmlns:a16="http://schemas.microsoft.com/office/drawing/2014/main" val="10000"/>
                  </a:ext>
                </a:extLst>
              </a:tr>
              <a:tr h="11302275">
                <a:tc>
                  <a:txBody>
                    <a:bodyPr/>
                    <a:lstStyle/>
                    <a:p>
                      <a:pPr marL="742950" marR="0" lvl="0" indent="-742950" algn="l" rtl="0">
                        <a:spcBef>
                          <a:spcPts val="0"/>
                        </a:spcBef>
                        <a:spcAft>
                          <a:spcPts val="0"/>
                        </a:spcAft>
                        <a:buFont typeface="+mj-lt"/>
                        <a:buAutoNum type="arabicPeriod"/>
                      </a:pPr>
                      <a:r>
                        <a:rPr lang="en-IN" sz="3600" u="none" strike="noStrike" cap="none" dirty="0"/>
                        <a:t>Now we can map the surrounding and get a 3D view of the objects present in it.</a:t>
                      </a:r>
                      <a:endParaRPr lang="en-IN" sz="1400" u="none" strike="noStrike" cap="none" dirty="0"/>
                    </a:p>
                    <a:p>
                      <a:pPr marL="742950" marR="0" lvl="0" indent="-742950" algn="l" rtl="0">
                        <a:spcBef>
                          <a:spcPts val="0"/>
                        </a:spcBef>
                        <a:spcAft>
                          <a:spcPts val="0"/>
                        </a:spcAft>
                        <a:buFont typeface="+mj-lt"/>
                        <a:buAutoNum type="arabicPeriod"/>
                      </a:pPr>
                      <a:r>
                        <a:rPr lang="en-IN" sz="3600" dirty="0"/>
                        <a:t>Ultimately we would be able to identify the 3D view of the objects by taking multiple readings</a:t>
                      </a:r>
                      <a:endParaRPr dirty="0"/>
                    </a:p>
                    <a:p>
                      <a:pPr marL="0" marR="0" lvl="0" indent="0" algn="l" rtl="0">
                        <a:spcBef>
                          <a:spcPts val="0"/>
                        </a:spcBef>
                        <a:spcAft>
                          <a:spcPts val="0"/>
                        </a:spcAft>
                        <a:buNone/>
                      </a:pPr>
                      <a:endParaRPr sz="3200" dirty="0"/>
                    </a:p>
                    <a:p>
                      <a:pPr marL="0" marR="0" lvl="0" indent="0" algn="l" rtl="0">
                        <a:spcBef>
                          <a:spcPts val="0"/>
                        </a:spcBef>
                        <a:spcAft>
                          <a:spcPts val="0"/>
                        </a:spcAft>
                        <a:buNone/>
                      </a:pPr>
                      <a:r>
                        <a:rPr lang="en-IN" sz="4400" b="1" u="sng" dirty="0"/>
                        <a:t>OUTPUT</a:t>
                      </a:r>
                      <a:endParaRPr sz="3200" b="1" u="sng" dirty="0"/>
                    </a:p>
                  </a:txBody>
                  <a:tcPr marL="91450" marR="91450" marT="45725" marB="45725">
                    <a:solidFill>
                      <a:srgbClr val="FBE4D4"/>
                    </a:solidFill>
                  </a:tcPr>
                </a:tc>
                <a:extLst>
                  <a:ext uri="{0D108BD9-81ED-4DB2-BD59-A6C34878D82A}">
                    <a16:rowId xmlns:a16="http://schemas.microsoft.com/office/drawing/2014/main" val="10001"/>
                  </a:ext>
                </a:extLst>
              </a:tr>
            </a:tbl>
          </a:graphicData>
        </a:graphic>
      </p:graphicFrame>
      <p:graphicFrame>
        <p:nvGraphicFramePr>
          <p:cNvPr id="93" name="Google Shape;93;p1"/>
          <p:cNvGraphicFramePr/>
          <p:nvPr>
            <p:extLst>
              <p:ext uri="{D42A27DB-BD31-4B8C-83A1-F6EECF244321}">
                <p14:modId xmlns:p14="http://schemas.microsoft.com/office/powerpoint/2010/main" val="296882259"/>
              </p:ext>
            </p:extLst>
          </p:nvPr>
        </p:nvGraphicFramePr>
        <p:xfrm>
          <a:off x="10765000" y="15352027"/>
          <a:ext cx="10447828" cy="8000350"/>
        </p:xfrm>
        <a:graphic>
          <a:graphicData uri="http://schemas.openxmlformats.org/drawingml/2006/table">
            <a:tbl>
              <a:tblPr firstRow="1">
                <a:noFill/>
                <a:tableStyleId>{5840790B-2C73-4C5B-968F-000CC71C3312}</a:tableStyleId>
              </a:tblPr>
              <a:tblGrid>
                <a:gridCol w="10447828">
                  <a:extLst>
                    <a:ext uri="{9D8B030D-6E8A-4147-A177-3AD203B41FA5}">
                      <a16:colId xmlns:a16="http://schemas.microsoft.com/office/drawing/2014/main" val="20000"/>
                    </a:ext>
                  </a:extLst>
                </a:gridCol>
              </a:tblGrid>
              <a:tr h="720400">
                <a:tc>
                  <a:txBody>
                    <a:bodyPr/>
                    <a:lstStyle/>
                    <a:p>
                      <a:pPr marL="0" marR="0" lvl="0" indent="0" algn="ctr" rtl="0">
                        <a:spcBef>
                          <a:spcPts val="0"/>
                        </a:spcBef>
                        <a:spcAft>
                          <a:spcPts val="0"/>
                        </a:spcAft>
                        <a:buNone/>
                      </a:pPr>
                      <a:r>
                        <a:rPr lang="en-IN" sz="3800" dirty="0"/>
                        <a:t>Conclusion</a:t>
                      </a:r>
                      <a:endParaRPr dirty="0"/>
                    </a:p>
                  </a:txBody>
                  <a:tcPr marL="91450" marR="91450" marT="45725" marB="45725">
                    <a:solidFill>
                      <a:srgbClr val="962E40"/>
                    </a:solidFill>
                  </a:tcPr>
                </a:tc>
                <a:extLst>
                  <a:ext uri="{0D108BD9-81ED-4DB2-BD59-A6C34878D82A}">
                    <a16:rowId xmlns:a16="http://schemas.microsoft.com/office/drawing/2014/main" val="10000"/>
                  </a:ext>
                </a:extLst>
              </a:tr>
              <a:tr h="7279950">
                <a:tc>
                  <a:txBody>
                    <a:bodyPr/>
                    <a:lstStyle/>
                    <a:p>
                      <a:pPr marL="514350" marR="0" lvl="0" indent="-514350" algn="just" rtl="0">
                        <a:spcBef>
                          <a:spcPts val="0"/>
                        </a:spcBef>
                        <a:spcAft>
                          <a:spcPts val="0"/>
                        </a:spcAft>
                        <a:buFont typeface="+mj-lt"/>
                        <a:buAutoNum type="arabicPeriod"/>
                      </a:pPr>
                      <a:r>
                        <a:rPr lang="en-IN" sz="3200" dirty="0"/>
                        <a:t>With the help of our model we can map objects.</a:t>
                      </a:r>
                      <a:endParaRPr dirty="0"/>
                    </a:p>
                    <a:p>
                      <a:pPr marL="514350" marR="0" lvl="0" indent="-514350" algn="just" rtl="0">
                        <a:spcBef>
                          <a:spcPts val="0"/>
                        </a:spcBef>
                        <a:spcAft>
                          <a:spcPts val="0"/>
                        </a:spcAft>
                        <a:buFont typeface="+mj-lt"/>
                        <a:buAutoNum type="arabicPeriod"/>
                      </a:pPr>
                      <a:endParaRPr sz="3200" dirty="0"/>
                    </a:p>
                    <a:p>
                      <a:pPr marL="514350" marR="0" lvl="0" indent="-514350" algn="just" rtl="0">
                        <a:spcBef>
                          <a:spcPts val="0"/>
                        </a:spcBef>
                        <a:spcAft>
                          <a:spcPts val="0"/>
                        </a:spcAft>
                        <a:buFont typeface="+mj-lt"/>
                        <a:buAutoNum type="arabicPeriod"/>
                      </a:pPr>
                      <a:endParaRPr sz="3200" dirty="0"/>
                    </a:p>
                    <a:p>
                      <a:pPr marL="514350" marR="0" lvl="0" indent="-514350" algn="just" rtl="0">
                        <a:spcBef>
                          <a:spcPts val="0"/>
                        </a:spcBef>
                        <a:spcAft>
                          <a:spcPts val="0"/>
                        </a:spcAft>
                        <a:buFont typeface="+mj-lt"/>
                        <a:buAutoNum type="arabicPeriod"/>
                      </a:pPr>
                      <a:endParaRPr sz="3200" dirty="0"/>
                    </a:p>
                    <a:p>
                      <a:pPr marL="514350" marR="0" lvl="0" indent="-514350" algn="just" rtl="0">
                        <a:spcBef>
                          <a:spcPts val="0"/>
                        </a:spcBef>
                        <a:spcAft>
                          <a:spcPts val="0"/>
                        </a:spcAft>
                        <a:buFont typeface="+mj-lt"/>
                        <a:buAutoNum type="arabicPeriod"/>
                      </a:pPr>
                      <a:endParaRPr sz="3200" dirty="0"/>
                    </a:p>
                    <a:p>
                      <a:pPr marL="514350" marR="0" lvl="0" indent="-514350" algn="just" rtl="0">
                        <a:spcBef>
                          <a:spcPts val="0"/>
                        </a:spcBef>
                        <a:spcAft>
                          <a:spcPts val="0"/>
                        </a:spcAft>
                        <a:buFont typeface="+mj-lt"/>
                        <a:buAutoNum type="arabicPeriod"/>
                      </a:pPr>
                      <a:endParaRPr sz="3200" dirty="0"/>
                    </a:p>
                    <a:p>
                      <a:pPr marL="514350" marR="0" lvl="0" indent="-514350" algn="just" rtl="0">
                        <a:spcBef>
                          <a:spcPts val="0"/>
                        </a:spcBef>
                        <a:spcAft>
                          <a:spcPts val="0"/>
                        </a:spcAft>
                        <a:buFont typeface="+mj-lt"/>
                        <a:buAutoNum type="arabicPeriod"/>
                      </a:pPr>
                      <a:endParaRPr sz="3200" dirty="0"/>
                    </a:p>
                    <a:p>
                      <a:pPr marL="514350" marR="0" lvl="0" indent="-514350" algn="just" rtl="0">
                        <a:spcBef>
                          <a:spcPts val="0"/>
                        </a:spcBef>
                        <a:spcAft>
                          <a:spcPts val="0"/>
                        </a:spcAft>
                        <a:buFont typeface="+mj-lt"/>
                        <a:buAutoNum type="arabicPeriod"/>
                      </a:pPr>
                      <a:endParaRPr sz="3200" dirty="0"/>
                    </a:p>
                    <a:p>
                      <a:pPr marL="514350" marR="0" lvl="0" indent="-514350" algn="just" rtl="0">
                        <a:spcBef>
                          <a:spcPts val="0"/>
                        </a:spcBef>
                        <a:spcAft>
                          <a:spcPts val="0"/>
                        </a:spcAft>
                        <a:buFont typeface="+mj-lt"/>
                        <a:buAutoNum type="arabicPeriod"/>
                      </a:pPr>
                      <a:endParaRPr lang="en-IN" sz="3200" dirty="0"/>
                    </a:p>
                    <a:p>
                      <a:pPr marL="514350" marR="0" lvl="0" indent="-514350" algn="just" rtl="0">
                        <a:spcBef>
                          <a:spcPts val="0"/>
                        </a:spcBef>
                        <a:spcAft>
                          <a:spcPts val="0"/>
                        </a:spcAft>
                        <a:buFont typeface="+mj-lt"/>
                        <a:buAutoNum type="arabicPeriod"/>
                      </a:pPr>
                      <a:endParaRPr lang="en-IN" sz="3200" dirty="0"/>
                    </a:p>
                    <a:p>
                      <a:pPr marL="514350" marR="0" lvl="0" indent="-514350" algn="just" rtl="0">
                        <a:spcBef>
                          <a:spcPts val="0"/>
                        </a:spcBef>
                        <a:spcAft>
                          <a:spcPts val="0"/>
                        </a:spcAft>
                        <a:buFont typeface="+mj-lt"/>
                        <a:buAutoNum type="arabicPeriod"/>
                      </a:pPr>
                      <a:endParaRPr lang="en-IN" sz="3200" dirty="0"/>
                    </a:p>
                    <a:p>
                      <a:pPr marL="514350" marR="0" lvl="0" indent="-514350" algn="just" rtl="0">
                        <a:spcBef>
                          <a:spcPts val="0"/>
                        </a:spcBef>
                        <a:spcAft>
                          <a:spcPts val="0"/>
                        </a:spcAft>
                        <a:buFont typeface="+mj-lt"/>
                        <a:buAutoNum type="arabicPeriod"/>
                      </a:pPr>
                      <a:endParaRPr lang="en-IN" sz="3200" dirty="0"/>
                    </a:p>
                    <a:p>
                      <a:pPr marL="514350" marR="0" lvl="0" indent="-514350" algn="just" rtl="0">
                        <a:spcBef>
                          <a:spcPts val="0"/>
                        </a:spcBef>
                        <a:spcAft>
                          <a:spcPts val="0"/>
                        </a:spcAft>
                        <a:buFont typeface="+mj-lt"/>
                        <a:buAutoNum type="arabicPeriod"/>
                      </a:pPr>
                      <a:r>
                        <a:rPr lang="en-IN" sz="3200" dirty="0"/>
                        <a:t>This is a very low cost model, which can map the surrounding.                                                         </a:t>
                      </a:r>
                      <a:endParaRPr sz="3200" b="1" u="sng" dirty="0"/>
                    </a:p>
                  </a:txBody>
                  <a:tcPr marL="91450" marR="91450" marT="45725" marB="45725">
                    <a:solidFill>
                      <a:srgbClr val="FBE4D4"/>
                    </a:solidFill>
                  </a:tcPr>
                </a:tc>
                <a:extLst>
                  <a:ext uri="{0D108BD9-81ED-4DB2-BD59-A6C34878D82A}">
                    <a16:rowId xmlns:a16="http://schemas.microsoft.com/office/drawing/2014/main" val="10001"/>
                  </a:ext>
                </a:extLst>
              </a:tr>
            </a:tbl>
          </a:graphicData>
        </a:graphic>
      </p:graphicFrame>
      <p:graphicFrame>
        <p:nvGraphicFramePr>
          <p:cNvPr id="94" name="Google Shape;94;p1"/>
          <p:cNvGraphicFramePr/>
          <p:nvPr>
            <p:extLst>
              <p:ext uri="{D42A27DB-BD31-4B8C-83A1-F6EECF244321}">
                <p14:modId xmlns:p14="http://schemas.microsoft.com/office/powerpoint/2010/main" val="3534131297"/>
              </p:ext>
            </p:extLst>
          </p:nvPr>
        </p:nvGraphicFramePr>
        <p:xfrm>
          <a:off x="10764998" y="23581021"/>
          <a:ext cx="10447829" cy="6484642"/>
        </p:xfrm>
        <a:graphic>
          <a:graphicData uri="http://schemas.openxmlformats.org/drawingml/2006/table">
            <a:tbl>
              <a:tblPr firstRow="1">
                <a:noFill/>
                <a:tableStyleId>{5840790B-2C73-4C5B-968F-000CC71C3312}</a:tableStyleId>
              </a:tblPr>
              <a:tblGrid>
                <a:gridCol w="10447829">
                  <a:extLst>
                    <a:ext uri="{9D8B030D-6E8A-4147-A177-3AD203B41FA5}">
                      <a16:colId xmlns:a16="http://schemas.microsoft.com/office/drawing/2014/main" val="20000"/>
                    </a:ext>
                  </a:extLst>
                </a:gridCol>
              </a:tblGrid>
              <a:tr h="761869">
                <a:tc>
                  <a:txBody>
                    <a:bodyPr/>
                    <a:lstStyle/>
                    <a:p>
                      <a:pPr marL="0" marR="0" lvl="0" indent="0" algn="ctr" rtl="0">
                        <a:spcBef>
                          <a:spcPts val="0"/>
                        </a:spcBef>
                        <a:spcAft>
                          <a:spcPts val="0"/>
                        </a:spcAft>
                        <a:buNone/>
                      </a:pPr>
                      <a:r>
                        <a:rPr lang="en-IN" sz="3800" dirty="0"/>
                        <a:t>References</a:t>
                      </a:r>
                      <a:endParaRPr dirty="0"/>
                    </a:p>
                  </a:txBody>
                  <a:tcPr marL="91450" marR="91450" marT="45725" marB="45725">
                    <a:solidFill>
                      <a:srgbClr val="962E40"/>
                    </a:solidFill>
                  </a:tcPr>
                </a:tc>
                <a:extLst>
                  <a:ext uri="{0D108BD9-81ED-4DB2-BD59-A6C34878D82A}">
                    <a16:rowId xmlns:a16="http://schemas.microsoft.com/office/drawing/2014/main" val="10000"/>
                  </a:ext>
                </a:extLst>
              </a:tr>
              <a:tr h="5722773">
                <a:tc>
                  <a:txBody>
                    <a:bodyPr/>
                    <a:lstStyle/>
                    <a:p>
                      <a:pPr marL="742950" marR="0" lvl="0" indent="-742950" algn="l" rtl="0">
                        <a:spcBef>
                          <a:spcPts val="0"/>
                        </a:spcBef>
                        <a:spcAft>
                          <a:spcPts val="0"/>
                        </a:spcAft>
                        <a:buFont typeface="+mj-lt"/>
                        <a:buAutoNum type="arabicPeriod"/>
                      </a:pPr>
                      <a:r>
                        <a:rPr lang="en-IN" sz="3600" u="sng" dirty="0">
                          <a:solidFill>
                            <a:schemeClr val="hlink"/>
                          </a:solidFill>
                          <a:hlinkClick r:id="rId3"/>
                        </a:rPr>
                        <a:t>https://www.instructables.com/id/Ultrasonic-3D-Maps-With-Python-and-Arduino/?fbclid=IwAR3X30IH4CKg0J78q79tOyG-yGHk0z01ARv2aGSr-yj08I7tU7TYw_Y6Qag</a:t>
                      </a:r>
                      <a:endParaRPr sz="3600" dirty="0"/>
                    </a:p>
                    <a:p>
                      <a:pPr marL="742950" marR="0" lvl="0" indent="-742950" algn="l" rtl="0">
                        <a:spcBef>
                          <a:spcPts val="0"/>
                        </a:spcBef>
                        <a:spcAft>
                          <a:spcPts val="0"/>
                        </a:spcAft>
                        <a:buFont typeface="+mj-lt"/>
                        <a:buAutoNum type="arabicPeriod"/>
                      </a:pPr>
                      <a:endParaRPr sz="3600" dirty="0"/>
                    </a:p>
                    <a:p>
                      <a:pPr marL="742950" marR="0" lvl="0" indent="-742950" algn="l" rtl="0">
                        <a:spcBef>
                          <a:spcPts val="0"/>
                        </a:spcBef>
                        <a:spcAft>
                          <a:spcPts val="0"/>
                        </a:spcAft>
                        <a:buFont typeface="+mj-lt"/>
                        <a:buAutoNum type="arabicPeriod"/>
                      </a:pPr>
                      <a:r>
                        <a:rPr lang="en-IN" sz="3600" u="sng" dirty="0">
                          <a:solidFill>
                            <a:schemeClr val="hlink"/>
                          </a:solidFill>
                          <a:hlinkClick r:id="rId4"/>
                        </a:rPr>
                        <a:t>https://github.com/PranaliDesai/Multiple-Ultrasonic-Sensor-?files=1</a:t>
                      </a:r>
                      <a:endParaRPr sz="3600" dirty="0"/>
                    </a:p>
                    <a:p>
                      <a:pPr marL="742950" marR="0" lvl="0" indent="-742950" algn="l" rtl="0">
                        <a:spcBef>
                          <a:spcPts val="0"/>
                        </a:spcBef>
                        <a:spcAft>
                          <a:spcPts val="0"/>
                        </a:spcAft>
                        <a:buFont typeface="+mj-lt"/>
                        <a:buAutoNum type="arabicPeriod"/>
                      </a:pPr>
                      <a:endParaRPr sz="3600" dirty="0"/>
                    </a:p>
                    <a:p>
                      <a:pPr marL="742950" marR="0" lvl="0" indent="-742950" algn="l" rtl="0">
                        <a:spcBef>
                          <a:spcPts val="0"/>
                        </a:spcBef>
                        <a:spcAft>
                          <a:spcPts val="0"/>
                        </a:spcAft>
                        <a:buFont typeface="+mj-lt"/>
                        <a:buAutoNum type="arabicPeriod"/>
                      </a:pPr>
                      <a:r>
                        <a:rPr lang="en-IN" sz="3600" u="sng" dirty="0">
                          <a:solidFill>
                            <a:schemeClr val="hlink"/>
                          </a:solidFill>
                          <a:hlinkClick r:id="rId5"/>
                        </a:rPr>
                        <a:t>https://github.com/nuguri3/3dReconstructionUsingUltrasonic?files=1</a:t>
                      </a:r>
                      <a:endParaRPr sz="3600" dirty="0"/>
                    </a:p>
                  </a:txBody>
                  <a:tcPr marL="91450" marR="91450" marT="45725" marB="45725">
                    <a:solidFill>
                      <a:srgbClr val="FBE4D4"/>
                    </a:solidFill>
                  </a:tcPr>
                </a:tc>
                <a:extLst>
                  <a:ext uri="{0D108BD9-81ED-4DB2-BD59-A6C34878D82A}">
                    <a16:rowId xmlns:a16="http://schemas.microsoft.com/office/drawing/2014/main" val="10001"/>
                  </a:ext>
                </a:extLst>
              </a:tr>
            </a:tbl>
          </a:graphicData>
        </a:graphic>
      </p:graphicFrame>
      <p:sp>
        <p:nvSpPr>
          <p:cNvPr id="95" name="Google Shape;95;p1"/>
          <p:cNvSpPr/>
          <p:nvPr/>
        </p:nvSpPr>
        <p:spPr>
          <a:xfrm>
            <a:off x="17282159" y="209550"/>
            <a:ext cx="3307080" cy="2591771"/>
          </a:xfrm>
          <a:prstGeom prst="rect">
            <a:avLst/>
          </a:prstGeom>
          <a:solidFill>
            <a:srgbClr val="FBE4D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881" b="0" i="0" u="none" strike="noStrike" cap="none">
              <a:solidFill>
                <a:schemeClr val="lt1"/>
              </a:solidFill>
              <a:latin typeface="Calibri"/>
              <a:ea typeface="Calibri"/>
              <a:cs typeface="Calibri"/>
              <a:sym typeface="Calibri"/>
            </a:endParaRPr>
          </a:p>
        </p:txBody>
      </p:sp>
      <p:graphicFrame>
        <p:nvGraphicFramePr>
          <p:cNvPr id="96" name="Google Shape;96;p1"/>
          <p:cNvGraphicFramePr/>
          <p:nvPr>
            <p:extLst>
              <p:ext uri="{D42A27DB-BD31-4B8C-83A1-F6EECF244321}">
                <p14:modId xmlns:p14="http://schemas.microsoft.com/office/powerpoint/2010/main" val="1919728647"/>
              </p:ext>
            </p:extLst>
          </p:nvPr>
        </p:nvGraphicFramePr>
        <p:xfrm>
          <a:off x="181075" y="11675339"/>
          <a:ext cx="10382650" cy="18390324"/>
        </p:xfrm>
        <a:graphic>
          <a:graphicData uri="http://schemas.openxmlformats.org/drawingml/2006/table">
            <a:tbl>
              <a:tblPr firstRow="1">
                <a:noFill/>
                <a:tableStyleId>{5840790B-2C73-4C5B-968F-000CC71C3312}</a:tableStyleId>
              </a:tblPr>
              <a:tblGrid>
                <a:gridCol w="10382650">
                  <a:extLst>
                    <a:ext uri="{9D8B030D-6E8A-4147-A177-3AD203B41FA5}">
                      <a16:colId xmlns:a16="http://schemas.microsoft.com/office/drawing/2014/main" val="20000"/>
                    </a:ext>
                  </a:extLst>
                </a:gridCol>
              </a:tblGrid>
              <a:tr h="713064">
                <a:tc>
                  <a:txBody>
                    <a:bodyPr/>
                    <a:lstStyle/>
                    <a:p>
                      <a:pPr marL="0" marR="0" lvl="0" indent="0" algn="ctr" rtl="0">
                        <a:spcBef>
                          <a:spcPts val="0"/>
                        </a:spcBef>
                        <a:spcAft>
                          <a:spcPts val="0"/>
                        </a:spcAft>
                        <a:buNone/>
                      </a:pPr>
                      <a:r>
                        <a:rPr lang="en-IN" sz="3800" dirty="0"/>
                        <a:t>Methodology</a:t>
                      </a:r>
                      <a:endParaRPr dirty="0"/>
                    </a:p>
                  </a:txBody>
                  <a:tcPr marL="91450" marR="91450" marT="45725" marB="45725">
                    <a:solidFill>
                      <a:srgbClr val="962E40"/>
                    </a:solidFill>
                  </a:tcPr>
                </a:tc>
                <a:extLst>
                  <a:ext uri="{0D108BD9-81ED-4DB2-BD59-A6C34878D82A}">
                    <a16:rowId xmlns:a16="http://schemas.microsoft.com/office/drawing/2014/main" val="10000"/>
                  </a:ext>
                </a:extLst>
              </a:tr>
              <a:tr h="17677260">
                <a:tc>
                  <a:txBody>
                    <a:bodyPr/>
                    <a:lstStyle/>
                    <a:p>
                      <a:pPr marL="0" marR="0" lvl="0" indent="0" algn="just" rtl="0">
                        <a:spcBef>
                          <a:spcPts val="0"/>
                        </a:spcBef>
                        <a:spcAft>
                          <a:spcPts val="0"/>
                        </a:spcAft>
                        <a:buClr>
                          <a:schemeClr val="lt1"/>
                        </a:buClr>
                        <a:buSzPts val="3200"/>
                        <a:buFont typeface="Arial"/>
                        <a:buNone/>
                      </a:pPr>
                      <a:r>
                        <a:rPr lang="en-IN" sz="3600" dirty="0"/>
                        <a:t>The Project consists of two major parts:</a:t>
                      </a:r>
                      <a:endParaRPr lang="en-IN" sz="1600" dirty="0"/>
                    </a:p>
                    <a:p>
                      <a:pPr marL="0" marR="0" lvl="0" indent="0" algn="just" rtl="0">
                        <a:spcBef>
                          <a:spcPts val="0"/>
                        </a:spcBef>
                        <a:spcAft>
                          <a:spcPts val="0"/>
                        </a:spcAft>
                        <a:buClrTx/>
                        <a:buSzPts val="3200"/>
                        <a:buFont typeface="+mj-lt"/>
                        <a:buNone/>
                      </a:pPr>
                      <a:r>
                        <a:rPr lang="en-IN" sz="3600" dirty="0"/>
                        <a:t>          1) Mechanical Structure   2) Algorithm </a:t>
                      </a:r>
                      <a:endParaRPr sz="1600" dirty="0"/>
                    </a:p>
                    <a:p>
                      <a:pPr marL="0" marR="0" lvl="0" indent="0" algn="just" rtl="0">
                        <a:lnSpc>
                          <a:spcPct val="115000"/>
                        </a:lnSpc>
                        <a:spcBef>
                          <a:spcPts val="0"/>
                        </a:spcBef>
                        <a:spcAft>
                          <a:spcPts val="0"/>
                        </a:spcAft>
                        <a:buNone/>
                      </a:pPr>
                      <a:endParaRPr sz="3600" dirty="0">
                        <a:latin typeface="Arial"/>
                        <a:ea typeface="Arial"/>
                        <a:cs typeface="Arial"/>
                        <a:sym typeface="Arial"/>
                      </a:endParaRPr>
                    </a:p>
                    <a:p>
                      <a:pPr marL="0" marR="0" lvl="0" indent="0" algn="just" rtl="0">
                        <a:lnSpc>
                          <a:spcPct val="115000"/>
                        </a:lnSpc>
                        <a:spcBef>
                          <a:spcPts val="0"/>
                        </a:spcBef>
                        <a:spcAft>
                          <a:spcPts val="0"/>
                        </a:spcAft>
                        <a:buClr>
                          <a:schemeClr val="lt1"/>
                        </a:buClr>
                        <a:buSzPts val="3200"/>
                        <a:buFont typeface="Arial"/>
                        <a:buNone/>
                      </a:pPr>
                      <a:r>
                        <a:rPr lang="en-IN" sz="3600" b="1" u="sng" dirty="0">
                          <a:latin typeface="Arial"/>
                          <a:ea typeface="Arial"/>
                          <a:cs typeface="Arial"/>
                          <a:sym typeface="Arial"/>
                        </a:rPr>
                        <a:t>Mechanical structure</a:t>
                      </a:r>
                      <a:endParaRPr sz="1600" dirty="0"/>
                    </a:p>
                    <a:p>
                      <a:pPr marL="742950" marR="0" lvl="0" indent="-742950" algn="just" rtl="0">
                        <a:lnSpc>
                          <a:spcPct val="115000"/>
                        </a:lnSpc>
                        <a:spcBef>
                          <a:spcPts val="0"/>
                        </a:spcBef>
                        <a:spcAft>
                          <a:spcPts val="0"/>
                        </a:spcAft>
                        <a:buClrTx/>
                        <a:buSzPts val="3200"/>
                        <a:buFont typeface="+mj-lt"/>
                        <a:buAutoNum type="arabicPeriod"/>
                      </a:pPr>
                      <a:r>
                        <a:rPr lang="en-IN" sz="3600" b="0" u="none" dirty="0">
                          <a:latin typeface="Arial"/>
                          <a:ea typeface="Arial"/>
                          <a:cs typeface="Arial"/>
                          <a:sym typeface="Arial"/>
                        </a:rPr>
                        <a:t>We have used two servos, connected to each other such that the second servo is fixed on the axis of first servo.</a:t>
                      </a:r>
                      <a:endParaRPr lang="en-IN" sz="1600" b="0" u="none" dirty="0">
                        <a:latin typeface="Calibri"/>
                        <a:ea typeface="Arial"/>
                        <a:cs typeface="Calibri"/>
                        <a:sym typeface="Arial"/>
                      </a:endParaRPr>
                    </a:p>
                    <a:p>
                      <a:pPr marL="742950" marR="0" lvl="0" indent="-742950" algn="just" rtl="0">
                        <a:lnSpc>
                          <a:spcPct val="115000"/>
                        </a:lnSpc>
                        <a:spcBef>
                          <a:spcPts val="0"/>
                        </a:spcBef>
                        <a:spcAft>
                          <a:spcPts val="0"/>
                        </a:spcAft>
                        <a:buClrTx/>
                        <a:buSzPts val="3200"/>
                        <a:buFont typeface="+mj-lt"/>
                        <a:buAutoNum type="arabicPeriod"/>
                      </a:pPr>
                      <a:r>
                        <a:rPr lang="en-IN" sz="3600" b="0" u="none" dirty="0">
                          <a:latin typeface="Arial"/>
                          <a:ea typeface="Arial"/>
                          <a:cs typeface="Arial"/>
                          <a:sym typeface="Arial"/>
                        </a:rPr>
                        <a:t>The first servo will rotate 180 degree in the horizontal plane(X-Z) and so the second servo will rotate in vertical plane(X-Y).</a:t>
                      </a:r>
                      <a:endParaRPr lang="en-IN" sz="1600" b="0" u="none" dirty="0">
                        <a:latin typeface="Calibri"/>
                        <a:ea typeface="Arial"/>
                        <a:cs typeface="Calibri"/>
                        <a:sym typeface="Arial"/>
                      </a:endParaRPr>
                    </a:p>
                    <a:p>
                      <a:pPr marL="742950" marR="0" lvl="0" indent="-742950" algn="just" rtl="0">
                        <a:lnSpc>
                          <a:spcPct val="115000"/>
                        </a:lnSpc>
                        <a:spcBef>
                          <a:spcPts val="0"/>
                        </a:spcBef>
                        <a:spcAft>
                          <a:spcPts val="0"/>
                        </a:spcAft>
                        <a:buClrTx/>
                        <a:buSzPts val="3200"/>
                        <a:buFont typeface="+mj-lt"/>
                        <a:buAutoNum type="arabicPeriod"/>
                      </a:pPr>
                      <a:r>
                        <a:rPr lang="en-IN" sz="3600" b="0" u="none" dirty="0">
                          <a:latin typeface="Arial"/>
                          <a:ea typeface="Arial"/>
                          <a:cs typeface="Arial"/>
                          <a:sym typeface="Arial"/>
                        </a:rPr>
                        <a:t>On the axis of second servo one Ultrasonic sensor is fixe.</a:t>
                      </a:r>
                      <a:endParaRPr sz="1600" dirty="0"/>
                    </a:p>
                    <a:p>
                      <a:pPr marL="0" marR="0" lvl="0" indent="0" algn="just" rtl="0">
                        <a:lnSpc>
                          <a:spcPct val="115000"/>
                        </a:lnSpc>
                        <a:spcBef>
                          <a:spcPts val="0"/>
                        </a:spcBef>
                        <a:spcAft>
                          <a:spcPts val="0"/>
                        </a:spcAft>
                        <a:buClr>
                          <a:schemeClr val="lt1"/>
                        </a:buClr>
                        <a:buSzPts val="3200"/>
                        <a:buFont typeface="Arial"/>
                        <a:buNone/>
                      </a:pPr>
                      <a:endParaRPr lang="en-IN" sz="3600" b="1" u="sng" dirty="0">
                        <a:latin typeface="Arial"/>
                        <a:ea typeface="Arial"/>
                        <a:cs typeface="Arial"/>
                        <a:sym typeface="Arial"/>
                      </a:endParaRPr>
                    </a:p>
                    <a:p>
                      <a:pPr marL="0" marR="0" lvl="0" indent="0" algn="just" rtl="0">
                        <a:lnSpc>
                          <a:spcPct val="115000"/>
                        </a:lnSpc>
                        <a:spcBef>
                          <a:spcPts val="0"/>
                        </a:spcBef>
                        <a:spcAft>
                          <a:spcPts val="0"/>
                        </a:spcAft>
                        <a:buClr>
                          <a:schemeClr val="lt1"/>
                        </a:buClr>
                        <a:buSzPts val="3200"/>
                        <a:buFont typeface="Arial"/>
                        <a:buNone/>
                      </a:pPr>
                      <a:r>
                        <a:rPr lang="en-IN" sz="3600" b="1" u="sng" dirty="0">
                          <a:latin typeface="Arial"/>
                          <a:ea typeface="Arial"/>
                          <a:cs typeface="Arial"/>
                          <a:sym typeface="Arial"/>
                        </a:rPr>
                        <a:t>Algorithm </a:t>
                      </a:r>
                      <a:endParaRPr sz="1600" dirty="0"/>
                    </a:p>
                    <a:p>
                      <a:pPr marL="742950" marR="0" lvl="0" indent="-742950" algn="just" rtl="0">
                        <a:lnSpc>
                          <a:spcPct val="115000"/>
                        </a:lnSpc>
                        <a:spcBef>
                          <a:spcPts val="0"/>
                        </a:spcBef>
                        <a:spcAft>
                          <a:spcPts val="0"/>
                        </a:spcAft>
                        <a:buClrTx/>
                        <a:buSzPts val="3200"/>
                        <a:buFont typeface="+mj-lt"/>
                        <a:buAutoNum type="arabicPeriod"/>
                      </a:pPr>
                      <a:r>
                        <a:rPr lang="en-IN" sz="3600" b="0" u="none" dirty="0">
                          <a:latin typeface="Arial"/>
                          <a:ea typeface="Arial"/>
                          <a:cs typeface="Arial"/>
                          <a:sym typeface="Arial"/>
                        </a:rPr>
                        <a:t>Each Ultrasonic sensor will give the distance of the object in front of it, now suppose there is a object of some height placed in front of our model then it gives distance of the point in front of the sensor , now we will rotate the second servo by some angle and then it will give the distance of point just next to last point so by continuing this thing we can map the height of the object.</a:t>
                      </a:r>
                      <a:endParaRPr sz="1600" dirty="0"/>
                    </a:p>
                    <a:p>
                      <a:pPr marL="742950" marR="0" lvl="0" indent="-742950" algn="just" rtl="0">
                        <a:lnSpc>
                          <a:spcPct val="115000"/>
                        </a:lnSpc>
                        <a:spcBef>
                          <a:spcPts val="0"/>
                        </a:spcBef>
                        <a:spcAft>
                          <a:spcPts val="0"/>
                        </a:spcAft>
                        <a:buClrTx/>
                        <a:buSzPts val="3200"/>
                        <a:buFont typeface="+mj-lt"/>
                        <a:buAutoNum type="arabicPeriod"/>
                      </a:pPr>
                      <a:r>
                        <a:rPr lang="en-IN" sz="3600" b="0" u="none" dirty="0">
                          <a:latin typeface="Arial"/>
                          <a:ea typeface="Arial"/>
                          <a:cs typeface="Arial"/>
                          <a:sym typeface="Arial"/>
                        </a:rPr>
                        <a:t>For the width of the object we will rotate the first servo by some small angles up to 180 degrees. </a:t>
                      </a:r>
                      <a:endParaRPr sz="1600" dirty="0"/>
                    </a:p>
                    <a:p>
                      <a:pPr marL="742950" marR="0" lvl="0" indent="-742950" algn="just" rtl="0">
                        <a:lnSpc>
                          <a:spcPct val="115000"/>
                        </a:lnSpc>
                        <a:spcBef>
                          <a:spcPts val="0"/>
                        </a:spcBef>
                        <a:spcAft>
                          <a:spcPts val="0"/>
                        </a:spcAft>
                        <a:buClrTx/>
                        <a:buSzPts val="3200"/>
                        <a:buFont typeface="+mj-lt"/>
                        <a:buAutoNum type="arabicPeriod"/>
                      </a:pPr>
                      <a:r>
                        <a:rPr lang="en-IN" sz="3600" b="0" u="none" dirty="0">
                          <a:latin typeface="Arial"/>
                          <a:ea typeface="Arial"/>
                          <a:cs typeface="Arial"/>
                          <a:sym typeface="Arial"/>
                        </a:rPr>
                        <a:t>By processing we can then map the whole object.</a:t>
                      </a:r>
                      <a:endParaRPr sz="3200" b="0" u="none" dirty="0">
                        <a:latin typeface="Arial"/>
                        <a:ea typeface="Arial"/>
                        <a:cs typeface="Arial"/>
                        <a:sym typeface="Arial"/>
                      </a:endParaRPr>
                    </a:p>
                  </a:txBody>
                  <a:tcPr marL="91450" marR="91450" marT="45725" marB="45725">
                    <a:solidFill>
                      <a:srgbClr val="FBE4D4"/>
                    </a:solidFill>
                  </a:tcPr>
                </a:tc>
                <a:extLst>
                  <a:ext uri="{0D108BD9-81ED-4DB2-BD59-A6C34878D82A}">
                    <a16:rowId xmlns:a16="http://schemas.microsoft.com/office/drawing/2014/main" val="10001"/>
                  </a:ext>
                </a:extLst>
              </a:tr>
            </a:tbl>
          </a:graphicData>
        </a:graphic>
      </p:graphicFrame>
      <p:pic>
        <p:nvPicPr>
          <p:cNvPr id="97" name="Google Shape;97;p1"/>
          <p:cNvPicPr preferRelativeResize="0"/>
          <p:nvPr/>
        </p:nvPicPr>
        <p:blipFill rotWithShape="1">
          <a:blip r:embed="rId6">
            <a:alphaModFix/>
          </a:blip>
          <a:srcRect/>
          <a:stretch/>
        </p:blipFill>
        <p:spPr>
          <a:xfrm>
            <a:off x="17818722" y="437552"/>
            <a:ext cx="2233953" cy="2089613"/>
          </a:xfrm>
          <a:prstGeom prst="rect">
            <a:avLst/>
          </a:prstGeom>
          <a:noFill/>
          <a:ln>
            <a:noFill/>
          </a:ln>
        </p:spPr>
      </p:pic>
      <p:grpSp>
        <p:nvGrpSpPr>
          <p:cNvPr id="3" name="Group 2">
            <a:extLst>
              <a:ext uri="{FF2B5EF4-FFF2-40B4-BE49-F238E27FC236}">
                <a16:creationId xmlns:a16="http://schemas.microsoft.com/office/drawing/2014/main" id="{6B3F4488-DAB1-4CD4-93DE-A04888CAE220}"/>
              </a:ext>
            </a:extLst>
          </p:cNvPr>
          <p:cNvGrpSpPr/>
          <p:nvPr/>
        </p:nvGrpSpPr>
        <p:grpSpPr>
          <a:xfrm>
            <a:off x="13357782" y="17164600"/>
            <a:ext cx="4665524" cy="3898743"/>
            <a:chOff x="13598413" y="17467372"/>
            <a:chExt cx="4220309" cy="3481765"/>
          </a:xfrm>
        </p:grpSpPr>
        <p:grpSp>
          <p:nvGrpSpPr>
            <p:cNvPr id="2" name="Group 1">
              <a:extLst>
                <a:ext uri="{FF2B5EF4-FFF2-40B4-BE49-F238E27FC236}">
                  <a16:creationId xmlns:a16="http://schemas.microsoft.com/office/drawing/2014/main" id="{468F6C79-504F-4B19-935E-C1E73620CA89}"/>
                </a:ext>
              </a:extLst>
            </p:cNvPr>
            <p:cNvGrpSpPr/>
            <p:nvPr/>
          </p:nvGrpSpPr>
          <p:grpSpPr>
            <a:xfrm>
              <a:off x="13598413" y="17467372"/>
              <a:ext cx="4220309" cy="3212124"/>
              <a:chOff x="14513168" y="17186031"/>
              <a:chExt cx="4220309" cy="3212124"/>
            </a:xfrm>
          </p:grpSpPr>
          <p:cxnSp>
            <p:nvCxnSpPr>
              <p:cNvPr id="98" name="Google Shape;98;p1"/>
              <p:cNvCxnSpPr/>
              <p:nvPr/>
            </p:nvCxnSpPr>
            <p:spPr>
              <a:xfrm rot="10800000" flipH="1">
                <a:off x="14513169" y="17186031"/>
                <a:ext cx="1992923" cy="961292"/>
              </a:xfrm>
              <a:prstGeom prst="straightConnector1">
                <a:avLst/>
              </a:prstGeom>
              <a:noFill/>
              <a:ln w="9525" cap="flat" cmpd="sng">
                <a:solidFill>
                  <a:schemeClr val="accent1"/>
                </a:solidFill>
                <a:prstDash val="solid"/>
                <a:miter lim="800000"/>
                <a:headEnd type="none" w="sm" len="sm"/>
                <a:tailEnd type="none" w="sm" len="sm"/>
              </a:ln>
            </p:spPr>
          </p:cxnSp>
          <p:cxnSp>
            <p:nvCxnSpPr>
              <p:cNvPr id="99" name="Google Shape;99;p1"/>
              <p:cNvCxnSpPr/>
              <p:nvPr/>
            </p:nvCxnSpPr>
            <p:spPr>
              <a:xfrm rot="10800000">
                <a:off x="16506092" y="17186031"/>
                <a:ext cx="0" cy="1664677"/>
              </a:xfrm>
              <a:prstGeom prst="straightConnector1">
                <a:avLst/>
              </a:prstGeom>
              <a:noFill/>
              <a:ln w="9525" cap="flat" cmpd="sng">
                <a:solidFill>
                  <a:schemeClr val="accent1"/>
                </a:solidFill>
                <a:prstDash val="solid"/>
                <a:miter lim="800000"/>
                <a:headEnd type="none" w="sm" len="sm"/>
                <a:tailEnd type="none" w="sm" len="sm"/>
              </a:ln>
            </p:spPr>
          </p:cxnSp>
          <p:cxnSp>
            <p:nvCxnSpPr>
              <p:cNvPr id="100" name="Google Shape;100;p1"/>
              <p:cNvCxnSpPr/>
              <p:nvPr/>
            </p:nvCxnSpPr>
            <p:spPr>
              <a:xfrm>
                <a:off x="16506092" y="17186031"/>
                <a:ext cx="2227385" cy="0"/>
              </a:xfrm>
              <a:prstGeom prst="straightConnector1">
                <a:avLst/>
              </a:prstGeom>
              <a:noFill/>
              <a:ln w="9525" cap="flat" cmpd="sng">
                <a:solidFill>
                  <a:schemeClr val="accent1"/>
                </a:solidFill>
                <a:prstDash val="solid"/>
                <a:miter lim="800000"/>
                <a:headEnd type="none" w="sm" len="sm"/>
                <a:tailEnd type="none" w="sm" len="sm"/>
              </a:ln>
            </p:spPr>
          </p:cxnSp>
          <p:cxnSp>
            <p:nvCxnSpPr>
              <p:cNvPr id="101" name="Google Shape;101;p1"/>
              <p:cNvCxnSpPr/>
              <p:nvPr/>
            </p:nvCxnSpPr>
            <p:spPr>
              <a:xfrm rot="10800000">
                <a:off x="18733477" y="17186031"/>
                <a:ext cx="0" cy="1664677"/>
              </a:xfrm>
              <a:prstGeom prst="straightConnector1">
                <a:avLst/>
              </a:prstGeom>
              <a:noFill/>
              <a:ln w="9525" cap="flat" cmpd="sng">
                <a:solidFill>
                  <a:schemeClr val="accent1"/>
                </a:solidFill>
                <a:prstDash val="solid"/>
                <a:miter lim="800000"/>
                <a:headEnd type="none" w="sm" len="sm"/>
                <a:tailEnd type="none" w="sm" len="sm"/>
              </a:ln>
            </p:spPr>
          </p:cxnSp>
          <p:cxnSp>
            <p:nvCxnSpPr>
              <p:cNvPr id="102" name="Google Shape;102;p1"/>
              <p:cNvCxnSpPr/>
              <p:nvPr/>
            </p:nvCxnSpPr>
            <p:spPr>
              <a:xfrm>
                <a:off x="16506092" y="18850708"/>
                <a:ext cx="2227385" cy="0"/>
              </a:xfrm>
              <a:prstGeom prst="straightConnector1">
                <a:avLst/>
              </a:prstGeom>
              <a:noFill/>
              <a:ln w="9525" cap="flat" cmpd="sng">
                <a:solidFill>
                  <a:schemeClr val="accent1"/>
                </a:solidFill>
                <a:prstDash val="solid"/>
                <a:miter lim="800000"/>
                <a:headEnd type="none" w="sm" len="sm"/>
                <a:tailEnd type="none" w="sm" len="sm"/>
              </a:ln>
            </p:spPr>
          </p:cxnSp>
          <p:cxnSp>
            <p:nvCxnSpPr>
              <p:cNvPr id="103" name="Google Shape;103;p1"/>
              <p:cNvCxnSpPr/>
              <p:nvPr/>
            </p:nvCxnSpPr>
            <p:spPr>
              <a:xfrm flipH="1">
                <a:off x="14513168" y="18850708"/>
                <a:ext cx="1992924" cy="890954"/>
              </a:xfrm>
              <a:prstGeom prst="straightConnector1">
                <a:avLst/>
              </a:prstGeom>
              <a:noFill/>
              <a:ln w="9525" cap="flat" cmpd="sng">
                <a:solidFill>
                  <a:schemeClr val="accent1"/>
                </a:solidFill>
                <a:prstDash val="solid"/>
                <a:miter lim="800000"/>
                <a:headEnd type="none" w="sm" len="sm"/>
                <a:tailEnd type="none" w="sm" len="sm"/>
              </a:ln>
            </p:spPr>
          </p:cxnSp>
          <p:cxnSp>
            <p:nvCxnSpPr>
              <p:cNvPr id="104" name="Google Shape;104;p1"/>
              <p:cNvCxnSpPr/>
              <p:nvPr/>
            </p:nvCxnSpPr>
            <p:spPr>
              <a:xfrm>
                <a:off x="14513169" y="18147323"/>
                <a:ext cx="1" cy="1594339"/>
              </a:xfrm>
              <a:prstGeom prst="straightConnector1">
                <a:avLst/>
              </a:prstGeom>
              <a:noFill/>
              <a:ln w="9525" cap="flat" cmpd="sng">
                <a:solidFill>
                  <a:schemeClr val="accent1"/>
                </a:solidFill>
                <a:prstDash val="solid"/>
                <a:miter lim="800000"/>
                <a:headEnd type="none" w="sm" len="sm"/>
                <a:tailEnd type="none" w="sm" len="sm"/>
              </a:ln>
            </p:spPr>
          </p:cxnSp>
          <p:cxnSp>
            <p:nvCxnSpPr>
              <p:cNvPr id="105" name="Google Shape;105;p1"/>
              <p:cNvCxnSpPr/>
              <p:nvPr/>
            </p:nvCxnSpPr>
            <p:spPr>
              <a:xfrm rot="10800000">
                <a:off x="15099324" y="18686587"/>
                <a:ext cx="2016368" cy="1711568"/>
              </a:xfrm>
              <a:prstGeom prst="straightConnector1">
                <a:avLst/>
              </a:prstGeom>
              <a:noFill/>
              <a:ln w="9525" cap="flat" cmpd="sng">
                <a:solidFill>
                  <a:schemeClr val="accent1"/>
                </a:solidFill>
                <a:prstDash val="solid"/>
                <a:miter lim="800000"/>
                <a:headEnd type="none" w="sm" len="sm"/>
                <a:tailEnd type="triangle" w="med" len="med"/>
              </a:ln>
            </p:spPr>
          </p:cxnSp>
        </p:grpSp>
        <p:sp>
          <p:nvSpPr>
            <p:cNvPr id="106" name="Google Shape;106;p1"/>
            <p:cNvSpPr/>
            <p:nvPr/>
          </p:nvSpPr>
          <p:spPr>
            <a:xfrm>
              <a:off x="16105286" y="20362984"/>
              <a:ext cx="424374" cy="586153"/>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881" b="0" i="0" u="none" strike="noStrike" cap="none">
                <a:solidFill>
                  <a:schemeClr val="lt1"/>
                </a:solidFill>
                <a:latin typeface="Calibri"/>
                <a:ea typeface="Calibri"/>
                <a:cs typeface="Calibri"/>
                <a:sym typeface="Calibri"/>
              </a:endParaRPr>
            </a:p>
          </p:txBody>
        </p:sp>
      </p:grpSp>
      <p:pic>
        <p:nvPicPr>
          <p:cNvPr id="107" name="Google Shape;107;p1"/>
          <p:cNvPicPr preferRelativeResize="0"/>
          <p:nvPr/>
        </p:nvPicPr>
        <p:blipFill rotWithShape="1">
          <a:blip r:embed="rId7">
            <a:alphaModFix/>
          </a:blip>
          <a:srcRect/>
          <a:stretch/>
        </p:blipFill>
        <p:spPr>
          <a:xfrm>
            <a:off x="10927126" y="7464746"/>
            <a:ext cx="10058400" cy="7348017"/>
          </a:xfrm>
          <a:prstGeom prst="rect">
            <a:avLst/>
          </a:prstGeom>
          <a:noFill/>
          <a:ln>
            <a:noFill/>
          </a:ln>
        </p:spPr>
      </p:pic>
      <p:sp>
        <p:nvSpPr>
          <p:cNvPr id="4" name="TextBox 3">
            <a:extLst>
              <a:ext uri="{FF2B5EF4-FFF2-40B4-BE49-F238E27FC236}">
                <a16:creationId xmlns:a16="http://schemas.microsoft.com/office/drawing/2014/main" id="{FAE1C968-5E7F-49D9-94DC-4C5F9BA7832B}"/>
              </a:ext>
            </a:extLst>
          </p:cNvPr>
          <p:cNvSpPr txBox="1"/>
          <p:nvPr/>
        </p:nvSpPr>
        <p:spPr>
          <a:xfrm>
            <a:off x="16692356" y="20355457"/>
            <a:ext cx="1665841" cy="707886"/>
          </a:xfrm>
          <a:prstGeom prst="rect">
            <a:avLst/>
          </a:prstGeom>
          <a:noFill/>
        </p:spPr>
        <p:txBody>
          <a:bodyPr wrap="none" rtlCol="0">
            <a:spAutoFit/>
          </a:bodyPr>
          <a:lstStyle/>
          <a:p>
            <a:r>
              <a:rPr lang="en-US" sz="4000" dirty="0"/>
              <a:t>LiDAR</a:t>
            </a:r>
          </a:p>
        </p:txBody>
      </p:sp>
      <p:sp>
        <p:nvSpPr>
          <p:cNvPr id="25" name="TextBox 24">
            <a:extLst>
              <a:ext uri="{FF2B5EF4-FFF2-40B4-BE49-F238E27FC236}">
                <a16:creationId xmlns:a16="http://schemas.microsoft.com/office/drawing/2014/main" id="{DC154A06-1AAA-4FF3-8D3D-F74654EBD15D}"/>
              </a:ext>
            </a:extLst>
          </p:cNvPr>
          <p:cNvSpPr txBox="1"/>
          <p:nvPr/>
        </p:nvSpPr>
        <p:spPr>
          <a:xfrm>
            <a:off x="15651054" y="19017796"/>
            <a:ext cx="4376519" cy="707886"/>
          </a:xfrm>
          <a:prstGeom prst="rect">
            <a:avLst/>
          </a:prstGeom>
          <a:noFill/>
        </p:spPr>
        <p:txBody>
          <a:bodyPr wrap="none" rtlCol="0">
            <a:spAutoFit/>
          </a:bodyPr>
          <a:lstStyle/>
          <a:p>
            <a:r>
              <a:rPr lang="en-US" sz="4000" dirty="0"/>
              <a:t>Surrounding Walls</a:t>
            </a:r>
          </a:p>
        </p:txBody>
      </p:sp>
      <p:sp>
        <p:nvSpPr>
          <p:cNvPr id="5" name="TextBox 4">
            <a:extLst>
              <a:ext uri="{FF2B5EF4-FFF2-40B4-BE49-F238E27FC236}">
                <a16:creationId xmlns:a16="http://schemas.microsoft.com/office/drawing/2014/main" id="{42D961A1-2A7D-4E7C-A5BA-D51780878A6B}"/>
              </a:ext>
            </a:extLst>
          </p:cNvPr>
          <p:cNvSpPr txBox="1"/>
          <p:nvPr/>
        </p:nvSpPr>
        <p:spPr>
          <a:xfrm>
            <a:off x="11415290" y="81974"/>
            <a:ext cx="5330305" cy="2800767"/>
          </a:xfrm>
          <a:prstGeom prst="rect">
            <a:avLst/>
          </a:prstGeom>
          <a:noFill/>
        </p:spPr>
        <p:txBody>
          <a:bodyPr wrap="none" rtlCol="0">
            <a:spAutoFit/>
          </a:bodyPr>
          <a:lstStyle/>
          <a:p>
            <a:pPr algn="ctr"/>
            <a:r>
              <a:rPr lang="en-US" sz="8800" dirty="0"/>
              <a:t>Robotics </a:t>
            </a:r>
          </a:p>
          <a:p>
            <a:pPr algn="ctr"/>
            <a:r>
              <a:rPr lang="en-US" sz="8800" dirty="0"/>
              <a:t>Club, IITG</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404</Words>
  <Application>Microsoft Office PowerPoint</Application>
  <PresentationFormat>Custom</PresentationFormat>
  <Paragraphs>53</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Sagar Singh</dc:creator>
  <cp:lastModifiedBy>AHEMAD KHAN PATHAN</cp:lastModifiedBy>
  <cp:revision>1</cp:revision>
  <dcterms:created xsi:type="dcterms:W3CDTF">2018-12-01T09:04:04Z</dcterms:created>
  <dcterms:modified xsi:type="dcterms:W3CDTF">2021-09-16T08:20:36Z</dcterms:modified>
</cp:coreProperties>
</file>