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HK Grotesk" charset="1" panose="00000500000000000000"/>
      <p:regular r:id="rId13"/>
    </p:embeddedFont>
    <p:embeddedFont>
      <p:font typeface="HK Grotesk Italics" charset="1" panose="00000500000000000000"/>
      <p:regular r:id="rId14"/>
    </p:embeddedFont>
    <p:embeddedFont>
      <p:font typeface="HK Grotesk Bold" charset="1" panose="00000800000000000000"/>
      <p:regular r:id="rId15"/>
    </p:embeddedFont>
    <p:embeddedFont>
      <p:font typeface="Glacial Indifference Bold" charset="1" panose="000008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43404" y="6867807"/>
            <a:ext cx="7801192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Using CNN Method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78754" y="4593858"/>
            <a:ext cx="16297153" cy="181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8"/>
              </a:lnSpc>
              <a:spcBef>
                <a:spcPct val="0"/>
              </a:spcBef>
            </a:pPr>
            <a:r>
              <a:rPr lang="en-US" sz="5198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Pattern Sense: Fabric Pattern Classification using Deep Learning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1280" y="2166680"/>
            <a:ext cx="12848020" cy="6168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7"/>
              </a:lnSpc>
            </a:pPr>
            <a:r>
              <a:rPr lang="en-US" sz="3884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Objective: </a:t>
            </a:r>
          </a:p>
          <a:p>
            <a:pPr algn="l">
              <a:lnSpc>
                <a:spcPts val="5437"/>
              </a:lnSpc>
            </a:pPr>
            <a:r>
              <a:rPr lang="en-US" sz="388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Build a CNN model to classify fabric images into pattern types.</a:t>
            </a:r>
          </a:p>
          <a:p>
            <a:pPr algn="l">
              <a:lnSpc>
                <a:spcPts val="5437"/>
              </a:lnSpc>
            </a:pPr>
            <a:r>
              <a:rPr lang="en-US" sz="3884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Goals:</a:t>
            </a:r>
          </a:p>
          <a:p>
            <a:pPr algn="l">
              <a:lnSpc>
                <a:spcPts val="5437"/>
              </a:lnSpc>
            </a:pPr>
            <a:r>
              <a:rPr lang="en-US" sz="388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- Preprocess images</a:t>
            </a:r>
          </a:p>
          <a:p>
            <a:pPr algn="l">
              <a:lnSpc>
                <a:spcPts val="5437"/>
              </a:lnSpc>
            </a:pPr>
            <a:r>
              <a:rPr lang="en-US" sz="388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- Train custom CNN</a:t>
            </a:r>
          </a:p>
          <a:p>
            <a:pPr algn="l">
              <a:lnSpc>
                <a:spcPts val="5437"/>
              </a:lnSpc>
            </a:pPr>
            <a:r>
              <a:rPr lang="en-US" sz="388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- Evaluate on unseen data</a:t>
            </a:r>
          </a:p>
          <a:p>
            <a:pPr algn="l">
              <a:lnSpc>
                <a:spcPts val="5437"/>
              </a:lnSpc>
            </a:pPr>
            <a:r>
              <a:rPr lang="en-US" sz="388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- Enable real-time prediction</a:t>
            </a:r>
          </a:p>
          <a:p>
            <a:pPr algn="l">
              <a:lnSpc>
                <a:spcPts val="5437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81280" y="875736"/>
            <a:ext cx="6943884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DATA SET OVERVIEW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5887357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2709" y="1402662"/>
            <a:ext cx="8511291" cy="811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98"/>
              </a:lnSpc>
            </a:pPr>
            <a:r>
              <a:rPr lang="en-US" b="true" sz="557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MODEL ARCHITECTURE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664600"/>
            <a:ext cx="11231310" cy="6096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79"/>
              </a:lnSpc>
            </a:pPr>
            <a:r>
              <a:rPr lang="en-US" sz="3128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Model: </a:t>
            </a:r>
          </a:p>
          <a:p>
            <a:pPr algn="just">
              <a:lnSpc>
                <a:spcPts val="4379"/>
              </a:lnSpc>
            </a:pPr>
            <a:r>
              <a:rPr lang="en-US" sz="3128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Custom CNN</a:t>
            </a:r>
          </a:p>
          <a:p>
            <a:pPr algn="just">
              <a:lnSpc>
                <a:spcPts val="4379"/>
              </a:lnSpc>
            </a:pPr>
            <a:r>
              <a:rPr lang="en-US" sz="3128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Structure:</a:t>
            </a:r>
          </a:p>
          <a:p>
            <a:pPr algn="just">
              <a:lnSpc>
                <a:spcPts val="4379"/>
              </a:lnSpc>
            </a:pPr>
            <a:r>
              <a:rPr lang="en-US" sz="3128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u- 3× (Conv2D → ReLU → MaxPool)</a:t>
            </a:r>
          </a:p>
          <a:p>
            <a:pPr algn="just">
              <a:lnSpc>
                <a:spcPts val="4379"/>
              </a:lnSpc>
            </a:pPr>
            <a:r>
              <a:rPr lang="en-US" sz="3128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u- Flatten → Dense → ReLU → Dropout(0.5)</a:t>
            </a:r>
          </a:p>
          <a:p>
            <a:pPr algn="just">
              <a:lnSpc>
                <a:spcPts val="4379"/>
              </a:lnSpc>
            </a:pPr>
            <a:r>
              <a:rPr lang="en-US" sz="3128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u- Output Layer (num_classes)</a:t>
            </a:r>
          </a:p>
          <a:p>
            <a:pPr algn="just">
              <a:lnSpc>
                <a:spcPts val="4379"/>
              </a:lnSpc>
            </a:pPr>
            <a:r>
              <a:rPr lang="en-US" sz="3128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Configuration:</a:t>
            </a:r>
          </a:p>
          <a:p>
            <a:pPr algn="just">
              <a:lnSpc>
                <a:spcPts val="4379"/>
              </a:lnSpc>
            </a:pPr>
            <a:r>
              <a:rPr lang="en-US" sz="3128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u- Loss: CrossEntropyLoss</a:t>
            </a:r>
          </a:p>
          <a:p>
            <a:pPr algn="just">
              <a:lnSpc>
                <a:spcPts val="4379"/>
              </a:lnSpc>
            </a:pPr>
            <a:r>
              <a:rPr lang="en-US" sz="3128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u- Optimizer: Adam (lr=0.001)</a:t>
            </a:r>
          </a:p>
          <a:p>
            <a:pPr algn="just">
              <a:lnSpc>
                <a:spcPts val="4379"/>
              </a:lnSpc>
            </a:pPr>
            <a:r>
              <a:rPr lang="en-US" sz="3128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u- MPS (Apple M1/M2)</a:t>
            </a:r>
          </a:p>
          <a:p>
            <a:pPr algn="just">
              <a:lnSpc>
                <a:spcPts val="437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36976" y="1177265"/>
            <a:ext cx="8186808" cy="743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5"/>
              </a:lnSpc>
            </a:pPr>
            <a:r>
              <a:rPr lang="en-US" b="true" sz="508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TRAINING PROCESS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6976" y="2536615"/>
            <a:ext cx="7402185" cy="2583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Hyperparameters:</a:t>
            </a:r>
          </a:p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u- Epochs: 10</a:t>
            </a:r>
          </a:p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u- Batch Size: 32</a:t>
            </a:r>
          </a:p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u- Image Size: 128×128</a:t>
            </a:r>
          </a:p>
          <a:p>
            <a:pPr algn="l">
              <a:lnSpc>
                <a:spcPts val="391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736976" y="5318135"/>
            <a:ext cx="7430609" cy="2983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Steps: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u1. Forward Pass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u2. Loss &amp; Backpropagation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u3. Optimizer Step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u4. Track Running Loss</a:t>
            </a:r>
          </a:p>
          <a:p>
            <a:pPr algn="l">
              <a:lnSpc>
                <a:spcPts val="4199"/>
              </a:lnSpc>
            </a:pPr>
          </a:p>
        </p:txBody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8453021" y="1005630"/>
            <a:ext cx="8229600" cy="8229600"/>
            <a:chOff x="0" y="0"/>
            <a:chExt cx="14840029" cy="1484002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769EBE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3A5677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4"/>
              <a:stretch>
                <a:fillRect l="-38492" t="0" r="-38492" b="0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5887357" y="-1793176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716712" y="2501293"/>
            <a:ext cx="9026959" cy="892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13"/>
              </a:lnSpc>
            </a:pPr>
            <a:r>
              <a:rPr lang="en-US" b="true" sz="6117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EVALUATION &amp; RESULTS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904912" y="3910754"/>
            <a:ext cx="8354388" cy="4570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03"/>
              </a:lnSpc>
            </a:pPr>
            <a:r>
              <a:rPr lang="en-US" sz="3217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Metrics:</a:t>
            </a:r>
          </a:p>
          <a:p>
            <a:pPr algn="just">
              <a:lnSpc>
                <a:spcPts val="4503"/>
              </a:lnSpc>
            </a:pPr>
            <a:r>
              <a:rPr lang="en-US" sz="3217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u- Precision, Recall, F1-Score (per class)</a:t>
            </a:r>
          </a:p>
          <a:p>
            <a:pPr algn="just">
              <a:lnSpc>
                <a:spcPts val="4503"/>
              </a:lnSpc>
            </a:pPr>
            <a:r>
              <a:rPr lang="en-US" sz="3217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u- Confusion Matrix (true vs predicted)</a:t>
            </a:r>
          </a:p>
          <a:p>
            <a:pPr algn="just">
              <a:lnSpc>
                <a:spcPts val="4503"/>
              </a:lnSpc>
            </a:pPr>
            <a:r>
              <a:rPr lang="en-US" sz="3217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Outcomes:</a:t>
            </a:r>
          </a:p>
          <a:p>
            <a:pPr algn="just">
              <a:lnSpc>
                <a:spcPts val="4503"/>
              </a:lnSpc>
            </a:pPr>
            <a:r>
              <a:rPr lang="en-US" sz="3217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u- Identifies class performance</a:t>
            </a:r>
          </a:p>
          <a:p>
            <a:pPr algn="just">
              <a:lnSpc>
                <a:spcPts val="4503"/>
              </a:lnSpc>
            </a:pPr>
            <a:r>
              <a:rPr lang="en-US" sz="3217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u- Highlights misclassifications</a:t>
            </a:r>
          </a:p>
          <a:p>
            <a:pPr algn="just">
              <a:lnSpc>
                <a:spcPts val="4503"/>
              </a:lnSpc>
            </a:pPr>
          </a:p>
          <a:p>
            <a:pPr algn="just">
              <a:lnSpc>
                <a:spcPts val="4503"/>
              </a:lnSpc>
            </a:pPr>
          </a:p>
        </p:txBody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487112" y="1028700"/>
            <a:ext cx="8229600" cy="8229600"/>
            <a:chOff x="0" y="0"/>
            <a:chExt cx="14840029" cy="1484002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769EBE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3A5677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4"/>
              <a:stretch>
                <a:fillRect l="-24572" t="0" r="-24572" b="0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27086" y="2111120"/>
            <a:ext cx="7148173" cy="8175880"/>
          </a:xfrm>
          <a:custGeom>
            <a:avLst/>
            <a:gdLst/>
            <a:ahLst/>
            <a:cxnLst/>
            <a:rect r="r" b="b" t="t" l="l"/>
            <a:pathLst>
              <a:path h="8175880" w="7148173">
                <a:moveTo>
                  <a:pt x="0" y="0"/>
                </a:moveTo>
                <a:lnTo>
                  <a:pt x="7148173" y="0"/>
                </a:lnTo>
                <a:lnTo>
                  <a:pt x="7148173" y="8175880"/>
                </a:lnTo>
                <a:lnTo>
                  <a:pt x="0" y="81758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08" r="0" b="-30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556931" y="2111120"/>
            <a:ext cx="6987523" cy="7963818"/>
          </a:xfrm>
          <a:custGeom>
            <a:avLst/>
            <a:gdLst/>
            <a:ahLst/>
            <a:cxnLst/>
            <a:rect r="r" b="b" t="t" l="l"/>
            <a:pathLst>
              <a:path h="7963818" w="6987523">
                <a:moveTo>
                  <a:pt x="0" y="0"/>
                </a:moveTo>
                <a:lnTo>
                  <a:pt x="6987523" y="0"/>
                </a:lnTo>
                <a:lnTo>
                  <a:pt x="6987523" y="7963818"/>
                </a:lnTo>
                <a:lnTo>
                  <a:pt x="0" y="79638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87" r="0" b="-487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78097" y="1066800"/>
            <a:ext cx="14122037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MODEL METRICS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51632" y="4171798"/>
            <a:ext cx="8984736" cy="1451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07"/>
              </a:lnSpc>
            </a:pPr>
            <a:r>
              <a:rPr lang="en-US" b="true" sz="1000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DAGrFkzGznY</dc:identifier>
  <dcterms:modified xsi:type="dcterms:W3CDTF">2011-08-01T06:04:30Z</dcterms:modified>
  <cp:revision>1</cp:revision>
  <dc:title>Blue and Green Modern Artificial Intelligence Presentation</dc:title>
</cp:coreProperties>
</file>