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Advent Pro SemiBold"/>
      <p:regular r:id="rId13"/>
      <p:bold r:id="rId14"/>
    </p:embeddedFont>
    <p:embeddedFont>
      <p:font typeface="Fira Sans Extra Condensed Medium"/>
      <p:regular r:id="rId15"/>
      <p:bold r:id="rId16"/>
      <p:italic r:id="rId17"/>
      <p:boldItalic r:id="rId18"/>
    </p:embeddedFont>
    <p:embeddedFont>
      <p:font typeface="Fira Sans Condensed Medium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  <p:embeddedFont>
      <p:font typeface="Share Tech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CondensedMedium-bold.fntdata"/><Relationship Id="rId22" Type="http://schemas.openxmlformats.org/officeDocument/2006/relationships/font" Target="fonts/FiraSansCondensedMedium-boldItalic.fntdata"/><Relationship Id="rId21" Type="http://schemas.openxmlformats.org/officeDocument/2006/relationships/font" Target="fonts/FiraSansCondensedMedium-italic.fntdata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ShareTech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AdventProSemiBold-regular.fntdata"/><Relationship Id="rId12" Type="http://schemas.openxmlformats.org/officeDocument/2006/relationships/slide" Target="slides/slide6.xml"/><Relationship Id="rId15" Type="http://schemas.openxmlformats.org/officeDocument/2006/relationships/font" Target="fonts/FiraSansExtraCondensedMedium-regular.fntdata"/><Relationship Id="rId14" Type="http://schemas.openxmlformats.org/officeDocument/2006/relationships/font" Target="fonts/AdventProSemiBold-bold.fntdata"/><Relationship Id="rId17" Type="http://schemas.openxmlformats.org/officeDocument/2006/relationships/font" Target="fonts/FiraSansExtraCondensedMedium-italic.fntdata"/><Relationship Id="rId16" Type="http://schemas.openxmlformats.org/officeDocument/2006/relationships/font" Target="fonts/FiraSansExtraCondensedMedium-bold.fntdata"/><Relationship Id="rId19" Type="http://schemas.openxmlformats.org/officeDocument/2006/relationships/font" Target="fonts/FiraSansCondensedMedium-regular.fntdata"/><Relationship Id="rId18" Type="http://schemas.openxmlformats.org/officeDocument/2006/relationships/font" Target="fonts/FiraSansExtraCondensed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3086eba50_2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c3086eba50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3086eba50_2_1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c3086eba50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3086eba50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c3086eba50_2_19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3086eba50_2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c3086eba50_2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3086eba50_2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c3086eba50_2_2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3086eba50_2_2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c3086eba50_2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63" name="Google Shape;63;p1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4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68" name="Google Shape;68;p1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71" name="Google Shape;71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74" name="Google Shape;74;p14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4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81" name="Google Shape;81;p1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87" name="Google Shape;87;p15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0" name="Google Shape;100;p16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16" name="Google Shape;116;p16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2" name="Google Shape;122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30" name="Google Shape;130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2" name="Google Shape;142;p1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18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49" name="Google Shape;149;p1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1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18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156" name="Google Shape;156;p1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1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59" name="Google Shape;159;p1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1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62" name="Google Shape;162;p1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18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165" name="Google Shape;165;p1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1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70" name="Google Shape;170;p1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1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1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75" name="Google Shape;175;p1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18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178" name="Google Shape;178;p1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1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18"/>
          <p:cNvGrpSpPr/>
          <p:nvPr/>
        </p:nvGrpSpPr>
        <p:grpSpPr>
          <a:xfrm>
            <a:off x="4095146" y="-859690"/>
            <a:ext cx="199001" cy="2139770"/>
            <a:chOff x="8008096" y="2108910"/>
            <a:chExt cx="199001" cy="2139770"/>
          </a:xfrm>
        </p:grpSpPr>
        <p:sp>
          <p:nvSpPr>
            <p:cNvPr id="182" name="Google Shape;182;p1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1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85" name="Google Shape;185;p1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1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88" name="Google Shape;188;p1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1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4" name="Google Shape;194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5" name="Google Shape;195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b="0" i="0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keras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idx="1" type="subTitle"/>
          </p:nvPr>
        </p:nvSpPr>
        <p:spPr>
          <a:xfrm>
            <a:off x="4472500" y="2782486"/>
            <a:ext cx="4122630" cy="1702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Kelompok 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Andrianto Saputra / c14180104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Sheeren Anggela/c14180070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Vincent Kurniawan / c14180191</a:t>
            </a:r>
            <a:endParaRPr/>
          </a:p>
        </p:txBody>
      </p:sp>
      <p:sp>
        <p:nvSpPr>
          <p:cNvPr id="203" name="Google Shape;203;p22"/>
          <p:cNvSpPr txBox="1"/>
          <p:nvPr>
            <p:ph type="ctrTitle"/>
          </p:nvPr>
        </p:nvSpPr>
        <p:spPr>
          <a:xfrm>
            <a:off x="1521403" y="771550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Tensor </a:t>
            </a:r>
            <a:r>
              <a:rPr lang="en">
                <a:solidFill>
                  <a:schemeClr val="accent2"/>
                </a:solidFill>
              </a:rPr>
              <a:t>Keras</a:t>
            </a:r>
            <a:r>
              <a:rPr lang="en"/>
              <a:t> Sequential Model</a:t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22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211" name="Google Shape;211;p22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22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214" name="Google Shape;214;p22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22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217" name="Google Shape;217;p22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22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22"/>
          <p:cNvGrpSpPr/>
          <p:nvPr/>
        </p:nvGrpSpPr>
        <p:grpSpPr>
          <a:xfrm>
            <a:off x="8329615" y="1984603"/>
            <a:ext cx="199001" cy="1952326"/>
            <a:chOff x="8008096" y="2108910"/>
            <a:chExt cx="199001" cy="2139770"/>
          </a:xfrm>
        </p:grpSpPr>
        <p:sp>
          <p:nvSpPr>
            <p:cNvPr id="223" name="Google Shape;223;p22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22"/>
          <p:cNvGrpSpPr/>
          <p:nvPr/>
        </p:nvGrpSpPr>
        <p:grpSpPr>
          <a:xfrm>
            <a:off x="765175" y="3865905"/>
            <a:ext cx="199001" cy="867199"/>
            <a:chOff x="4475150" y="4052605"/>
            <a:chExt cx="199001" cy="867199"/>
          </a:xfrm>
        </p:grpSpPr>
        <p:sp>
          <p:nvSpPr>
            <p:cNvPr id="226" name="Google Shape;226;p22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File:Tensorflow logo.svg - Wikimedia Commons" id="229" name="Google Shape;229;p2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File:Tensorflow logo.svg - Wikimedia Commons" id="230" name="Google Shape;230;p22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File:Tensorflow logo.svg - Wikimedia Commons" id="231" name="Google Shape;231;p22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File:Tensorflow logo.svg - Wikimedia Commons" id="232" name="Google Shape;232;p22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USER\Downloads\tensorkeras.png" id="233" name="Google Shape;2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3027600"/>
            <a:ext cx="3267076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idx="1" type="body"/>
          </p:nvPr>
        </p:nvSpPr>
        <p:spPr>
          <a:xfrm>
            <a:off x="611550" y="1252774"/>
            <a:ext cx="8138100" cy="3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1714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400"/>
              <a:t>Tensorflow adalah Python Library open source untuk komputasi numerik yang mempercepat dan memudahkan dalam menggunakan machine learning</a:t>
            </a:r>
            <a:endParaRPr sz="1400"/>
          </a:p>
          <a:p>
            <a:pPr indent="-196850" lvl="0" marL="17145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400"/>
              <a:t>Tensorflow merupakan sebuah framework machine learning yang digunakan di Deep Learning</a:t>
            </a:r>
            <a:endParaRPr sz="1400"/>
          </a:p>
          <a:p>
            <a:pPr indent="-196850" lvl="0" marL="17145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400"/>
              <a:t>Tensorflow dapat membantu membuat neural network (jaringan artifisial yang mirip otak manusia) dalam skala besar</a:t>
            </a:r>
            <a:endParaRPr sz="1400"/>
          </a:p>
          <a:p>
            <a:pPr indent="-196850" lvl="0" marL="171450" rtl="0" algn="l">
              <a:lnSpc>
                <a:spcPct val="100000"/>
              </a:lnSpc>
              <a:spcBef>
                <a:spcPts val="3200"/>
              </a:spcBef>
              <a:spcAft>
                <a:spcPts val="1600"/>
              </a:spcAft>
              <a:buSzPts val="1400"/>
              <a:buFont typeface="Arial"/>
              <a:buChar char="•"/>
            </a:pPr>
            <a:r>
              <a:rPr lang="en" sz="1400"/>
              <a:t>Manfaat menggunakan Tensorflow adalah t</a:t>
            </a:r>
            <a:r>
              <a:rPr lang="en" sz="1400"/>
              <a:t>idak perlu berurusan dengan implementasi suatu algoritma atau mencari jawaban cara yang tepat dalam menghubungkan output dari fungsi ke fungsi lainnya ( developer dapat fokus ke logika aplikasi)</a:t>
            </a:r>
            <a:endParaRPr sz="1400"/>
          </a:p>
        </p:txBody>
      </p:sp>
      <p:sp>
        <p:nvSpPr>
          <p:cNvPr id="239" name="Google Shape;239;p23"/>
          <p:cNvSpPr txBox="1"/>
          <p:nvPr>
            <p:ph type="ctrTitle"/>
          </p:nvPr>
        </p:nvSpPr>
        <p:spPr>
          <a:xfrm>
            <a:off x="611560" y="60046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Pengertian Tensorflow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idx="1" type="body"/>
          </p:nvPr>
        </p:nvSpPr>
        <p:spPr>
          <a:xfrm>
            <a:off x="518101" y="1567416"/>
            <a:ext cx="7791049" cy="28763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</a:pPr>
            <a:r>
              <a:rPr lang="en" sz="1400"/>
              <a:t>Keras merupakan interface library yang dibangun untuk menyederhanakan implementasi algoritma-algoritma Deep Learning di atas TensorFlow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</a:pPr>
            <a:r>
              <a:rPr lang="en" sz="1400"/>
              <a:t>Keras + Tensorflow = Konstruksi Neural Network yang lebih mudah digunakan.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</a:pPr>
            <a:r>
              <a:rPr lang="en" sz="1400"/>
              <a:t>Tensorflow memberikan banyak fitur bagi para developer, dengan adanya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Keras</a:t>
            </a:r>
            <a:r>
              <a:rPr lang="en" sz="1400"/>
              <a:t> membuat segala sesuatunya menjadi lebih user-friendly (mudah digunakan) ketika ingin membuat neural Network.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</a:pPr>
            <a:r>
              <a:rPr i="1" lang="en" sz="1400"/>
              <a:t>tf.keras</a:t>
            </a:r>
            <a:r>
              <a:rPr lang="en" sz="1400"/>
              <a:t> digunakan untuk membuat jaringan lapis demi lapis. Dengan hanya beberapa baris kode dapat menciptakan sequential neural network (berurut), eksekusi per lapis dalam jaringannya dilakukan menurut urutan yang kita definisikan.</a:t>
            </a:r>
            <a:endParaRPr/>
          </a:p>
          <a:p>
            <a:pPr indent="0" lvl="0" marL="165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br>
              <a:rPr lang="en" sz="1400"/>
            </a:br>
            <a:endParaRPr sz="1400"/>
          </a:p>
        </p:txBody>
      </p:sp>
      <p:sp>
        <p:nvSpPr>
          <p:cNvPr id="245" name="Google Shape;245;p24"/>
          <p:cNvSpPr txBox="1"/>
          <p:nvPr>
            <p:ph type="ctrTitle"/>
          </p:nvPr>
        </p:nvSpPr>
        <p:spPr>
          <a:xfrm>
            <a:off x="539552" y="915566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"/>
              <a:t>Tensorflow + Keras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Sequential Model</a:t>
            </a:r>
            <a:endParaRPr sz="3000"/>
          </a:p>
        </p:txBody>
      </p:sp>
      <p:sp>
        <p:nvSpPr>
          <p:cNvPr id="251" name="Google Shape;251;p25"/>
          <p:cNvSpPr txBox="1"/>
          <p:nvPr>
            <p:ph idx="4" type="ctrTitle"/>
          </p:nvPr>
        </p:nvSpPr>
        <p:spPr>
          <a:xfrm>
            <a:off x="386408" y="1779662"/>
            <a:ext cx="6048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Fungsi- fungsi yang kami pakai :</a:t>
            </a:r>
            <a:endParaRPr/>
          </a:p>
        </p:txBody>
      </p:sp>
      <p:sp>
        <p:nvSpPr>
          <p:cNvPr id="252" name="Google Shape;252;p25"/>
          <p:cNvSpPr txBox="1"/>
          <p:nvPr>
            <p:ph idx="7" type="subTitle"/>
          </p:nvPr>
        </p:nvSpPr>
        <p:spPr>
          <a:xfrm>
            <a:off x="1898576" y="3821038"/>
            <a:ext cx="4032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Evaluasi Performance dengan evaluate()</a:t>
            </a:r>
            <a:endParaRPr/>
          </a:p>
        </p:txBody>
      </p:sp>
      <p:sp>
        <p:nvSpPr>
          <p:cNvPr id="253" name="Google Shape;253;p25"/>
          <p:cNvSpPr txBox="1"/>
          <p:nvPr>
            <p:ph idx="1" type="subTitle"/>
          </p:nvPr>
        </p:nvSpPr>
        <p:spPr>
          <a:xfrm>
            <a:off x="539552" y="1059582"/>
            <a:ext cx="7344816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Sequential Model sesuai untuk tumpukan lapisan biasa di mana setiap lapisan memiliki tepat satu input dan satu output.</a:t>
            </a:r>
            <a:endParaRPr/>
          </a:p>
        </p:txBody>
      </p:sp>
      <p:sp>
        <p:nvSpPr>
          <p:cNvPr id="254" name="Google Shape;254;p25"/>
          <p:cNvSpPr txBox="1"/>
          <p:nvPr>
            <p:ph idx="3" type="subTitle"/>
          </p:nvPr>
        </p:nvSpPr>
        <p:spPr>
          <a:xfrm>
            <a:off x="1250504" y="2931790"/>
            <a:ext cx="4968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Konfigurasi proses dengan compile()</a:t>
            </a:r>
            <a:endParaRPr/>
          </a:p>
        </p:txBody>
      </p:sp>
      <p:sp>
        <p:nvSpPr>
          <p:cNvPr id="255" name="Google Shape;255;p25"/>
          <p:cNvSpPr txBox="1"/>
          <p:nvPr>
            <p:ph idx="5" type="subTitle"/>
          </p:nvPr>
        </p:nvSpPr>
        <p:spPr>
          <a:xfrm>
            <a:off x="1614736" y="2499742"/>
            <a:ext cx="40311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Menumpuk lapisan dengan Add()</a:t>
            </a:r>
            <a:endParaRPr/>
          </a:p>
        </p:txBody>
      </p:sp>
      <p:sp>
        <p:nvSpPr>
          <p:cNvPr id="256" name="Google Shape;256;p25"/>
          <p:cNvSpPr txBox="1"/>
          <p:nvPr/>
        </p:nvSpPr>
        <p:spPr>
          <a:xfrm>
            <a:off x="1500948" y="3416200"/>
            <a:ext cx="62811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Iterasi data training fit(x_train, y_train, epoch=5, batch=32)</a:t>
            </a:r>
            <a:endParaRPr sz="1050"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1466528" y="4180258"/>
            <a:ext cx="4032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Prediksi data dengan predict()</a:t>
            </a:r>
            <a:endParaRPr b="0" i="0" sz="14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58" name="Google Shape;258;p25"/>
          <p:cNvSpPr/>
          <p:nvPr/>
        </p:nvSpPr>
        <p:spPr>
          <a:xfrm>
            <a:off x="1422550" y="1779650"/>
            <a:ext cx="6281100" cy="2930700"/>
          </a:xfrm>
          <a:prstGeom prst="rect">
            <a:avLst/>
          </a:prstGeom>
          <a:noFill/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idx="3" type="subTitle"/>
          </p:nvPr>
        </p:nvSpPr>
        <p:spPr>
          <a:xfrm>
            <a:off x="701375" y="1961575"/>
            <a:ext cx="7913700" cy="2007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 Tulis di Command Prompt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conda create -n tf-gpu</a:t>
            </a:r>
            <a:endParaRPr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conda activate tf-gpu</a:t>
            </a:r>
            <a:endParaRPr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 Setelah selesai ke anaconda Navigator pilih ENVIRONMENTS, klik installed menjadi non-installed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 Kemudian search Tensorflow kemudian klik apply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 Kembali ke HOME kemudian install Jupyter Notebook dan Launch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 Selesai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DF6E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26"/>
          <p:cNvSpPr txBox="1"/>
          <p:nvPr>
            <p:ph idx="8" type="ctrTitle"/>
          </p:nvPr>
        </p:nvSpPr>
        <p:spPr>
          <a:xfrm>
            <a:off x="615187" y="1096550"/>
            <a:ext cx="7913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"/>
              <a:t>How to Install Tensorflow in Anaconda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Thank </a:t>
            </a:r>
            <a:r>
              <a:rPr lang="en">
                <a:solidFill>
                  <a:schemeClr val="accent3"/>
                </a:solidFill>
              </a:rPr>
              <a:t>You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