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4" r:id="rId18"/>
    <p:sldId id="286" r:id="rId19"/>
    <p:sldId id="266" r:id="rId20"/>
    <p:sldId id="267" r:id="rId21"/>
    <p:sldId id="268" r:id="rId22"/>
    <p:sldId id="269" r:id="rId23"/>
    <p:sldId id="270" r:id="rId24"/>
    <p:sldId id="273" r:id="rId25"/>
    <p:sldId id="272" r:id="rId26"/>
    <p:sldId id="287" r:id="rId27"/>
    <p:sldId id="274" r:id="rId28"/>
    <p:sldId id="27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4" autoAdjust="0"/>
    <p:restoredTop sz="86383" autoAdjust="0"/>
  </p:normalViewPr>
  <p:slideViewPr>
    <p:cSldViewPr snapToGrid="0" showGuides="1">
      <p:cViewPr varScale="1">
        <p:scale>
          <a:sx n="61" d="100"/>
          <a:sy n="61" d="100"/>
        </p:scale>
        <p:origin x="68" y="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CDBD-CA59-4630-A321-AAB6528E28B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6ED2-9A2D-45DF-B126-5A7D8CC2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6ED2-9A2D-45DF-B126-5A7D8CC2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A7E1-1664-4426-A954-E74E52AF225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Scientists Code Development Workshop </a:t>
            </a:r>
            <a:r>
              <a:rPr lang="en-US" b="1" dirty="0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Henshaw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two functions:</a:t>
            </a:r>
          </a:p>
          <a:p>
            <a:pPr lvl="1"/>
            <a:r>
              <a:rPr lang="en-US" dirty="0" smtClean="0"/>
              <a:t>add files and directories to be tracked</a:t>
            </a:r>
          </a:p>
          <a:p>
            <a:pPr lvl="1"/>
            <a:r>
              <a:rPr lang="en-US" i="1" dirty="0" smtClean="0"/>
              <a:t>stage</a:t>
            </a:r>
            <a:r>
              <a:rPr lang="en-US" dirty="0" smtClean="0"/>
              <a:t> changes, which means prepare to commit any changes to tracked files </a:t>
            </a:r>
          </a:p>
          <a:p>
            <a:r>
              <a:rPr lang="en-US" dirty="0" smtClean="0"/>
              <a:t>Common use: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add . </a:t>
            </a:r>
            <a:r>
              <a:rPr lang="en-US" dirty="0"/>
              <a:t>s</a:t>
            </a:r>
            <a:r>
              <a:rPr lang="en-US" dirty="0" smtClean="0"/>
              <a:t>tage all (new, modified, deleted)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add –u </a:t>
            </a:r>
            <a:r>
              <a:rPr lang="en-US" dirty="0"/>
              <a:t>s</a:t>
            </a:r>
            <a:r>
              <a:rPr lang="en-US" dirty="0" smtClean="0"/>
              <a:t>tage modified and deleted only</a:t>
            </a:r>
          </a:p>
          <a:p>
            <a:r>
              <a:rPr lang="en-US" dirty="0" smtClean="0"/>
              <a:t>Adding can be controlled by the presence of a </a:t>
            </a:r>
            <a:r>
              <a:rPr lang="en-US" i="1" dirty="0" smtClean="0"/>
              <a:t>.</a:t>
            </a:r>
            <a:r>
              <a:rPr lang="en-US" i="1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/>
              <a:t>saves a</a:t>
            </a:r>
            <a:r>
              <a:rPr lang="en-US" dirty="0" smtClean="0"/>
              <a:t> </a:t>
            </a:r>
            <a:r>
              <a:rPr lang="en-US" dirty="0"/>
              <a:t>snapshot to the </a:t>
            </a:r>
            <a:r>
              <a:rPr lang="en-US" dirty="0" smtClean="0"/>
              <a:t>local copy of the repository and marks all of the current staged changes as captured</a:t>
            </a:r>
          </a:p>
          <a:p>
            <a:r>
              <a:rPr lang="en-US" dirty="0" smtClean="0"/>
              <a:t>usually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commit –a –m “the commit message”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-a </a:t>
            </a:r>
            <a:r>
              <a:rPr lang="en-US" dirty="0" smtClean="0"/>
              <a:t>: allows skipping of </a:t>
            </a:r>
            <a:r>
              <a:rPr lang="en-US" i="1" dirty="0" err="1" smtClean="0">
                <a:solidFill>
                  <a:srgbClr val="92D050"/>
                </a:solidFill>
              </a:rPr>
              <a:t>git</a:t>
            </a:r>
            <a:r>
              <a:rPr lang="en-US" i="1" dirty="0" smtClean="0">
                <a:solidFill>
                  <a:srgbClr val="92D050"/>
                </a:solidFill>
              </a:rPr>
              <a:t> add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-m </a:t>
            </a:r>
            <a:r>
              <a:rPr lang="en-US" dirty="0" smtClean="0"/>
              <a:t>:  specify the commit message, otherwise it will try to start the system editor</a:t>
            </a:r>
            <a:endParaRPr lang="en-US" dirty="0"/>
          </a:p>
          <a:p>
            <a:pPr lvl="1"/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shows the status of: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untracked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modified 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items staged for commit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Controls alternative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the current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all of the branches in the local repo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–a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create a new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branchname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updates the local copy of the repo from a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use this and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pull</a:t>
            </a:r>
            <a:r>
              <a:rPr lang="en-US" dirty="0" smtClean="0">
                <a:latin typeface="Consolas" panose="020B0609020204030204" pitchFamily="49" charset="0"/>
              </a:rPr>
              <a:t> to sync your local repo with your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212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updates the remote repository with any commits made </a:t>
            </a:r>
            <a:r>
              <a:rPr lang="en-US" dirty="0" smtClean="0">
                <a:latin typeface="Consolas" panose="020B0609020204030204" pitchFamily="49" charset="0"/>
              </a:rPr>
              <a:t>to the local repo</a:t>
            </a:r>
          </a:p>
        </p:txBody>
      </p:sp>
    </p:spTree>
    <p:extLst>
      <p:ext uri="{BB962C8B-B14F-4D97-AF65-F5344CB8AC3E}">
        <p14:creationId xmlns:p14="http://schemas.microsoft.com/office/powerpoint/2010/main" val="3598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merges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branches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commits</a:t>
            </a:r>
          </a:p>
        </p:txBody>
      </p:sp>
    </p:spTree>
    <p:extLst>
      <p:ext uri="{BB962C8B-B14F-4D97-AF65-F5344CB8AC3E}">
        <p14:creationId xmlns:p14="http://schemas.microsoft.com/office/powerpoint/2010/main" val="19334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Repository management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repositories should be initialized with</a:t>
            </a:r>
          </a:p>
          <a:p>
            <a:pPr lvl="1"/>
            <a:r>
              <a:rPr lang="en-US" dirty="0" smtClean="0"/>
              <a:t>Readme.me – top-level description of the repository</a:t>
            </a:r>
          </a:p>
          <a:p>
            <a:pPr lvl="2"/>
            <a:r>
              <a:rPr lang="en-US" dirty="0" smtClean="0"/>
              <a:t>Uses mark-down formatting</a:t>
            </a:r>
          </a:p>
          <a:p>
            <a:pPr lvl="1"/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2"/>
            <a:r>
              <a:rPr lang="en-US" dirty="0" smtClean="0"/>
              <a:t>keeps </a:t>
            </a:r>
            <a:r>
              <a:rPr lang="en-US" dirty="0" err="1" smtClean="0"/>
              <a:t>git</a:t>
            </a:r>
            <a:r>
              <a:rPr lang="en-US" dirty="0" smtClean="0"/>
              <a:t> from automatically adding specific file types to the repo</a:t>
            </a:r>
          </a:p>
          <a:p>
            <a:pPr lvl="2"/>
            <a:r>
              <a:rPr lang="en-US" dirty="0" smtClean="0"/>
              <a:t>uses pattern matching</a:t>
            </a:r>
          </a:p>
          <a:p>
            <a:pPr lvl="2"/>
            <a:r>
              <a:rPr lang="en-US" dirty="0" smtClean="0"/>
              <a:t>avoid putting anything that can or will be generated from the source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“compiled” Python code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dat</a:t>
            </a:r>
            <a:r>
              <a:rPr lang="en-US" dirty="0" smtClean="0"/>
              <a:t> – data files generated when running the program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bak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backup files created by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</a:t>
            </a:r>
            <a:r>
              <a:rPr lang="en-US" i="1" dirty="0" err="1" smtClean="0"/>
              <a:t>git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A fork is created (usually by the online server) by giving you a copy of a repository that is under your control</a:t>
            </a:r>
          </a:p>
          <a:p>
            <a:r>
              <a:rPr lang="en-US" dirty="0" smtClean="0"/>
              <a:t>To contribute to an online project (when you are not a collaborator):</a:t>
            </a:r>
          </a:p>
          <a:p>
            <a:pPr lvl="1"/>
            <a:r>
              <a:rPr lang="en-US" dirty="0" smtClean="0"/>
              <a:t>Fork the project (check the license!)</a:t>
            </a:r>
          </a:p>
          <a:p>
            <a:pPr lvl="1"/>
            <a:r>
              <a:rPr lang="en-US" dirty="0" smtClean="0"/>
              <a:t>Clone your version of the repository’</a:t>
            </a:r>
          </a:p>
          <a:p>
            <a:pPr lvl="1"/>
            <a:r>
              <a:rPr lang="en-US" dirty="0" smtClean="0"/>
              <a:t>Make your changes</a:t>
            </a:r>
          </a:p>
          <a:p>
            <a:pPr lvl="1"/>
            <a:r>
              <a:rPr lang="en-US" dirty="0" smtClean="0"/>
              <a:t>Submit a pull request to the project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code structuring - Functions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the fundamental unit of code reuse in Python</a:t>
            </a:r>
          </a:p>
          <a:p>
            <a:r>
              <a:rPr lang="en-US" dirty="0" smtClean="0"/>
              <a:t>some oddities</a:t>
            </a:r>
          </a:p>
          <a:p>
            <a:pPr lvl="1"/>
            <a:r>
              <a:rPr lang="en-US" dirty="0" smtClean="0"/>
              <a:t>don’t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b=[]) :</a:t>
            </a:r>
          </a:p>
          <a:p>
            <a:pPr lvl="1"/>
            <a:r>
              <a:rPr lang="en-US" dirty="0" smtClean="0"/>
              <a:t>instead,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b=None):</a:t>
            </a:r>
          </a:p>
          <a:p>
            <a:pPr marL="1371600" lvl="3" indent="0">
              <a:buNone/>
            </a:pPr>
            <a:r>
              <a:rPr lang="en-US" dirty="0" smtClean="0"/>
              <a:t>if b is None:</a:t>
            </a:r>
            <a:br>
              <a:rPr lang="en-US" dirty="0" smtClean="0"/>
            </a:br>
            <a:r>
              <a:rPr lang="en-US" dirty="0" smtClean="0"/>
              <a:t>	b =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</a:t>
            </a:r>
            <a:r>
              <a:rPr lang="en-US" i="1" dirty="0" smtClean="0">
                <a:solidFill>
                  <a:srgbClr val="FFC000"/>
                </a:solidFill>
              </a:rPr>
              <a:t>development </a:t>
            </a:r>
            <a:r>
              <a:rPr lang="en-US" i="1" dirty="0">
                <a:solidFill>
                  <a:srgbClr val="FFC000"/>
                </a:solidFill>
              </a:rPr>
              <a:t>e</a:t>
            </a:r>
            <a:r>
              <a:rPr lang="en-US" i="1" dirty="0" smtClean="0">
                <a:solidFill>
                  <a:srgbClr val="FFC000"/>
                </a:solidFill>
              </a:rPr>
              <a:t>nvironment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Anaconda Python 3.7+ for </a:t>
            </a:r>
          </a:p>
          <a:p>
            <a:pPr lvl="1"/>
            <a:r>
              <a:rPr lang="en-US" dirty="0" smtClean="0"/>
              <a:t>One-stop install for Data Scientists</a:t>
            </a:r>
          </a:p>
          <a:p>
            <a:r>
              <a:rPr lang="en-US" dirty="0" smtClean="0"/>
              <a:t>Microsoft Visual Studio Code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Fast and extensible</a:t>
            </a:r>
          </a:p>
          <a:p>
            <a:pPr lvl="1"/>
            <a:r>
              <a:rPr lang="en-US" dirty="0" smtClean="0"/>
              <a:t>Quickly becoming a standard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software version control</a:t>
            </a:r>
          </a:p>
          <a:p>
            <a:pPr lvl="1"/>
            <a:r>
              <a:rPr lang="en-US" dirty="0" smtClean="0"/>
              <a:t>Fast and efficient</a:t>
            </a:r>
          </a:p>
          <a:p>
            <a:pPr lvl="1"/>
            <a:r>
              <a:rPr lang="en-US" dirty="0" smtClean="0"/>
              <a:t>The new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solidFill>
                  <a:schemeClr val="tx1"/>
                </a:solidFill>
                <a:latin typeface="+mj-lt"/>
              </a:rPr>
              <a:t>Python code structuring - 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Classes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fundamental method of object-oriented programming</a:t>
            </a:r>
          </a:p>
          <a:p>
            <a:r>
              <a:rPr lang="en-US" dirty="0" smtClean="0"/>
              <a:t>classes combine object state with functions (methods) that modify the object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Modules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the fundamental units of code in Python</a:t>
            </a:r>
          </a:p>
          <a:p>
            <a:r>
              <a:rPr lang="en-US" dirty="0" smtClean="0"/>
              <a:t>keep your modules of reasonable size (what is reasonable)</a:t>
            </a:r>
          </a:p>
          <a:p>
            <a:r>
              <a:rPr lang="en-US" dirty="0" smtClean="0"/>
              <a:t>keep your modules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Libraries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libraries are collections of modules that work together to provide some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Code testing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minimum:</a:t>
            </a:r>
          </a:p>
          <a:p>
            <a:pPr lvl="1"/>
            <a:r>
              <a:rPr lang="en-US" dirty="0" smtClean="0"/>
              <a:t>if __name__ == ‘__main__’</a:t>
            </a:r>
          </a:p>
          <a:p>
            <a:pPr lvl="1"/>
            <a:endParaRPr lang="en-US" dirty="0"/>
          </a:p>
          <a:p>
            <a:r>
              <a:rPr lang="en-US" dirty="0" smtClean="0"/>
              <a:t>more complete:</a:t>
            </a:r>
          </a:p>
          <a:p>
            <a:pPr lvl="1"/>
            <a:r>
              <a:rPr lang="en-US" dirty="0" err="1" smtClean="0"/>
              <a:t>doctest</a:t>
            </a:r>
            <a:r>
              <a:rPr lang="en-US" dirty="0" smtClean="0"/>
              <a:t> – simple tests that can be included in the a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smtClean="0"/>
              <a:t>– more complete testing that can include creation and cleanup of a </a:t>
            </a:r>
            <a:r>
              <a:rPr lang="en-US" i="1" dirty="0" smtClean="0"/>
              <a:t>test fixture</a:t>
            </a:r>
            <a:r>
              <a:rPr lang="en-US" dirty="0" smtClean="0"/>
              <a:t> that may be needed for testing (e.g., creation of a proxy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Documentation, annotation, and code comments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suggestion for code comments</a:t>
            </a:r>
          </a:p>
          <a:p>
            <a:pPr lvl="1"/>
            <a:r>
              <a:rPr lang="en-US" dirty="0" smtClean="0"/>
              <a:t>if the code is reasonably clear, variables are descriptive, function names are descriptive, then comments should be generally limited to:</a:t>
            </a:r>
          </a:p>
          <a:p>
            <a:pPr lvl="2"/>
            <a:r>
              <a:rPr lang="en-US" dirty="0" err="1" smtClean="0"/>
              <a:t>docstrings</a:t>
            </a:r>
            <a:endParaRPr lang="en-US" dirty="0" smtClean="0"/>
          </a:p>
          <a:p>
            <a:pPr lvl="2"/>
            <a:r>
              <a:rPr lang="en-US" dirty="0" smtClean="0"/>
              <a:t>separating blocks for quick overview of the code</a:t>
            </a:r>
          </a:p>
          <a:p>
            <a:pPr lvl="2"/>
            <a:r>
              <a:rPr lang="en-US" dirty="0" smtClean="0"/>
              <a:t>explaining unusual or tricky code</a:t>
            </a:r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Python now supports </a:t>
            </a:r>
            <a:r>
              <a:rPr lang="en-US" i="1" dirty="0" smtClean="0"/>
              <a:t>optional</a:t>
            </a:r>
            <a:r>
              <a:rPr lang="en-US" dirty="0" smtClean="0"/>
              <a:t> type annotations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92D050"/>
                </a:solidFill>
              </a:rPr>
              <a:t>def</a:t>
            </a:r>
            <a:r>
              <a:rPr lang="en-US" dirty="0">
                <a:solidFill>
                  <a:srgbClr val="92D050"/>
                </a:solidFill>
              </a:rPr>
              <a:t> greeting(</a:t>
            </a:r>
            <a:r>
              <a:rPr lang="en-US" dirty="0">
                <a:solidFill>
                  <a:srgbClr val="FFC000"/>
                </a:solidFill>
              </a:rPr>
              <a:t>name: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-&gt;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  return </a:t>
            </a:r>
            <a:r>
              <a:rPr lang="en-US" dirty="0">
                <a:solidFill>
                  <a:srgbClr val="92D050"/>
                </a:solidFill>
              </a:rPr>
              <a:t>'Hello ' + name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slow</a:t>
            </a:r>
          </a:p>
          <a:p>
            <a:r>
              <a:rPr lang="en-US" dirty="0" smtClean="0"/>
              <a:t>Python can be very fast, if you use it correctly</a:t>
            </a:r>
          </a:p>
          <a:p>
            <a:r>
              <a:rPr lang="en-US" dirty="0" smtClean="0"/>
              <a:t>why is it slow?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(the dominant version) is an </a:t>
            </a:r>
            <a:r>
              <a:rPr lang="en-US" i="1" dirty="0" smtClean="0"/>
              <a:t>interpreter</a:t>
            </a:r>
            <a:r>
              <a:rPr lang="en-US" dirty="0" smtClean="0"/>
              <a:t>, which means that your Python code is not compiled.  Execution involves parsing the code and then executing it.</a:t>
            </a:r>
          </a:p>
          <a:p>
            <a:r>
              <a:rPr lang="en-US" dirty="0" smtClean="0"/>
              <a:t>how can it be fast?</a:t>
            </a:r>
          </a:p>
          <a:p>
            <a:pPr lvl="1"/>
            <a:r>
              <a:rPr lang="en-US" dirty="0" smtClean="0"/>
              <a:t>core functions (string manipulation, file I/O, etc.) are written in C and compiled</a:t>
            </a:r>
          </a:p>
          <a:p>
            <a:pPr lvl="1"/>
            <a:r>
              <a:rPr lang="en-US" dirty="0" smtClean="0"/>
              <a:t>key external libraries, such as </a:t>
            </a:r>
            <a:r>
              <a:rPr lang="en-US" i="1" dirty="0" err="1" smtClean="0"/>
              <a:t>numpy</a:t>
            </a:r>
            <a:r>
              <a:rPr lang="en-US" dirty="0" smtClean="0"/>
              <a:t> are written in C and use heavily tweaked numeric libraries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Python – So?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pend time learning the </a:t>
            </a:r>
            <a:r>
              <a:rPr lang="en-US" dirty="0" err="1" smtClean="0"/>
              <a:t>numpy</a:t>
            </a:r>
            <a:r>
              <a:rPr lang="en-US" dirty="0" smtClean="0"/>
              <a:t> API</a:t>
            </a:r>
          </a:p>
          <a:p>
            <a:r>
              <a:rPr lang="en-US" dirty="0"/>
              <a:t>i</a:t>
            </a:r>
            <a:r>
              <a:rPr lang="en-US" dirty="0" smtClean="0"/>
              <a:t>f a numeric task is slow and involves looping, then there is probably a way to write it using a built-in or library features</a:t>
            </a:r>
          </a:p>
          <a:p>
            <a:pPr lvl="1"/>
            <a:r>
              <a:rPr lang="en-US" dirty="0" smtClean="0"/>
              <a:t>it will be easier to understand, as it will be shorter</a:t>
            </a:r>
          </a:p>
          <a:p>
            <a:pPr lvl="1"/>
            <a:r>
              <a:rPr lang="en-US" dirty="0" smtClean="0"/>
              <a:t>it will be faster, as it may be executing compiled 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style guide (PEP 8)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guide for Python code</a:t>
            </a:r>
          </a:p>
          <a:p>
            <a:r>
              <a:rPr lang="en-US" dirty="0" smtClean="0"/>
              <a:t>#8 of the Python Enhancement Proposals (PEPs)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onsistent and widely accepted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abs or spaces (spaces)</a:t>
            </a:r>
          </a:p>
          <a:p>
            <a:pPr lvl="2"/>
            <a:r>
              <a:rPr lang="en-US" dirty="0" smtClean="0"/>
              <a:t>maximum line length (79) (I disagree)</a:t>
            </a:r>
          </a:p>
          <a:p>
            <a:pPr lvl="2"/>
            <a:r>
              <a:rPr lang="en-US" dirty="0" smtClean="0"/>
              <a:t>should a line break before or after a binary operator? (before)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Python’s modularity to your advantage</a:t>
            </a:r>
          </a:p>
          <a:p>
            <a:r>
              <a:rPr lang="en-US" dirty="0" smtClean="0"/>
              <a:t>try to avoid simultaneous editing of the same file</a:t>
            </a:r>
          </a:p>
          <a:p>
            <a:r>
              <a:rPr lang="en-US" dirty="0" smtClean="0"/>
              <a:t>maintain your own tests within your code responsibility</a:t>
            </a:r>
          </a:p>
          <a:p>
            <a:r>
              <a:rPr lang="en-US" dirty="0" smtClean="0"/>
              <a:t>if work overlaps between multiple developers: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editors and Integrated Development Environments (IDEs)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IDEs typically bundle all the needed programming tools together: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ditor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ompiler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ebugger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 smtClean="0"/>
              <a:t>organization tools</a:t>
            </a:r>
          </a:p>
          <a:p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editors</a:t>
            </a:r>
          </a:p>
          <a:p>
            <a:r>
              <a:rPr lang="en-US" dirty="0"/>
              <a:t>p</a:t>
            </a:r>
            <a:r>
              <a:rPr lang="en-US" dirty="0" smtClean="0"/>
              <a:t>rincipally </a:t>
            </a:r>
            <a:r>
              <a:rPr lang="en-US" dirty="0" smtClean="0"/>
              <a:t>designed to edit text</a:t>
            </a:r>
          </a:p>
          <a:p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Emacs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V</a:t>
            </a:r>
            <a:r>
              <a:rPr lang="en-US" i="1" dirty="0" smtClean="0">
                <a:solidFill>
                  <a:srgbClr val="FFC000"/>
                </a:solidFill>
              </a:rPr>
              <a:t>isual Studio Code</a:t>
            </a:r>
          </a:p>
          <a:p>
            <a:r>
              <a:rPr lang="en-US" dirty="0"/>
              <a:t>p</a:t>
            </a:r>
            <a:r>
              <a:rPr lang="en-US" dirty="0" smtClean="0"/>
              <a:t>lugins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problem with </a:t>
            </a:r>
            <a:r>
              <a:rPr lang="en-US" i="1" dirty="0" err="1" smtClean="0">
                <a:solidFill>
                  <a:srgbClr val="FFC000"/>
                </a:solidFill>
              </a:rPr>
              <a:t>Jupyter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(and the newer </a:t>
            </a:r>
            <a:r>
              <a:rPr lang="en-US" dirty="0" err="1" smtClean="0"/>
              <a:t>JupyterLab</a:t>
            </a:r>
            <a:r>
              <a:rPr lang="en-US" dirty="0" smtClean="0"/>
              <a:t>) are great at several things: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xploration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resentations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esult </a:t>
            </a: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hings </a:t>
            </a:r>
            <a:r>
              <a:rPr lang="en-US" dirty="0" err="1" smtClean="0"/>
              <a:t>Jupyter</a:t>
            </a:r>
            <a:r>
              <a:rPr lang="en-US" dirty="0" smtClean="0"/>
              <a:t> sucks at: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 smtClean="0"/>
              <a:t>development</a:t>
            </a:r>
          </a:p>
          <a:p>
            <a:r>
              <a:rPr lang="en-US" dirty="0"/>
              <a:t>w</a:t>
            </a:r>
            <a:r>
              <a:rPr lang="en-US" dirty="0" smtClean="0"/>
              <a:t>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hidden </a:t>
            </a:r>
            <a:r>
              <a:rPr lang="en-US" dirty="0" smtClean="0"/>
              <a:t>states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ut-of-order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odularity</a:t>
            </a:r>
            <a:r>
              <a:rPr lang="en-US" dirty="0" smtClean="0"/>
              <a:t>? What’s that?</a:t>
            </a:r>
          </a:p>
          <a:p>
            <a:r>
              <a:rPr lang="en-US" dirty="0"/>
              <a:t>s</a:t>
            </a:r>
            <a:r>
              <a:rPr lang="en-US" dirty="0" smtClean="0"/>
              <a:t>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 </a:t>
            </a:r>
            <a:r>
              <a:rPr lang="en-US" dirty="0" smtClean="0"/>
              <a:t>code development outside of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smtClean="0"/>
              <a:t>finished code for presentation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Virtual (Python)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smtClean="0"/>
              <a:t>encapsulated Python environment containing:</a:t>
            </a:r>
          </a:p>
          <a:p>
            <a:pPr lvl="1"/>
            <a:r>
              <a:rPr lang="en-US" dirty="0" smtClean="0"/>
              <a:t>Python interpreter</a:t>
            </a:r>
          </a:p>
          <a:p>
            <a:pPr lvl="1"/>
            <a:r>
              <a:rPr lang="en-US" dirty="0" smtClean="0"/>
              <a:t>libraries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shared</a:t>
            </a:r>
          </a:p>
          <a:p>
            <a:r>
              <a:rPr lang="en-US" dirty="0"/>
              <a:t>g</a:t>
            </a:r>
            <a:r>
              <a:rPr lang="en-US" dirty="0" smtClean="0"/>
              <a:t>reat </a:t>
            </a:r>
            <a:r>
              <a:rPr lang="en-US" dirty="0" smtClean="0"/>
              <a:t>for program </a:t>
            </a:r>
            <a:r>
              <a:rPr lang="en-US" dirty="0" smtClean="0"/>
              <a:t>maintenance</a:t>
            </a:r>
          </a:p>
          <a:p>
            <a:r>
              <a:rPr lang="en-US" dirty="0" smtClean="0"/>
              <a:t>two choices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onda</a:t>
            </a:r>
            <a:endParaRPr lang="en-US" dirty="0" smtClean="0"/>
          </a:p>
          <a:p>
            <a:pPr lvl="1"/>
            <a:r>
              <a:rPr lang="en-US" strike="sngStrike" dirty="0" err="1"/>
              <a:t>v</a:t>
            </a:r>
            <a:r>
              <a:rPr lang="en-US" strike="sngStrike" dirty="0" err="1" smtClean="0"/>
              <a:t>env</a:t>
            </a:r>
            <a:r>
              <a:rPr lang="en-US" dirty="0" smtClean="0"/>
              <a:t>  </a:t>
            </a:r>
            <a:r>
              <a:rPr lang="en-US" dirty="0" err="1" smtClean="0"/>
              <a:t>pipenv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create –name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activate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 pip</a:t>
            </a:r>
          </a:p>
          <a:p>
            <a:r>
              <a:rPr lang="en-US" dirty="0"/>
              <a:t>t</a:t>
            </a:r>
            <a:r>
              <a:rPr lang="en-US" dirty="0" smtClean="0"/>
              <a:t>hen, either use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pip install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eave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deactivate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Version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ver·sion</a:t>
            </a:r>
            <a:r>
              <a:rPr lang="en-US" dirty="0"/>
              <a:t> </a:t>
            </a:r>
            <a:r>
              <a:rPr lang="en-US" dirty="0" err="1" smtClean="0"/>
              <a:t>con·trol</a:t>
            </a:r>
            <a:r>
              <a:rPr lang="en-US" dirty="0"/>
              <a:t> </a:t>
            </a:r>
            <a:r>
              <a:rPr lang="en-US" sz="1600" i="1" dirty="0" smtClean="0"/>
              <a:t>noun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the task of keeping a software system consisting of many versions and configurations well organized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quick history</a:t>
            </a:r>
          </a:p>
          <a:p>
            <a:pPr lvl="1"/>
            <a:r>
              <a:rPr lang="en-US" dirty="0" smtClean="0"/>
              <a:t>file naming conventions - src_001.c, src_002.c</a:t>
            </a:r>
          </a:p>
          <a:p>
            <a:pPr lvl="1"/>
            <a:r>
              <a:rPr lang="en-US" dirty="0" smtClean="0"/>
              <a:t>VMS – automatically maintained old versions of files</a:t>
            </a:r>
          </a:p>
          <a:p>
            <a:pPr lvl="1"/>
            <a:r>
              <a:rPr lang="en-US" dirty="0" smtClean="0"/>
              <a:t>SCCS (1972) – stand-alone, file-focused</a:t>
            </a:r>
          </a:p>
          <a:p>
            <a:pPr lvl="1"/>
            <a:r>
              <a:rPr lang="en-US" dirty="0" smtClean="0"/>
              <a:t>CVS (1986) – centralized server, multi-user</a:t>
            </a:r>
          </a:p>
          <a:p>
            <a:pPr lvl="1"/>
            <a:r>
              <a:rPr lang="en-US" dirty="0" smtClean="0"/>
              <a:t>subversion (2000) – non-text files, tracks directory structure</a:t>
            </a:r>
          </a:p>
          <a:p>
            <a:pPr lvl="1"/>
            <a:r>
              <a:rPr lang="en-US" dirty="0" smtClean="0"/>
              <a:t>distributed version control – everyone has a local repository</a:t>
            </a:r>
          </a:p>
          <a:p>
            <a:pPr lvl="2"/>
            <a:r>
              <a:rPr lang="en-US" dirty="0"/>
              <a:t>Mercurial (2005)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(2005)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Creating and accessing online repositories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repositories provide cloud-based version control systems</a:t>
            </a:r>
          </a:p>
          <a:p>
            <a:r>
              <a:rPr lang="en-US" dirty="0" smtClean="0"/>
              <a:t>main competitors</a:t>
            </a:r>
          </a:p>
          <a:p>
            <a:pPr lvl="1"/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supports Mercurial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unlimited private repos, 5 collaborators</a:t>
            </a:r>
          </a:p>
          <a:p>
            <a:pPr lvl="2"/>
            <a:r>
              <a:rPr lang="en-US" dirty="0" err="1" smtClean="0"/>
              <a:t>Atlassian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now allows unlimited private repos, 3 collaborators</a:t>
            </a:r>
          </a:p>
          <a:p>
            <a:pPr lvl="2"/>
            <a:r>
              <a:rPr lang="en-US" dirty="0" smtClean="0"/>
              <a:t>biggest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initializes a new repository and begins tracking an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creates a local copy of an already existing online repository</a:t>
            </a:r>
          </a:p>
          <a:p>
            <a:r>
              <a:rPr lang="en-US" dirty="0" smtClean="0"/>
              <a:t>you either do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err="1" smtClean="0"/>
              <a:t>git</a:t>
            </a:r>
            <a:r>
              <a:rPr lang="en-US" i="1" dirty="0" smtClean="0"/>
              <a:t>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1353</Words>
  <Application>Microsoft Office PowerPoint</Application>
  <PresentationFormat>Widescreen</PresentationFormat>
  <Paragraphs>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Data Scientists Code Development Workshop I</vt:lpstr>
      <vt:lpstr>A Python development environment</vt:lpstr>
      <vt:lpstr>Code editors and Integrated Development Environments (IDEs)</vt:lpstr>
      <vt:lpstr>The problem with Jupyter</vt:lpstr>
      <vt:lpstr>Virtual (Python) environments</vt:lpstr>
      <vt:lpstr>Version control</vt:lpstr>
      <vt:lpstr>Creating and accessing online repositories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Repository management</vt:lpstr>
      <vt:lpstr>Repository forking</vt:lpstr>
      <vt:lpstr>Python code structuring - Functions</vt:lpstr>
      <vt:lpstr>Python code structuring - Classes</vt:lpstr>
      <vt:lpstr>Modules</vt:lpstr>
      <vt:lpstr>Libraries</vt:lpstr>
      <vt:lpstr>Code testing</vt:lpstr>
      <vt:lpstr>Documentation, annotation, and code comments</vt:lpstr>
      <vt:lpstr>Pythonic and efficient Python</vt:lpstr>
      <vt:lpstr>Pythonic and efficient Python – So?</vt:lpstr>
      <vt:lpstr>Python style guide (PEP 8)</vt:lpstr>
      <vt:lpstr>Collaboration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Henshaw</dc:creator>
  <cp:lastModifiedBy>Andrew Henshaw</cp:lastModifiedBy>
  <cp:revision>38</cp:revision>
  <dcterms:created xsi:type="dcterms:W3CDTF">2020-05-31T17:13:36Z</dcterms:created>
  <dcterms:modified xsi:type="dcterms:W3CDTF">2020-06-01T06:31:56Z</dcterms:modified>
</cp:coreProperties>
</file>