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64" r:id="rId18"/>
    <p:sldId id="286" r:id="rId19"/>
    <p:sldId id="266" r:id="rId20"/>
    <p:sldId id="267" r:id="rId21"/>
    <p:sldId id="268" r:id="rId22"/>
    <p:sldId id="269" r:id="rId23"/>
    <p:sldId id="270" r:id="rId24"/>
    <p:sldId id="273" r:id="rId25"/>
    <p:sldId id="272" r:id="rId26"/>
    <p:sldId id="287" r:id="rId27"/>
    <p:sldId id="274" r:id="rId28"/>
    <p:sldId id="275" r:id="rId29"/>
    <p:sldId id="28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754" autoAdjust="0"/>
    <p:restoredTop sz="86383" autoAdjust="0"/>
  </p:normalViewPr>
  <p:slideViewPr>
    <p:cSldViewPr snapToGrid="0" showGuides="1">
      <p:cViewPr varScale="1">
        <p:scale>
          <a:sx n="77" d="100"/>
          <a:sy n="77" d="100"/>
        </p:scale>
        <p:origin x="96" y="3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FCDBD-CA59-4630-A321-AAB6528E28B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96ED2-9A2D-45DF-B126-5A7D8CC2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39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96ED2-9A2D-45DF-B126-5A7D8CC2E4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04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96ED2-9A2D-45DF-B126-5A7D8CC2E4B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07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7E1-1664-4426-A954-E74E52AF225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4" t="20084" r="9683" b="23267"/>
          <a:stretch/>
        </p:blipFill>
        <p:spPr>
          <a:xfrm>
            <a:off x="8915400" y="6172200"/>
            <a:ext cx="2472856" cy="6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9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7E1-1664-4426-A954-E74E52AF225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598F-419F-4BEC-A6F1-9643A06D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1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7E1-1664-4426-A954-E74E52AF225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598F-419F-4BEC-A6F1-9643A06D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8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7E1-1664-4426-A954-E74E52AF225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4" t="20084" r="9683" b="23267"/>
          <a:stretch/>
        </p:blipFill>
        <p:spPr>
          <a:xfrm>
            <a:off x="8915400" y="6172200"/>
            <a:ext cx="2472856" cy="6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9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7E1-1664-4426-A954-E74E52AF225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4" t="20084" r="9683" b="23267"/>
          <a:stretch/>
        </p:blipFill>
        <p:spPr>
          <a:xfrm>
            <a:off x="8915400" y="6172200"/>
            <a:ext cx="2472856" cy="6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0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7E1-1664-4426-A954-E74E52AF225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4" t="20084" r="9683" b="23267"/>
          <a:stretch/>
        </p:blipFill>
        <p:spPr>
          <a:xfrm>
            <a:off x="8915400" y="6172200"/>
            <a:ext cx="2472856" cy="6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3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7E1-1664-4426-A954-E74E52AF225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4" t="20084" r="9683" b="23267"/>
          <a:stretch/>
        </p:blipFill>
        <p:spPr>
          <a:xfrm>
            <a:off x="8915400" y="6172200"/>
            <a:ext cx="2472856" cy="6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9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7E1-1664-4426-A954-E74E52AF225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4" t="20084" r="9683" b="23267"/>
          <a:stretch/>
        </p:blipFill>
        <p:spPr>
          <a:xfrm>
            <a:off x="8915400" y="6172200"/>
            <a:ext cx="2472856" cy="6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7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7E1-1664-4426-A954-E74E52AF225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4" t="20084" r="9683" b="23267"/>
          <a:stretch/>
        </p:blipFill>
        <p:spPr>
          <a:xfrm>
            <a:off x="8915400" y="6172200"/>
            <a:ext cx="2472856" cy="6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2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7E1-1664-4426-A954-E74E52AF225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4" t="20084" r="9683" b="23267"/>
          <a:stretch/>
        </p:blipFill>
        <p:spPr>
          <a:xfrm>
            <a:off x="8915400" y="6172200"/>
            <a:ext cx="2472856" cy="6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7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7E1-1664-4426-A954-E74E52AF225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4" t="20084" r="9683" b="23267"/>
          <a:stretch/>
        </p:blipFill>
        <p:spPr>
          <a:xfrm>
            <a:off x="8915400" y="6172200"/>
            <a:ext cx="2472856" cy="6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7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2A7E1-1664-4426-A954-E74E52AF225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2598F-419F-4BEC-A6F1-9643A06D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44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Scientists Code Development Workshop </a:t>
            </a:r>
            <a:r>
              <a:rPr lang="en-US" b="1" dirty="0" smtClean="0"/>
              <a:t>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Andy Henshaw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Using </a:t>
            </a:r>
            <a:r>
              <a:rPr lang="en-US" sz="4400" i="1" dirty="0" err="1" smtClean="0">
                <a:solidFill>
                  <a:srgbClr val="FFC000"/>
                </a:solidFill>
                <a:latin typeface="+mj-lt"/>
              </a:rPr>
              <a:t>git</a:t>
            </a:r>
            <a:r>
              <a:rPr lang="en-US" sz="4400" dirty="0" smtClean="0">
                <a:solidFill>
                  <a:schemeClr val="tx1"/>
                </a:solidFill>
                <a:latin typeface="+mj-lt"/>
              </a:rPr>
              <a:t> and the command-line interface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81793" cy="4351338"/>
          </a:xfrm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init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clone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919993" y="1825625"/>
            <a:ext cx="7433807" cy="4351338"/>
          </a:xfrm>
        </p:spPr>
        <p:txBody>
          <a:bodyPr/>
          <a:lstStyle/>
          <a:p>
            <a:r>
              <a:rPr lang="en-US" dirty="0" smtClean="0"/>
              <a:t>two functions:</a:t>
            </a:r>
          </a:p>
          <a:p>
            <a:pPr lvl="1"/>
            <a:r>
              <a:rPr lang="en-US" dirty="0" smtClean="0"/>
              <a:t>add files and directories to be tracked</a:t>
            </a:r>
          </a:p>
          <a:p>
            <a:pPr lvl="1"/>
            <a:r>
              <a:rPr lang="en-US" i="1" dirty="0" smtClean="0"/>
              <a:t>stage</a:t>
            </a:r>
            <a:r>
              <a:rPr lang="en-US" dirty="0" smtClean="0"/>
              <a:t> changes, which means prepare to commit any changes to tracked files </a:t>
            </a:r>
          </a:p>
          <a:p>
            <a:r>
              <a:rPr lang="en-US" dirty="0" smtClean="0"/>
              <a:t>Common use:</a:t>
            </a:r>
          </a:p>
          <a:p>
            <a:pPr lvl="1"/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git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add . </a:t>
            </a:r>
            <a:r>
              <a:rPr lang="en-US" dirty="0"/>
              <a:t>s</a:t>
            </a:r>
            <a:r>
              <a:rPr lang="en-US" dirty="0" smtClean="0"/>
              <a:t>tage all (new, modified, deleted)</a:t>
            </a:r>
            <a:endParaRPr lang="en-US" dirty="0" smtClean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add –u </a:t>
            </a:r>
            <a:r>
              <a:rPr lang="en-US" dirty="0"/>
              <a:t>s</a:t>
            </a:r>
            <a:r>
              <a:rPr lang="en-US" dirty="0" smtClean="0"/>
              <a:t>tage modified and deleted only</a:t>
            </a:r>
          </a:p>
          <a:p>
            <a:r>
              <a:rPr lang="en-US" dirty="0" smtClean="0"/>
              <a:t>Adding can be controlled by the presence of a </a:t>
            </a:r>
            <a:r>
              <a:rPr lang="en-US" i="1" dirty="0" smtClean="0"/>
              <a:t>.</a:t>
            </a:r>
            <a:r>
              <a:rPr lang="en-US" i="1" dirty="0" err="1" smtClean="0"/>
              <a:t>gitignore</a:t>
            </a:r>
            <a:r>
              <a:rPr lang="en-US" dirty="0" smtClean="0"/>
              <a:t> file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4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Using </a:t>
            </a:r>
            <a:r>
              <a:rPr lang="en-US" sz="4400" i="1" dirty="0" err="1" smtClean="0">
                <a:solidFill>
                  <a:srgbClr val="FFC000"/>
                </a:solidFill>
                <a:latin typeface="+mj-lt"/>
              </a:rPr>
              <a:t>git</a:t>
            </a:r>
            <a:r>
              <a:rPr lang="en-US" sz="4400" dirty="0" smtClean="0">
                <a:solidFill>
                  <a:schemeClr val="tx1"/>
                </a:solidFill>
                <a:latin typeface="+mj-lt"/>
              </a:rPr>
              <a:t> and the command-line interface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81793" cy="4351338"/>
          </a:xfrm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init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clone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add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919993" y="1825625"/>
            <a:ext cx="7433807" cy="4351338"/>
          </a:xfrm>
        </p:spPr>
        <p:txBody>
          <a:bodyPr/>
          <a:lstStyle/>
          <a:p>
            <a:r>
              <a:rPr lang="en-US" dirty="0"/>
              <a:t>saves a</a:t>
            </a:r>
            <a:r>
              <a:rPr lang="en-US" dirty="0" smtClean="0"/>
              <a:t> </a:t>
            </a:r>
            <a:r>
              <a:rPr lang="en-US" dirty="0"/>
              <a:t>snapshot to the </a:t>
            </a:r>
            <a:r>
              <a:rPr lang="en-US" dirty="0" smtClean="0"/>
              <a:t>local copy of the repository and marks all of the current staged changes as captured</a:t>
            </a:r>
          </a:p>
          <a:p>
            <a:r>
              <a:rPr lang="en-US" dirty="0" smtClean="0"/>
              <a:t>usually</a:t>
            </a:r>
          </a:p>
          <a:p>
            <a:pPr lvl="1"/>
            <a:r>
              <a:rPr lang="en-US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commit –a –m “the commit message”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-a </a:t>
            </a:r>
            <a:r>
              <a:rPr lang="en-US" dirty="0" smtClean="0"/>
              <a:t>: allows skipping of </a:t>
            </a:r>
            <a:r>
              <a:rPr lang="en-US" i="1" dirty="0" err="1" smtClean="0">
                <a:solidFill>
                  <a:srgbClr val="92D050"/>
                </a:solidFill>
              </a:rPr>
              <a:t>git</a:t>
            </a:r>
            <a:r>
              <a:rPr lang="en-US" i="1" dirty="0" smtClean="0">
                <a:solidFill>
                  <a:srgbClr val="92D050"/>
                </a:solidFill>
              </a:rPr>
              <a:t> add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-m </a:t>
            </a:r>
            <a:r>
              <a:rPr lang="en-US" dirty="0" smtClean="0"/>
              <a:t>:  specify the commit message, otherwise it will try to start the system editor</a:t>
            </a:r>
            <a:endParaRPr lang="en-US" dirty="0"/>
          </a:p>
          <a:p>
            <a:pPr lvl="1"/>
            <a:endParaRPr lang="en-US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02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Using </a:t>
            </a:r>
            <a:r>
              <a:rPr lang="en-US" sz="4400" i="1" dirty="0" err="1" smtClean="0">
                <a:solidFill>
                  <a:srgbClr val="FFC000"/>
                </a:solidFill>
                <a:latin typeface="+mj-lt"/>
              </a:rPr>
              <a:t>git</a:t>
            </a:r>
            <a:r>
              <a:rPr lang="en-US" sz="4400" dirty="0" smtClean="0">
                <a:solidFill>
                  <a:schemeClr val="tx1"/>
                </a:solidFill>
                <a:latin typeface="+mj-lt"/>
              </a:rPr>
              <a:t> and the command-line interface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81793" cy="4351338"/>
          </a:xfrm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init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clone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add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commit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919993" y="1825625"/>
            <a:ext cx="7433807" cy="4351338"/>
          </a:xfrm>
        </p:spPr>
        <p:txBody>
          <a:bodyPr/>
          <a:lstStyle/>
          <a:p>
            <a:pPr lvl="1"/>
            <a:r>
              <a:rPr lang="en-US" dirty="0" smtClean="0">
                <a:latin typeface="Consolas" panose="020B0609020204030204" pitchFamily="49" charset="0"/>
              </a:rPr>
              <a:t>shows the status of: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untracked files or directories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modified tracked files or directories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items staged for commit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86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Using </a:t>
            </a:r>
            <a:r>
              <a:rPr lang="en-US" sz="4400" i="1" dirty="0" err="1" smtClean="0">
                <a:solidFill>
                  <a:srgbClr val="FFC000"/>
                </a:solidFill>
                <a:latin typeface="+mj-lt"/>
              </a:rPr>
              <a:t>git</a:t>
            </a:r>
            <a:r>
              <a:rPr lang="en-US" sz="4400" dirty="0" smtClean="0">
                <a:solidFill>
                  <a:schemeClr val="tx1"/>
                </a:solidFill>
                <a:latin typeface="+mj-lt"/>
              </a:rPr>
              <a:t> and the command-line interface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81793" cy="4351338"/>
          </a:xfrm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init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clone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add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commit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status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919993" y="1825625"/>
            <a:ext cx="7433807" cy="4351338"/>
          </a:xfrm>
        </p:spPr>
        <p:txBody>
          <a:bodyPr/>
          <a:lstStyle/>
          <a:p>
            <a:pPr lvl="1"/>
            <a:r>
              <a:rPr lang="en-US" dirty="0" smtClean="0">
                <a:latin typeface="Consolas" panose="020B0609020204030204" pitchFamily="49" charset="0"/>
              </a:rPr>
              <a:t>Controls alternative lines of development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show the current local branch</a:t>
            </a:r>
          </a:p>
          <a:p>
            <a:pPr marL="1371600" lvl="3" indent="0">
              <a:buNone/>
            </a:pP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branch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show all of the branches in the local repo</a:t>
            </a:r>
          </a:p>
          <a:p>
            <a:pPr marL="1371600" lvl="3" indent="0">
              <a:buNone/>
            </a:pP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branch –a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create a new local branch</a:t>
            </a:r>
          </a:p>
          <a:p>
            <a:pPr marL="1371600" lvl="3" indent="0">
              <a:buNone/>
            </a:pP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branch </a:t>
            </a:r>
            <a:r>
              <a:rPr lang="en-US" i="1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branchname</a:t>
            </a:r>
            <a:endParaRPr lang="en-US" dirty="0" smtClean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1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Using </a:t>
            </a:r>
            <a:r>
              <a:rPr lang="en-US" sz="4400" i="1" dirty="0" err="1" smtClean="0">
                <a:solidFill>
                  <a:srgbClr val="FFC000"/>
                </a:solidFill>
                <a:latin typeface="+mj-lt"/>
              </a:rPr>
              <a:t>git</a:t>
            </a:r>
            <a:r>
              <a:rPr lang="en-US" sz="4400" dirty="0" smtClean="0">
                <a:solidFill>
                  <a:schemeClr val="tx1"/>
                </a:solidFill>
                <a:latin typeface="+mj-lt"/>
              </a:rPr>
              <a:t> and the command-line interface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81793" cy="4351338"/>
          </a:xfrm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init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clone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add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commit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status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branch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919993" y="1825625"/>
            <a:ext cx="7433807" cy="4351338"/>
          </a:xfrm>
        </p:spPr>
        <p:txBody>
          <a:bodyPr/>
          <a:lstStyle/>
          <a:p>
            <a:pPr lvl="1"/>
            <a:r>
              <a:rPr lang="en-US" dirty="0" smtClean="0">
                <a:latin typeface="Consolas" panose="020B0609020204030204" pitchFamily="49" charset="0"/>
              </a:rPr>
              <a:t>updates the local copy of the repo from a remote repository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use this and </a:t>
            </a:r>
            <a:r>
              <a:rPr lang="en-US" i="1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git</a:t>
            </a:r>
            <a:r>
              <a:rPr lang="en-US" i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pull</a:t>
            </a:r>
            <a:r>
              <a:rPr lang="en-US" dirty="0" smtClean="0">
                <a:latin typeface="Consolas" panose="020B0609020204030204" pitchFamily="49" charset="0"/>
              </a:rPr>
              <a:t> to sync your local repo with your collaborators</a:t>
            </a:r>
          </a:p>
        </p:txBody>
      </p:sp>
    </p:spTree>
    <p:extLst>
      <p:ext uri="{BB962C8B-B14F-4D97-AF65-F5344CB8AC3E}">
        <p14:creationId xmlns:p14="http://schemas.microsoft.com/office/powerpoint/2010/main" val="11212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Using </a:t>
            </a:r>
            <a:r>
              <a:rPr lang="en-US" sz="4400" i="1" dirty="0" err="1" smtClean="0">
                <a:solidFill>
                  <a:srgbClr val="FFC000"/>
                </a:solidFill>
                <a:latin typeface="+mj-lt"/>
              </a:rPr>
              <a:t>git</a:t>
            </a:r>
            <a:r>
              <a:rPr lang="en-US" sz="4400" dirty="0" smtClean="0">
                <a:solidFill>
                  <a:schemeClr val="tx1"/>
                </a:solidFill>
                <a:latin typeface="+mj-lt"/>
              </a:rPr>
              <a:t> and the command-line interface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81793" cy="4351338"/>
          </a:xfrm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init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clone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add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commit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status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branch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pull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919993" y="1825625"/>
            <a:ext cx="7433807" cy="4351338"/>
          </a:xfrm>
        </p:spPr>
        <p:txBody>
          <a:bodyPr/>
          <a:lstStyle/>
          <a:p>
            <a:pPr lvl="1"/>
            <a:r>
              <a:rPr lang="en-US" dirty="0">
                <a:latin typeface="Consolas" panose="020B0609020204030204" pitchFamily="49" charset="0"/>
              </a:rPr>
              <a:t>updates the remote repository with any commits made </a:t>
            </a:r>
            <a:r>
              <a:rPr lang="en-US" dirty="0" smtClean="0">
                <a:latin typeface="Consolas" panose="020B0609020204030204" pitchFamily="49" charset="0"/>
              </a:rPr>
              <a:t>to the local repo</a:t>
            </a:r>
          </a:p>
        </p:txBody>
      </p:sp>
    </p:spTree>
    <p:extLst>
      <p:ext uri="{BB962C8B-B14F-4D97-AF65-F5344CB8AC3E}">
        <p14:creationId xmlns:p14="http://schemas.microsoft.com/office/powerpoint/2010/main" val="359881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Using </a:t>
            </a:r>
            <a:r>
              <a:rPr lang="en-US" sz="4400" i="1" dirty="0" err="1" smtClean="0">
                <a:solidFill>
                  <a:srgbClr val="FFC000"/>
                </a:solidFill>
                <a:latin typeface="+mj-lt"/>
              </a:rPr>
              <a:t>git</a:t>
            </a:r>
            <a:r>
              <a:rPr lang="en-US" sz="4400" dirty="0" smtClean="0">
                <a:solidFill>
                  <a:schemeClr val="tx1"/>
                </a:solidFill>
                <a:latin typeface="+mj-lt"/>
              </a:rPr>
              <a:t> and the command-line interface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81793" cy="4351338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init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clone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add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commit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status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branch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pull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push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919993" y="1825625"/>
            <a:ext cx="7433807" cy="4351338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>
                <a:latin typeface="Consolas" panose="020B0609020204030204" pitchFamily="49" charset="0"/>
              </a:rPr>
              <a:t>merges lines of development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different branches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different commits</a:t>
            </a:r>
          </a:p>
        </p:txBody>
      </p:sp>
    </p:spTree>
    <p:extLst>
      <p:ext uri="{BB962C8B-B14F-4D97-AF65-F5344CB8AC3E}">
        <p14:creationId xmlns:p14="http://schemas.microsoft.com/office/powerpoint/2010/main" val="19334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Repository management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repositories should be initialized with</a:t>
            </a:r>
          </a:p>
          <a:p>
            <a:pPr lvl="1"/>
            <a:r>
              <a:rPr lang="en-US" smtClean="0"/>
              <a:t>Readme.md </a:t>
            </a:r>
            <a:r>
              <a:rPr lang="en-US" dirty="0" smtClean="0"/>
              <a:t>– top-level description of the repository</a:t>
            </a:r>
          </a:p>
          <a:p>
            <a:pPr lvl="2"/>
            <a:r>
              <a:rPr lang="en-US" dirty="0" smtClean="0"/>
              <a:t>Uses mark-down formatting</a:t>
            </a:r>
          </a:p>
          <a:p>
            <a:pPr lvl="1"/>
            <a:r>
              <a:rPr lang="en-US" dirty="0" smtClean="0"/>
              <a:t>License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gitignore</a:t>
            </a:r>
            <a:endParaRPr lang="en-US" dirty="0" smtClean="0"/>
          </a:p>
          <a:p>
            <a:pPr lvl="2"/>
            <a:r>
              <a:rPr lang="en-US" dirty="0" smtClean="0"/>
              <a:t>keeps </a:t>
            </a:r>
            <a:r>
              <a:rPr lang="en-US" dirty="0" err="1" smtClean="0"/>
              <a:t>git</a:t>
            </a:r>
            <a:r>
              <a:rPr lang="en-US" dirty="0" smtClean="0"/>
              <a:t> from automatically adding specific file types to the repo</a:t>
            </a:r>
          </a:p>
          <a:p>
            <a:pPr lvl="2"/>
            <a:r>
              <a:rPr lang="en-US" dirty="0" smtClean="0"/>
              <a:t>uses pattern matching</a:t>
            </a:r>
          </a:p>
          <a:p>
            <a:pPr lvl="2"/>
            <a:r>
              <a:rPr lang="en-US" dirty="0" smtClean="0"/>
              <a:t>avoid putting anything that can or will be generated from the source</a:t>
            </a:r>
          </a:p>
          <a:p>
            <a:pPr lvl="2"/>
            <a:r>
              <a:rPr lang="en-US" dirty="0" smtClean="0"/>
              <a:t>examples:</a:t>
            </a:r>
          </a:p>
          <a:p>
            <a:pPr lvl="3"/>
            <a:r>
              <a:rPr lang="en-US" dirty="0" smtClean="0"/>
              <a:t>*.</a:t>
            </a:r>
            <a:r>
              <a:rPr lang="en-US" dirty="0" err="1" smtClean="0"/>
              <a:t>pyc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“compiled” Python code</a:t>
            </a:r>
          </a:p>
          <a:p>
            <a:pPr lvl="3"/>
            <a:r>
              <a:rPr lang="en-US" dirty="0" smtClean="0"/>
              <a:t>*.</a:t>
            </a:r>
            <a:r>
              <a:rPr lang="en-US" dirty="0" err="1" smtClean="0"/>
              <a:t>dat</a:t>
            </a:r>
            <a:r>
              <a:rPr lang="en-US" dirty="0" smtClean="0"/>
              <a:t> – data files generated when running the program</a:t>
            </a:r>
          </a:p>
          <a:p>
            <a:pPr lvl="3"/>
            <a:r>
              <a:rPr lang="en-US" dirty="0" smtClean="0"/>
              <a:t>*.</a:t>
            </a:r>
            <a:r>
              <a:rPr lang="en-US" dirty="0" err="1" smtClean="0"/>
              <a:t>bak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backup files created by an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9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forking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</a:t>
            </a:r>
            <a:r>
              <a:rPr lang="en-US" i="1" dirty="0" err="1" smtClean="0"/>
              <a:t>git</a:t>
            </a:r>
            <a:r>
              <a:rPr lang="en-US" dirty="0" smtClean="0"/>
              <a:t> concept</a:t>
            </a:r>
          </a:p>
          <a:p>
            <a:r>
              <a:rPr lang="en-US" dirty="0" smtClean="0"/>
              <a:t>A fork is created (usually by the online server) by giving you a copy of a repository that is under your control</a:t>
            </a:r>
          </a:p>
          <a:p>
            <a:r>
              <a:rPr lang="en-US" dirty="0" smtClean="0"/>
              <a:t>To contribute to an online project (when you are not a collaborator):</a:t>
            </a:r>
          </a:p>
          <a:p>
            <a:pPr lvl="1"/>
            <a:r>
              <a:rPr lang="en-US" dirty="0" smtClean="0"/>
              <a:t>Fork the project (check the license!)</a:t>
            </a:r>
          </a:p>
          <a:p>
            <a:pPr lvl="1"/>
            <a:r>
              <a:rPr lang="en-US" dirty="0" smtClean="0"/>
              <a:t>Clone your version of the repository’</a:t>
            </a:r>
          </a:p>
          <a:p>
            <a:pPr lvl="1"/>
            <a:r>
              <a:rPr lang="en-US" dirty="0" smtClean="0"/>
              <a:t>Make your changes</a:t>
            </a:r>
          </a:p>
          <a:p>
            <a:pPr lvl="1"/>
            <a:r>
              <a:rPr lang="en-US" dirty="0" smtClean="0"/>
              <a:t>Submit a pull request to the project owner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9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Python code structuring - Functions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are the fundamental unit of code reuse in Python</a:t>
            </a:r>
          </a:p>
          <a:p>
            <a:r>
              <a:rPr lang="en-US" dirty="0" smtClean="0"/>
              <a:t>some oddities</a:t>
            </a:r>
          </a:p>
          <a:p>
            <a:pPr lvl="1"/>
            <a:r>
              <a:rPr lang="en-US" dirty="0" smtClean="0"/>
              <a:t>don’t do this:</a:t>
            </a:r>
          </a:p>
          <a:p>
            <a:pPr marL="914400" lvl="2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fn</a:t>
            </a:r>
            <a:r>
              <a:rPr lang="en-US" dirty="0" smtClean="0"/>
              <a:t>(a, b=[]) :</a:t>
            </a:r>
          </a:p>
          <a:p>
            <a:pPr lvl="1"/>
            <a:r>
              <a:rPr lang="en-US" dirty="0" smtClean="0"/>
              <a:t>instead, do this:</a:t>
            </a:r>
          </a:p>
          <a:p>
            <a:pPr marL="914400" lvl="2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fn</a:t>
            </a:r>
            <a:r>
              <a:rPr lang="en-US" dirty="0" smtClean="0"/>
              <a:t>(a, b=None):</a:t>
            </a:r>
          </a:p>
          <a:p>
            <a:pPr marL="1371600" lvl="3" indent="0">
              <a:buNone/>
            </a:pPr>
            <a:r>
              <a:rPr lang="en-US" dirty="0" smtClean="0"/>
              <a:t>if b is None:</a:t>
            </a:r>
            <a:br>
              <a:rPr lang="en-US" dirty="0" smtClean="0"/>
            </a:br>
            <a:r>
              <a:rPr lang="en-US" dirty="0" smtClean="0"/>
              <a:t>	b = []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43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Python </a:t>
            </a:r>
            <a:r>
              <a:rPr lang="en-US" i="1" dirty="0" smtClean="0">
                <a:solidFill>
                  <a:srgbClr val="FFC000"/>
                </a:solidFill>
              </a:rPr>
              <a:t>development </a:t>
            </a:r>
            <a:r>
              <a:rPr lang="en-US" i="1" dirty="0">
                <a:solidFill>
                  <a:srgbClr val="FFC000"/>
                </a:solidFill>
              </a:rPr>
              <a:t>e</a:t>
            </a:r>
            <a:r>
              <a:rPr lang="en-US" i="1" dirty="0" smtClean="0">
                <a:solidFill>
                  <a:srgbClr val="FFC000"/>
                </a:solidFill>
              </a:rPr>
              <a:t>nvironment</a:t>
            </a:r>
            <a:endParaRPr lang="en-US" i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Anaconda Python 3.7+ for </a:t>
            </a:r>
          </a:p>
          <a:p>
            <a:pPr lvl="1"/>
            <a:r>
              <a:rPr lang="en-US" dirty="0" smtClean="0"/>
              <a:t>One-stop install for Data Scientists</a:t>
            </a:r>
          </a:p>
          <a:p>
            <a:r>
              <a:rPr lang="en-US" dirty="0" smtClean="0"/>
              <a:t>Microsoft Visual Studio Code</a:t>
            </a:r>
          </a:p>
          <a:p>
            <a:pPr lvl="1"/>
            <a:r>
              <a:rPr lang="en-US" dirty="0" smtClean="0"/>
              <a:t>Windows, Mac, Linux</a:t>
            </a:r>
          </a:p>
          <a:p>
            <a:pPr lvl="1"/>
            <a:r>
              <a:rPr lang="en-US" dirty="0" smtClean="0"/>
              <a:t>Fast and extensible</a:t>
            </a:r>
          </a:p>
          <a:p>
            <a:pPr lvl="1"/>
            <a:r>
              <a:rPr lang="en-US" dirty="0" smtClean="0"/>
              <a:t>Quickly becoming a standard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for software version control</a:t>
            </a:r>
          </a:p>
          <a:p>
            <a:pPr lvl="1"/>
            <a:r>
              <a:rPr lang="en-US" dirty="0" smtClean="0"/>
              <a:t>Fast and efficient</a:t>
            </a:r>
          </a:p>
          <a:p>
            <a:pPr lvl="1"/>
            <a:r>
              <a:rPr lang="en-US" dirty="0" smtClean="0"/>
              <a:t>The new 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>
                <a:solidFill>
                  <a:schemeClr val="tx1"/>
                </a:solidFill>
                <a:latin typeface="+mj-lt"/>
              </a:rPr>
              <a:t>Python code structuring - </a:t>
            </a:r>
            <a:r>
              <a:rPr lang="en-US" sz="4400" dirty="0" smtClean="0">
                <a:solidFill>
                  <a:schemeClr val="tx1"/>
                </a:solidFill>
                <a:latin typeface="+mj-lt"/>
              </a:rPr>
              <a:t>Classes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are the fundamental method of object-oriented programming</a:t>
            </a:r>
          </a:p>
          <a:p>
            <a:r>
              <a:rPr lang="en-US" dirty="0" smtClean="0"/>
              <a:t>classes combine object state with functions (methods) that modify the object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Modules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 are the fundamental units of code in Python</a:t>
            </a:r>
          </a:p>
          <a:p>
            <a:r>
              <a:rPr lang="en-US" dirty="0" smtClean="0"/>
              <a:t>keep your modules of reasonable size (what is reasonable)</a:t>
            </a:r>
          </a:p>
          <a:p>
            <a:r>
              <a:rPr lang="en-US" dirty="0" smtClean="0"/>
              <a:t>keep your modules focused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7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Libraries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typically, libraries are collections of modules that work together to provide some functionality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1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Code testing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a minimum:</a:t>
            </a:r>
          </a:p>
          <a:p>
            <a:pPr lvl="1"/>
            <a:r>
              <a:rPr lang="en-US" dirty="0" smtClean="0"/>
              <a:t>if __name__ == ‘__main__’</a:t>
            </a:r>
          </a:p>
          <a:p>
            <a:pPr lvl="1"/>
            <a:endParaRPr lang="en-US" dirty="0"/>
          </a:p>
          <a:p>
            <a:r>
              <a:rPr lang="en-US" dirty="0" smtClean="0"/>
              <a:t>more complete:</a:t>
            </a:r>
          </a:p>
          <a:p>
            <a:pPr lvl="1"/>
            <a:r>
              <a:rPr lang="en-US" dirty="0" err="1" smtClean="0"/>
              <a:t>doctest</a:t>
            </a:r>
            <a:r>
              <a:rPr lang="en-US" dirty="0" smtClean="0"/>
              <a:t> – simple tests that can be included in the a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 err="1"/>
              <a:t>unittest</a:t>
            </a:r>
            <a:r>
              <a:rPr lang="en-US" dirty="0"/>
              <a:t> </a:t>
            </a:r>
            <a:r>
              <a:rPr lang="en-US" dirty="0" smtClean="0"/>
              <a:t>– more complete testing that can include creation and cleanup of a </a:t>
            </a:r>
            <a:r>
              <a:rPr lang="en-US" i="1" dirty="0" smtClean="0"/>
              <a:t>test fixture</a:t>
            </a:r>
            <a:r>
              <a:rPr lang="en-US" dirty="0" smtClean="0"/>
              <a:t> that may be needed for testing (e.g., creation of a proxy database)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2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Documentation, annotation, and code comments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suggestion for code comments</a:t>
            </a:r>
          </a:p>
          <a:p>
            <a:pPr lvl="1"/>
            <a:r>
              <a:rPr lang="en-US" dirty="0" smtClean="0"/>
              <a:t>if the code is reasonably clear, variables are descriptive, function names are descriptive, then comments should be generally limited to:</a:t>
            </a:r>
          </a:p>
          <a:p>
            <a:pPr lvl="2"/>
            <a:r>
              <a:rPr lang="en-US" dirty="0" err="1" smtClean="0"/>
              <a:t>docstrings</a:t>
            </a:r>
            <a:endParaRPr lang="en-US" dirty="0" smtClean="0"/>
          </a:p>
          <a:p>
            <a:pPr lvl="2"/>
            <a:r>
              <a:rPr lang="en-US" dirty="0" smtClean="0"/>
              <a:t>separating blocks for quick overview of the code</a:t>
            </a:r>
          </a:p>
          <a:p>
            <a:pPr lvl="2"/>
            <a:r>
              <a:rPr lang="en-US" dirty="0" smtClean="0"/>
              <a:t>explaining unusual or tricky code</a:t>
            </a:r>
          </a:p>
          <a:p>
            <a:r>
              <a:rPr lang="en-US" dirty="0" smtClean="0"/>
              <a:t>annotations</a:t>
            </a:r>
          </a:p>
          <a:p>
            <a:pPr lvl="1"/>
            <a:r>
              <a:rPr lang="en-US" dirty="0" smtClean="0"/>
              <a:t>Python now supports </a:t>
            </a:r>
            <a:r>
              <a:rPr lang="en-US" i="1" dirty="0" smtClean="0"/>
              <a:t>optional</a:t>
            </a:r>
            <a:r>
              <a:rPr lang="en-US" dirty="0" smtClean="0"/>
              <a:t> type annotations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rgbClr val="92D050"/>
                </a:solidFill>
              </a:rPr>
              <a:t>def</a:t>
            </a:r>
            <a:r>
              <a:rPr lang="en-US" dirty="0">
                <a:solidFill>
                  <a:srgbClr val="92D050"/>
                </a:solidFill>
              </a:rPr>
              <a:t> greeting(</a:t>
            </a:r>
            <a:r>
              <a:rPr lang="en-US" dirty="0">
                <a:solidFill>
                  <a:srgbClr val="FFC000"/>
                </a:solidFill>
              </a:rPr>
              <a:t>name: </a:t>
            </a:r>
            <a:r>
              <a:rPr lang="en-US" dirty="0" err="1">
                <a:solidFill>
                  <a:srgbClr val="FFC000"/>
                </a:solidFill>
              </a:rPr>
              <a:t>str</a:t>
            </a:r>
            <a:r>
              <a:rPr lang="en-US" dirty="0">
                <a:solidFill>
                  <a:srgbClr val="92D050"/>
                </a:solidFill>
              </a:rPr>
              <a:t>) </a:t>
            </a:r>
            <a:r>
              <a:rPr lang="en-US" dirty="0">
                <a:solidFill>
                  <a:srgbClr val="FFC000"/>
                </a:solidFill>
              </a:rPr>
              <a:t>-&gt; </a:t>
            </a:r>
            <a:r>
              <a:rPr lang="en-US" dirty="0" err="1">
                <a:solidFill>
                  <a:srgbClr val="FFC000"/>
                </a:solidFill>
              </a:rPr>
              <a:t>str</a:t>
            </a:r>
            <a:r>
              <a:rPr lang="en-US" dirty="0">
                <a:solidFill>
                  <a:srgbClr val="92D050"/>
                </a:solidFill>
              </a:rPr>
              <a:t>: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92D050"/>
                </a:solidFill>
              </a:rPr>
              <a:t>  </a:t>
            </a:r>
            <a:r>
              <a:rPr lang="en-US" dirty="0" smtClean="0">
                <a:solidFill>
                  <a:srgbClr val="92D050"/>
                </a:solidFill>
              </a:rPr>
              <a:t>  return </a:t>
            </a:r>
            <a:r>
              <a:rPr lang="en-US" dirty="0">
                <a:solidFill>
                  <a:srgbClr val="92D050"/>
                </a:solidFill>
              </a:rPr>
              <a:t>'Hello ' + name</a:t>
            </a:r>
          </a:p>
        </p:txBody>
      </p:sp>
    </p:spTree>
    <p:extLst>
      <p:ext uri="{BB962C8B-B14F-4D97-AF65-F5344CB8AC3E}">
        <p14:creationId xmlns:p14="http://schemas.microsoft.com/office/powerpoint/2010/main" val="197474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err="1" smtClean="0">
                <a:solidFill>
                  <a:schemeClr val="tx1"/>
                </a:solidFill>
                <a:latin typeface="+mj-lt"/>
              </a:rPr>
              <a:t>Pythonic</a:t>
            </a:r>
            <a:r>
              <a:rPr lang="en-US" sz="4400" dirty="0" smtClean="0">
                <a:solidFill>
                  <a:schemeClr val="tx1"/>
                </a:solidFill>
                <a:latin typeface="+mj-lt"/>
              </a:rPr>
              <a:t> and efficient Python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Python is slow</a:t>
            </a:r>
          </a:p>
          <a:p>
            <a:r>
              <a:rPr lang="en-US" dirty="0" smtClean="0"/>
              <a:t>Python can be very fast, if you use it correctly</a:t>
            </a:r>
          </a:p>
          <a:p>
            <a:r>
              <a:rPr lang="en-US" dirty="0" smtClean="0"/>
              <a:t>why is it slow?</a:t>
            </a:r>
          </a:p>
          <a:p>
            <a:pPr lvl="1"/>
            <a:r>
              <a:rPr lang="en-US" dirty="0" err="1" smtClean="0"/>
              <a:t>CPython</a:t>
            </a:r>
            <a:r>
              <a:rPr lang="en-US" dirty="0" smtClean="0"/>
              <a:t> (the dominant version) is an </a:t>
            </a:r>
            <a:r>
              <a:rPr lang="en-US" i="1" dirty="0" smtClean="0"/>
              <a:t>interpreter</a:t>
            </a:r>
            <a:r>
              <a:rPr lang="en-US" dirty="0" smtClean="0"/>
              <a:t>, which means that your Python code is not compiled.  Execution involves parsing the code and then executing it.</a:t>
            </a:r>
          </a:p>
          <a:p>
            <a:r>
              <a:rPr lang="en-US" dirty="0" smtClean="0"/>
              <a:t>how can it be fast?</a:t>
            </a:r>
          </a:p>
          <a:p>
            <a:pPr lvl="1"/>
            <a:r>
              <a:rPr lang="en-US" dirty="0" smtClean="0"/>
              <a:t>core functions (string manipulation, file I/O, etc.) are written in C and compiled</a:t>
            </a:r>
          </a:p>
          <a:p>
            <a:pPr lvl="1"/>
            <a:r>
              <a:rPr lang="en-US" dirty="0" smtClean="0"/>
              <a:t>key external libraries, such as </a:t>
            </a:r>
            <a:r>
              <a:rPr lang="en-US" i="1" dirty="0" err="1" smtClean="0"/>
              <a:t>numpy</a:t>
            </a:r>
            <a:r>
              <a:rPr lang="en-US" dirty="0" smtClean="0"/>
              <a:t> are written in C and use heavily tweaked numeric libraries</a:t>
            </a:r>
            <a:endParaRPr lang="en-US" i="1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3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err="1" smtClean="0">
                <a:solidFill>
                  <a:schemeClr val="tx1"/>
                </a:solidFill>
                <a:latin typeface="+mj-lt"/>
              </a:rPr>
              <a:t>Pythonic</a:t>
            </a:r>
            <a:r>
              <a:rPr lang="en-US" sz="4400" dirty="0" smtClean="0">
                <a:solidFill>
                  <a:schemeClr val="tx1"/>
                </a:solidFill>
                <a:latin typeface="+mj-lt"/>
              </a:rPr>
              <a:t> and efficient Python – So?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pend time learning the </a:t>
            </a:r>
            <a:r>
              <a:rPr lang="en-US" dirty="0" err="1" smtClean="0"/>
              <a:t>numpy</a:t>
            </a:r>
            <a:r>
              <a:rPr lang="en-US" dirty="0" smtClean="0"/>
              <a:t> API</a:t>
            </a:r>
          </a:p>
          <a:p>
            <a:r>
              <a:rPr lang="en-US" dirty="0"/>
              <a:t>i</a:t>
            </a:r>
            <a:r>
              <a:rPr lang="en-US" dirty="0" smtClean="0"/>
              <a:t>f a numeric task is slow and involves looping, then there is probably a way to write it using a built-in or library features</a:t>
            </a:r>
          </a:p>
          <a:p>
            <a:pPr lvl="1"/>
            <a:r>
              <a:rPr lang="en-US" dirty="0" smtClean="0"/>
              <a:t>it will be easier to understand, as it will be shorter</a:t>
            </a:r>
          </a:p>
          <a:p>
            <a:pPr lvl="1"/>
            <a:r>
              <a:rPr lang="en-US" dirty="0" smtClean="0"/>
              <a:t>it will be faster, as it may be executing compiled C</a:t>
            </a:r>
          </a:p>
          <a:p>
            <a:r>
              <a:rPr lang="en-US" dirty="0" smtClean="0"/>
              <a:t>Convert datasets from CSV to binary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6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Python style guide (PEP 8)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style guide for Python code</a:t>
            </a:r>
          </a:p>
          <a:p>
            <a:r>
              <a:rPr lang="en-US" dirty="0" smtClean="0"/>
              <a:t>#8 of the Python Enhancement Proposals (PEPs)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onsistent and widely accepted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abs or spaces (spaces)</a:t>
            </a:r>
          </a:p>
          <a:p>
            <a:pPr lvl="2"/>
            <a:r>
              <a:rPr lang="en-US" dirty="0" smtClean="0"/>
              <a:t>maximum line length (79) (I disagree)</a:t>
            </a:r>
          </a:p>
          <a:p>
            <a:pPr lvl="2"/>
            <a:r>
              <a:rPr lang="en-US" dirty="0" smtClean="0"/>
              <a:t>should a line break before or after a binary operator? (before)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Collaboration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Python’s modularity to your advantage</a:t>
            </a:r>
          </a:p>
          <a:p>
            <a:r>
              <a:rPr lang="en-US" dirty="0" smtClean="0"/>
              <a:t>try to avoid simultaneous editing of the same file</a:t>
            </a:r>
          </a:p>
          <a:p>
            <a:r>
              <a:rPr lang="en-US" dirty="0" smtClean="0"/>
              <a:t>maintain your own tests within your code responsibility</a:t>
            </a:r>
          </a:p>
          <a:p>
            <a:r>
              <a:rPr lang="en-US" dirty="0" smtClean="0"/>
              <a:t>if work overlaps between multiple developers:</a:t>
            </a:r>
          </a:p>
          <a:p>
            <a:pPr lvl="1"/>
            <a:r>
              <a:rPr lang="en-US" dirty="0" smtClean="0"/>
              <a:t>branch</a:t>
            </a:r>
          </a:p>
          <a:p>
            <a:pPr lvl="1"/>
            <a:r>
              <a:rPr lang="en-US" dirty="0" smtClean="0"/>
              <a:t>merge</a:t>
            </a:r>
          </a:p>
          <a:p>
            <a:pPr lvl="1"/>
            <a:r>
              <a:rPr lang="en-US" dirty="0" smtClean="0"/>
              <a:t>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0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6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Code editors and Integrated Development Environments (IDEs)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IDEs typically bundle all the needed programming tools together:</a:t>
            </a:r>
          </a:p>
          <a:p>
            <a:pPr lvl="1"/>
            <a:r>
              <a:rPr lang="en-US" dirty="0" smtClean="0"/>
              <a:t>editor</a:t>
            </a:r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ompiler</a:t>
            </a:r>
            <a:endParaRPr lang="en-US" dirty="0" smtClean="0"/>
          </a:p>
          <a:p>
            <a:pPr lvl="1"/>
            <a:r>
              <a:rPr lang="en-US" dirty="0" err="1"/>
              <a:t>f</a:t>
            </a:r>
            <a:r>
              <a:rPr lang="en-US" dirty="0" err="1" smtClean="0"/>
              <a:t>ebugger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roject organization tools</a:t>
            </a:r>
          </a:p>
          <a:p>
            <a:r>
              <a:rPr lang="en-US" dirty="0"/>
              <a:t>e</a:t>
            </a:r>
            <a:r>
              <a:rPr lang="en-US" dirty="0" smtClean="0"/>
              <a:t>xamples: </a:t>
            </a:r>
          </a:p>
          <a:p>
            <a:pPr lvl="1"/>
            <a:r>
              <a:rPr lang="en-US" i="1" dirty="0" smtClean="0">
                <a:solidFill>
                  <a:srgbClr val="FFC000"/>
                </a:solidFill>
              </a:rPr>
              <a:t>Visual Studio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endParaRPr lang="en-US" dirty="0" smtClean="0">
              <a:solidFill>
                <a:srgbClr val="FFC000"/>
              </a:solidFill>
            </a:endParaRPr>
          </a:p>
          <a:p>
            <a:pPr lvl="1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code editors</a:t>
            </a:r>
          </a:p>
          <a:p>
            <a:r>
              <a:rPr lang="en-US" dirty="0"/>
              <a:t>p</a:t>
            </a:r>
            <a:r>
              <a:rPr lang="en-US" dirty="0" smtClean="0"/>
              <a:t>rincipally designed to edit text</a:t>
            </a:r>
          </a:p>
          <a:p>
            <a:r>
              <a:rPr lang="en-US" dirty="0"/>
              <a:t>e</a:t>
            </a:r>
            <a:r>
              <a:rPr lang="en-US" dirty="0" smtClean="0"/>
              <a:t>xamples: </a:t>
            </a:r>
          </a:p>
          <a:p>
            <a:pPr lvl="1"/>
            <a:r>
              <a:rPr lang="en-US" dirty="0" err="1" smtClean="0"/>
              <a:t>Emacs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Vi</a:t>
            </a:r>
          </a:p>
          <a:p>
            <a:pPr lvl="1"/>
            <a:r>
              <a:rPr lang="en-US" dirty="0" smtClean="0"/>
              <a:t>Notepad</a:t>
            </a:r>
          </a:p>
          <a:p>
            <a:pPr lvl="1"/>
            <a:r>
              <a:rPr lang="en-US" i="1" dirty="0">
                <a:solidFill>
                  <a:srgbClr val="FFC000"/>
                </a:solidFill>
              </a:rPr>
              <a:t>V</a:t>
            </a:r>
            <a:r>
              <a:rPr lang="en-US" i="1" dirty="0" smtClean="0">
                <a:solidFill>
                  <a:srgbClr val="FFC000"/>
                </a:solidFill>
              </a:rPr>
              <a:t>isual Studio Code</a:t>
            </a:r>
          </a:p>
          <a:p>
            <a:r>
              <a:rPr lang="en-US" dirty="0"/>
              <a:t>p</a:t>
            </a:r>
            <a:r>
              <a:rPr lang="en-US" dirty="0" smtClean="0"/>
              <a:t>lugins!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4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The problem with </a:t>
            </a:r>
            <a:r>
              <a:rPr lang="en-US" i="1" dirty="0" err="1" smtClean="0">
                <a:solidFill>
                  <a:srgbClr val="FFC000"/>
                </a:solidFill>
              </a:rPr>
              <a:t>Jupyter</a:t>
            </a:r>
            <a:endParaRPr lang="en-US" i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 (and the newer </a:t>
            </a:r>
            <a:r>
              <a:rPr lang="en-US" dirty="0" err="1" smtClean="0"/>
              <a:t>JupyterLab</a:t>
            </a:r>
            <a:r>
              <a:rPr lang="en-US" dirty="0" smtClean="0"/>
              <a:t>) are great at several things: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xploration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isualization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resentations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esult sharing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things </a:t>
            </a:r>
            <a:r>
              <a:rPr lang="en-US" dirty="0" err="1" smtClean="0"/>
              <a:t>Jupyter</a:t>
            </a:r>
            <a:r>
              <a:rPr lang="en-US" dirty="0" smtClean="0"/>
              <a:t> sucks at: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ode development</a:t>
            </a:r>
          </a:p>
          <a:p>
            <a:r>
              <a:rPr lang="en-US" dirty="0"/>
              <a:t>w</a:t>
            </a:r>
            <a:r>
              <a:rPr lang="en-US" dirty="0" smtClean="0"/>
              <a:t>hy?</a:t>
            </a:r>
          </a:p>
          <a:p>
            <a:pPr lvl="1"/>
            <a:r>
              <a:rPr lang="en-US" dirty="0" smtClean="0"/>
              <a:t>hidden states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ut-of-order execution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odularity? What’s that?</a:t>
            </a:r>
          </a:p>
          <a:p>
            <a:r>
              <a:rPr lang="en-US" dirty="0"/>
              <a:t>s</a:t>
            </a:r>
            <a:r>
              <a:rPr lang="en-US" dirty="0" smtClean="0"/>
              <a:t>olution:</a:t>
            </a:r>
          </a:p>
          <a:p>
            <a:pPr lvl="1"/>
            <a:r>
              <a:rPr lang="en-US" dirty="0" smtClean="0"/>
              <a:t>do code development outside of </a:t>
            </a:r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mport finished code for presentation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56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Virtual (Python)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n encapsulated Python environment containing:</a:t>
            </a:r>
          </a:p>
          <a:p>
            <a:pPr lvl="1"/>
            <a:r>
              <a:rPr lang="en-US" dirty="0" smtClean="0"/>
              <a:t>Python interpreter</a:t>
            </a:r>
          </a:p>
          <a:p>
            <a:pPr lvl="1"/>
            <a:r>
              <a:rPr lang="en-US" dirty="0" smtClean="0"/>
              <a:t>libraries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ode</a:t>
            </a:r>
          </a:p>
          <a:p>
            <a:r>
              <a:rPr lang="en-US" dirty="0" smtClean="0"/>
              <a:t>can be shared</a:t>
            </a:r>
          </a:p>
          <a:p>
            <a:r>
              <a:rPr lang="en-US" dirty="0"/>
              <a:t>g</a:t>
            </a:r>
            <a:r>
              <a:rPr lang="en-US" dirty="0" smtClean="0"/>
              <a:t>reat for program maintenance</a:t>
            </a:r>
          </a:p>
          <a:p>
            <a:r>
              <a:rPr lang="en-US" dirty="0" smtClean="0"/>
              <a:t>two choices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onda</a:t>
            </a:r>
            <a:endParaRPr lang="en-US" dirty="0" smtClean="0"/>
          </a:p>
          <a:p>
            <a:pPr lvl="1"/>
            <a:r>
              <a:rPr lang="en-US" strike="sngStrike" dirty="0" err="1"/>
              <a:t>v</a:t>
            </a:r>
            <a:r>
              <a:rPr lang="en-US" strike="sngStrike" dirty="0" err="1" smtClean="0"/>
              <a:t>env</a:t>
            </a:r>
            <a:r>
              <a:rPr lang="en-US" dirty="0" smtClean="0"/>
              <a:t>  </a:t>
            </a:r>
            <a:r>
              <a:rPr lang="en-US" dirty="0" err="1" smtClean="0"/>
              <a:t>pipenv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setup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&gt; </a:t>
            </a:r>
            <a:r>
              <a:rPr lang="en-US" dirty="0" err="1" smtClean="0">
                <a:solidFill>
                  <a:srgbClr val="00B050"/>
                </a:solidFill>
              </a:rPr>
              <a:t>conda</a:t>
            </a:r>
            <a:r>
              <a:rPr lang="en-US" dirty="0" smtClean="0">
                <a:solidFill>
                  <a:srgbClr val="00B050"/>
                </a:solidFill>
              </a:rPr>
              <a:t> create –name example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&gt; </a:t>
            </a:r>
            <a:r>
              <a:rPr lang="en-US" dirty="0" err="1" smtClean="0">
                <a:solidFill>
                  <a:srgbClr val="00B050"/>
                </a:solidFill>
              </a:rPr>
              <a:t>conda</a:t>
            </a:r>
            <a:r>
              <a:rPr lang="en-US" dirty="0" smtClean="0">
                <a:solidFill>
                  <a:srgbClr val="00B050"/>
                </a:solidFill>
              </a:rPr>
              <a:t> activate example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&gt; </a:t>
            </a:r>
            <a:r>
              <a:rPr lang="en-US" dirty="0" err="1" smtClean="0">
                <a:solidFill>
                  <a:srgbClr val="00B050"/>
                </a:solidFill>
              </a:rPr>
              <a:t>conda</a:t>
            </a:r>
            <a:r>
              <a:rPr lang="en-US" dirty="0" smtClean="0">
                <a:solidFill>
                  <a:srgbClr val="00B050"/>
                </a:solidFill>
              </a:rPr>
              <a:t> install pip</a:t>
            </a:r>
          </a:p>
          <a:p>
            <a:r>
              <a:rPr lang="en-US" dirty="0"/>
              <a:t>t</a:t>
            </a:r>
            <a:r>
              <a:rPr lang="en-US" dirty="0" smtClean="0"/>
              <a:t>hen, either use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&gt; </a:t>
            </a:r>
            <a:r>
              <a:rPr lang="en-US" dirty="0" err="1" smtClean="0">
                <a:solidFill>
                  <a:srgbClr val="00B050"/>
                </a:solidFill>
              </a:rPr>
              <a:t>conda</a:t>
            </a:r>
            <a:r>
              <a:rPr lang="en-US" dirty="0" smtClean="0">
                <a:solidFill>
                  <a:srgbClr val="00B050"/>
                </a:solidFill>
              </a:rPr>
              <a:t> install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&gt; pip install</a:t>
            </a:r>
            <a:endParaRPr lang="en-US" dirty="0"/>
          </a:p>
          <a:p>
            <a:r>
              <a:rPr lang="en-US" dirty="0"/>
              <a:t>l</a:t>
            </a:r>
            <a:r>
              <a:rPr lang="en-US" dirty="0" smtClean="0"/>
              <a:t>eave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	&gt; </a:t>
            </a:r>
            <a:r>
              <a:rPr lang="en-US" dirty="0" err="1" smtClean="0">
                <a:solidFill>
                  <a:srgbClr val="00B050"/>
                </a:solidFill>
              </a:rPr>
              <a:t>conda</a:t>
            </a:r>
            <a:r>
              <a:rPr lang="en-US" dirty="0" smtClean="0">
                <a:solidFill>
                  <a:srgbClr val="00B050"/>
                </a:solidFill>
              </a:rPr>
              <a:t> deactivate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6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ver·sion</a:t>
            </a:r>
            <a:r>
              <a:rPr lang="en-US" dirty="0"/>
              <a:t> </a:t>
            </a:r>
            <a:r>
              <a:rPr lang="en-US" dirty="0" err="1" smtClean="0"/>
              <a:t>con·trol</a:t>
            </a:r>
            <a:r>
              <a:rPr lang="en-US" dirty="0"/>
              <a:t> </a:t>
            </a:r>
            <a:r>
              <a:rPr lang="en-US" sz="1600" i="1" dirty="0" smtClean="0"/>
              <a:t>noun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the task of keeping a software system consisting of many versions and configurations well organized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quick history</a:t>
            </a:r>
          </a:p>
          <a:p>
            <a:pPr lvl="1"/>
            <a:r>
              <a:rPr lang="en-US" dirty="0" smtClean="0"/>
              <a:t>file naming conventions - src_001.c, src_002.c</a:t>
            </a:r>
          </a:p>
          <a:p>
            <a:pPr lvl="1"/>
            <a:r>
              <a:rPr lang="en-US" dirty="0" smtClean="0"/>
              <a:t>VMS – automatically maintained old versions of files</a:t>
            </a:r>
          </a:p>
          <a:p>
            <a:pPr lvl="1"/>
            <a:r>
              <a:rPr lang="en-US" dirty="0" smtClean="0"/>
              <a:t>SCCS (1972) – stand-alone, file-focused</a:t>
            </a:r>
          </a:p>
          <a:p>
            <a:pPr lvl="1"/>
            <a:r>
              <a:rPr lang="en-US" dirty="0" smtClean="0"/>
              <a:t>CVS (1986) – centralized server, multi-user</a:t>
            </a:r>
          </a:p>
          <a:p>
            <a:pPr lvl="1"/>
            <a:r>
              <a:rPr lang="en-US" dirty="0" smtClean="0"/>
              <a:t>subversion (2000) – non-text files, tracks directory structure</a:t>
            </a:r>
          </a:p>
          <a:p>
            <a:pPr lvl="1"/>
            <a:r>
              <a:rPr lang="en-US" dirty="0" smtClean="0"/>
              <a:t>distributed version control – everyone has a local repository</a:t>
            </a:r>
          </a:p>
          <a:p>
            <a:pPr lvl="2"/>
            <a:r>
              <a:rPr lang="en-US" dirty="0"/>
              <a:t>Mercurial (2005)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(2005)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9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Creating and accessing online repositories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repositories provide cloud-based version control systems</a:t>
            </a:r>
          </a:p>
          <a:p>
            <a:r>
              <a:rPr lang="en-US" dirty="0" smtClean="0"/>
              <a:t>main competitors</a:t>
            </a:r>
          </a:p>
          <a:p>
            <a:pPr lvl="1"/>
            <a:r>
              <a:rPr lang="en-US" dirty="0" err="1" smtClean="0"/>
              <a:t>Gitlab</a:t>
            </a:r>
            <a:endParaRPr lang="en-US" dirty="0" smtClean="0"/>
          </a:p>
          <a:p>
            <a:pPr lvl="1"/>
            <a:r>
              <a:rPr lang="en-US" dirty="0" err="1" smtClean="0"/>
              <a:t>Bitbucket</a:t>
            </a:r>
            <a:endParaRPr lang="en-US" dirty="0" smtClean="0"/>
          </a:p>
          <a:p>
            <a:pPr lvl="2"/>
            <a:r>
              <a:rPr lang="en-US" dirty="0" smtClean="0"/>
              <a:t>supports Mercurial and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2"/>
            <a:r>
              <a:rPr lang="en-US" dirty="0" smtClean="0"/>
              <a:t>unlimited private repos, 5 collaborators</a:t>
            </a:r>
          </a:p>
          <a:p>
            <a:pPr lvl="2"/>
            <a:r>
              <a:rPr lang="en-US" dirty="0" err="1" smtClean="0"/>
              <a:t>Atlassian</a:t>
            </a:r>
            <a:r>
              <a:rPr lang="en-US" dirty="0" smtClean="0"/>
              <a:t> integration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pPr lvl="2"/>
            <a:r>
              <a:rPr lang="en-US" dirty="0" smtClean="0"/>
              <a:t>now allows unlimited private repos, 3 collaborators</a:t>
            </a:r>
          </a:p>
          <a:p>
            <a:pPr lvl="2"/>
            <a:r>
              <a:rPr lang="en-US" dirty="0" smtClean="0"/>
              <a:t>biggest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0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Using </a:t>
            </a:r>
            <a:r>
              <a:rPr lang="en-US" sz="4400" i="1" dirty="0" err="1" smtClean="0">
                <a:solidFill>
                  <a:srgbClr val="FFC000"/>
                </a:solidFill>
                <a:latin typeface="+mj-lt"/>
              </a:rPr>
              <a:t>git</a:t>
            </a:r>
            <a:r>
              <a:rPr lang="en-US" sz="4400" dirty="0" smtClean="0">
                <a:solidFill>
                  <a:schemeClr val="tx1"/>
                </a:solidFill>
                <a:latin typeface="+mj-lt"/>
              </a:rPr>
              <a:t> and the command-line interface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81793" cy="4351338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919993" y="1825625"/>
            <a:ext cx="7433807" cy="4351338"/>
          </a:xfrm>
        </p:spPr>
        <p:txBody>
          <a:bodyPr/>
          <a:lstStyle/>
          <a:p>
            <a:r>
              <a:rPr lang="en-US" dirty="0" smtClean="0"/>
              <a:t>initializes a new repository and begins tracking an existing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2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Using </a:t>
            </a:r>
            <a:r>
              <a:rPr lang="en-US" sz="4400" i="1" dirty="0" err="1" smtClean="0">
                <a:solidFill>
                  <a:srgbClr val="FFC000"/>
                </a:solidFill>
                <a:latin typeface="+mj-lt"/>
              </a:rPr>
              <a:t>git</a:t>
            </a:r>
            <a:r>
              <a:rPr lang="en-US" sz="4400" dirty="0" smtClean="0">
                <a:solidFill>
                  <a:schemeClr val="tx1"/>
                </a:solidFill>
                <a:latin typeface="+mj-lt"/>
              </a:rPr>
              <a:t> and the command-line interface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81793" cy="4351338"/>
          </a:xfrm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init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err="1" smtClean="0"/>
              <a:t>git</a:t>
            </a:r>
            <a:r>
              <a:rPr lang="en-US" dirty="0" smtClean="0"/>
              <a:t> 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919993" y="1825625"/>
            <a:ext cx="7433807" cy="4351338"/>
          </a:xfrm>
        </p:spPr>
        <p:txBody>
          <a:bodyPr/>
          <a:lstStyle/>
          <a:p>
            <a:r>
              <a:rPr lang="en-US" dirty="0" smtClean="0"/>
              <a:t>creates a local copy of an already existing online repository</a:t>
            </a:r>
          </a:p>
          <a:p>
            <a:r>
              <a:rPr lang="en-US" dirty="0" smtClean="0"/>
              <a:t>you either do </a:t>
            </a:r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 err="1" smtClean="0"/>
              <a:t>init</a:t>
            </a:r>
            <a:r>
              <a:rPr lang="en-US" dirty="0" smtClean="0"/>
              <a:t> </a:t>
            </a:r>
            <a:r>
              <a:rPr lang="en-US" b="1" dirty="0" smtClean="0"/>
              <a:t>or</a:t>
            </a:r>
            <a:r>
              <a:rPr lang="en-US" dirty="0" smtClean="0"/>
              <a:t> </a:t>
            </a:r>
            <a:r>
              <a:rPr lang="en-US" i="1" dirty="0" err="1" smtClean="0"/>
              <a:t>git</a:t>
            </a:r>
            <a:r>
              <a:rPr lang="en-US" i="1" dirty="0" smtClean="0"/>
              <a:t> clone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4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699</TotalTime>
  <Words>1360</Words>
  <Application>Microsoft Office PowerPoint</Application>
  <PresentationFormat>Widescreen</PresentationFormat>
  <Paragraphs>261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Office Theme</vt:lpstr>
      <vt:lpstr>Data Scientists Code Development Workshop I</vt:lpstr>
      <vt:lpstr>A Python development environment</vt:lpstr>
      <vt:lpstr>Code editors and Integrated Development Environments (IDEs)</vt:lpstr>
      <vt:lpstr>The problem with Jupyter</vt:lpstr>
      <vt:lpstr>Virtual (Python) environments</vt:lpstr>
      <vt:lpstr>Version control</vt:lpstr>
      <vt:lpstr>Creating and accessing online repositories</vt:lpstr>
      <vt:lpstr>Using git and the command-line interface</vt:lpstr>
      <vt:lpstr>Using git and the command-line interface</vt:lpstr>
      <vt:lpstr>Using git and the command-line interface</vt:lpstr>
      <vt:lpstr>Using git and the command-line interface</vt:lpstr>
      <vt:lpstr>Using git and the command-line interface</vt:lpstr>
      <vt:lpstr>Using git and the command-line interface</vt:lpstr>
      <vt:lpstr>Using git and the command-line interface</vt:lpstr>
      <vt:lpstr>Using git and the command-line interface</vt:lpstr>
      <vt:lpstr>Using git and the command-line interface</vt:lpstr>
      <vt:lpstr>Repository management</vt:lpstr>
      <vt:lpstr>Repository forking</vt:lpstr>
      <vt:lpstr>Python code structuring - Functions</vt:lpstr>
      <vt:lpstr>Python code structuring - Classes</vt:lpstr>
      <vt:lpstr>Modules</vt:lpstr>
      <vt:lpstr>Libraries</vt:lpstr>
      <vt:lpstr>Code testing</vt:lpstr>
      <vt:lpstr>Documentation, annotation, and code comments</vt:lpstr>
      <vt:lpstr>Pythonic and efficient Python</vt:lpstr>
      <vt:lpstr>Pythonic and efficient Python – So?</vt:lpstr>
      <vt:lpstr>Python style guide (PEP 8)</vt:lpstr>
      <vt:lpstr>Collaboration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Henshaw</dc:creator>
  <cp:lastModifiedBy>Andrew Henshaw</cp:lastModifiedBy>
  <cp:revision>40</cp:revision>
  <dcterms:created xsi:type="dcterms:W3CDTF">2020-05-31T17:13:36Z</dcterms:created>
  <dcterms:modified xsi:type="dcterms:W3CDTF">2020-06-01T14:45:40Z</dcterms:modified>
</cp:coreProperties>
</file>