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0287000" cx="18288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Lato Black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Black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3a0046d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13a0046dc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aaef1b11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1aaef1b11c_0_4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aaef1b11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1aaef1b11c_0_4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aaef1b11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1aaef1b11c_0_5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aaef1b11c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1aaef1b11c_0_5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aaef1b11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31aaef1b11c_0_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1aaef1b11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31aaef1b11c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63a8de158_2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d63a8de158_2_5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1aaef1b11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31aaef1b11c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1aaef1b11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31aaef1b11c_0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63a8de158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d63a8de158_2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63a8de158_2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d63a8de158_2_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aaef1b11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1aaef1b11c_0_3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aaef1b11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1aaef1b11c_0_3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63a8de158_2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d63a8de158_2_3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63a8de158_2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d63a8de158_2_4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63a8de158_2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d63a8de158_2_4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aaef1b11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1aaef1b11c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3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13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3"/>
          <p:cNvSpPr txBox="1"/>
          <p:nvPr/>
        </p:nvSpPr>
        <p:spPr>
          <a:xfrm>
            <a:off x="3549000" y="1209000"/>
            <a:ext cx="111900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Projet Bases de Données : Big Brother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5204250" y="7682575"/>
            <a:ext cx="78795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Hergaux Alexandre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Berne</a:t>
            </a: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--Gallieri Tom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Bernardin Paul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000" y="2960038"/>
            <a:ext cx="6300001" cy="43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322" name="Google Shape;322;p22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3" name="Google Shape;323;p22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10</a:t>
            </a:r>
            <a:endParaRPr/>
          </a:p>
        </p:txBody>
      </p:sp>
      <p:sp>
        <p:nvSpPr>
          <p:cNvPr id="331" name="Google Shape;331;p22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9" name="Google Shape;339;p22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0" name="Google Shape;340;p22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1" name="Google Shape;341;p22"/>
          <p:cNvSpPr txBox="1"/>
          <p:nvPr/>
        </p:nvSpPr>
        <p:spPr>
          <a:xfrm>
            <a:off x="3360600" y="1209000"/>
            <a:ext cx="11566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IV) Réponse technique à la problématique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2005050" y="2404300"/>
            <a:ext cx="14277900" cy="6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a) </a:t>
            </a: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Centralisation des données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Lecture du fichier .csv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d’une table </a:t>
            </a: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temporaire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Insertion des données brutes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Identification des correspondances avec les données préexistantes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Association : Si c</a:t>
            </a: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orrespondance est trouvée -&gt; l’enregistrement est fait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Sinon -&gt; création d’une nouvelle personne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Insertion dans la table personne et renvoie de leur identifiant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Liaison avec les autres tables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Centralisation et automatisation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348" name="Google Shape;348;p23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9" name="Google Shape;349;p23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11</a:t>
            </a: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5" name="Google Shape;365;p23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6" name="Google Shape;366;p23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7" name="Google Shape;367;p23"/>
          <p:cNvSpPr txBox="1"/>
          <p:nvPr/>
        </p:nvSpPr>
        <p:spPr>
          <a:xfrm>
            <a:off x="3360600" y="1209000"/>
            <a:ext cx="11566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IV) Réponse technique à la problématique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2005050" y="2404300"/>
            <a:ext cx="14277900" cy="6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b) </a:t>
            </a: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Normalisation des données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normalize_table_contain détecte les TEXT et retire les accents ainsi que “ “ et “-” -&gt; “_”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 normalisation est centralisée dans les tables de référence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Insertion de données dans ces tables seulement si elle est bien normalisée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374" name="Google Shape;374;p24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5" name="Google Shape;375;p24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4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4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4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4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4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12</a:t>
            </a:r>
            <a:endParaRPr/>
          </a:p>
        </p:txBody>
      </p:sp>
      <p:sp>
        <p:nvSpPr>
          <p:cNvPr id="383" name="Google Shape;383;p24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4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4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4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4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1" name="Google Shape;391;p24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2" name="Google Shape;392;p24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3" name="Google Shape;393;p24"/>
          <p:cNvSpPr txBox="1"/>
          <p:nvPr/>
        </p:nvSpPr>
        <p:spPr>
          <a:xfrm>
            <a:off x="3360600" y="1209000"/>
            <a:ext cx="11566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IV) Réponse technique à la problématique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2005050" y="2404300"/>
            <a:ext cx="14277900" cy="6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c)  Cohérence des données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Gestion des conflits avec ON CONFLICT DO NOTHING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lier_personne_import identifie si les informations importées correspondent à une personne existante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insert_into_corresponding_table vérifie si les données peuvent alimenter une table importante sinon ajoute ces données dans les tables correspondantes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400" name="Google Shape;400;p25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1" name="Google Shape;401;p25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5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5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5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5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5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13</a:t>
            </a:r>
            <a:endParaRPr/>
          </a:p>
        </p:txBody>
      </p:sp>
      <p:sp>
        <p:nvSpPr>
          <p:cNvPr id="409" name="Google Shape;409;p25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5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7" name="Google Shape;417;p25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8" name="Google Shape;418;p25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9" name="Google Shape;419;p25"/>
          <p:cNvSpPr txBox="1"/>
          <p:nvPr/>
        </p:nvSpPr>
        <p:spPr>
          <a:xfrm>
            <a:off x="3360600" y="1209000"/>
            <a:ext cx="11566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IV) Réponse technique à la problématique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25"/>
          <p:cNvSpPr txBox="1"/>
          <p:nvPr/>
        </p:nvSpPr>
        <p:spPr>
          <a:xfrm>
            <a:off x="2005050" y="2404300"/>
            <a:ext cx="14277900" cy="6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d) Audit et traçabilité des modifications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create_audit_changes crée une table d’audit pour stocker l’historique des modifications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triger_audit définit les instructions de surveillance des modifications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Mise en place de trigger pour les tables importantes :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AutoNum type="alphaLcParenR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Enregistrement de l’utilisateur ayant effectué la modification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AutoNum type="alphaLcParenR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Enregistrement des données avant et après la modification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AutoNum type="alphaLcParenR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Enregistrement de la date et l’heure de l’opération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426" name="Google Shape;426;p26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7" name="Google Shape;427;p26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6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6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6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6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6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14</a:t>
            </a:r>
            <a:endParaRPr/>
          </a:p>
        </p:txBody>
      </p:sp>
      <p:sp>
        <p:nvSpPr>
          <p:cNvPr id="435" name="Google Shape;435;p26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6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6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3" name="Google Shape;443;p26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4" name="Google Shape;444;p26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5" name="Google Shape;445;p26"/>
          <p:cNvSpPr txBox="1"/>
          <p:nvPr/>
        </p:nvSpPr>
        <p:spPr>
          <a:xfrm>
            <a:off x="3360600" y="1209000"/>
            <a:ext cx="11566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V) Les requêtes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2005050" y="2404300"/>
            <a:ext cx="14277900" cy="6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Les requêtes demandées avaient comme prérequis : 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 moins 2 requêtes comportant 1 niveau de sous-requête 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 moins 2 requêtes comportant 2 niveaux de sous-requête 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 moins 5 requêtes comportant des jointures de tous types (LEFT / RIGHT / INNER / OUTER) 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 moins 2 requêtes de création de vue (persistantes ou non) 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 moins 2 requêtes utilisant ces vue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 moins 1 requête justifiant un UNION / EXCEPT / INTERSECT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452" name="Google Shape;452;p27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3" name="Google Shape;453;p27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7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7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7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7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15</a:t>
            </a:r>
            <a:endParaRPr/>
          </a:p>
        </p:txBody>
      </p:sp>
      <p:sp>
        <p:nvSpPr>
          <p:cNvPr id="461" name="Google Shape;461;p27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7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7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7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7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7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9" name="Google Shape;469;p27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0" name="Google Shape;470;p27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1" name="Google Shape;471;p27"/>
          <p:cNvSpPr txBox="1"/>
          <p:nvPr/>
        </p:nvSpPr>
        <p:spPr>
          <a:xfrm>
            <a:off x="3360600" y="1209000"/>
            <a:ext cx="11566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V) Les requêtes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27"/>
          <p:cNvSpPr txBox="1"/>
          <p:nvPr/>
        </p:nvSpPr>
        <p:spPr>
          <a:xfrm>
            <a:off x="2005050" y="2404300"/>
            <a:ext cx="14277900" cy="6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478" name="Google Shape;478;p28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9" name="Google Shape;479;p28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8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16</a:t>
            </a:r>
            <a:endParaRPr/>
          </a:p>
        </p:txBody>
      </p:sp>
      <p:sp>
        <p:nvSpPr>
          <p:cNvPr id="487" name="Google Shape;487;p28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8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8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5" name="Google Shape;495;p28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6" name="Google Shape;496;p28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7" name="Google Shape;497;p28"/>
          <p:cNvSpPr txBox="1"/>
          <p:nvPr/>
        </p:nvSpPr>
        <p:spPr>
          <a:xfrm>
            <a:off x="2679750" y="1209000"/>
            <a:ext cx="129285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VI) Problèmes </a:t>
            </a: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rencontrés</a:t>
            </a: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et points à améliorer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28"/>
          <p:cNvSpPr txBox="1"/>
          <p:nvPr/>
        </p:nvSpPr>
        <p:spPr>
          <a:xfrm>
            <a:off x="2005050" y="3116925"/>
            <a:ext cx="14277900" cy="5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Problèmes rencontrés : </a:t>
            </a:r>
            <a:endParaRPr b="1" sz="36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Différencier les tables minimales et maximales lors de l’initialisation de la base 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Quels choix prendre afin de normaliser, architecturer et faire les liens entre les données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504" name="Google Shape;504;p29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5" name="Google Shape;505;p29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17</a:t>
            </a:r>
            <a:endParaRPr/>
          </a:p>
        </p:txBody>
      </p:sp>
      <p:sp>
        <p:nvSpPr>
          <p:cNvPr id="513" name="Google Shape;513;p29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1" name="Google Shape;521;p29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2" name="Google Shape;522;p29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3" name="Google Shape;523;p29"/>
          <p:cNvSpPr txBox="1"/>
          <p:nvPr/>
        </p:nvSpPr>
        <p:spPr>
          <a:xfrm>
            <a:off x="2679750" y="1209000"/>
            <a:ext cx="129285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VI) Problèmes rencontrés et points à améliorer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2005050" y="3116925"/>
            <a:ext cx="14277900" cy="5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Problèmes rencontrés : </a:t>
            </a:r>
            <a:endParaRPr b="1" sz="36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Agencer ainsi que faire les liens entre les données prend différentes formes : il fallait donc s’accorder sur quel type de données nous allons recevoir.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Savoir si deux personnes avec des données très similaires sont bien la même personne. Il a fallu déléguer cette responsabilité à une règle statistique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530" name="Google Shape;530;p30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1" name="Google Shape;531;p30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18</a:t>
            </a:r>
            <a:endParaRPr/>
          </a:p>
        </p:txBody>
      </p:sp>
      <p:sp>
        <p:nvSpPr>
          <p:cNvPr id="539" name="Google Shape;539;p30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0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0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0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7" name="Google Shape;547;p30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8" name="Google Shape;548;p30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9" name="Google Shape;549;p30"/>
          <p:cNvSpPr txBox="1"/>
          <p:nvPr/>
        </p:nvSpPr>
        <p:spPr>
          <a:xfrm>
            <a:off x="2679750" y="1209000"/>
            <a:ext cx="129285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VI) Problèmes rencontrés et points à améliorer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30"/>
          <p:cNvSpPr txBox="1"/>
          <p:nvPr/>
        </p:nvSpPr>
        <p:spPr>
          <a:xfrm>
            <a:off x="2005050" y="3116925"/>
            <a:ext cx="14277900" cy="5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Améliorations possibles :</a:t>
            </a: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3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Accepter des fichiers .csv autres que ceux décrivant une personne, tel que des entreprises ou partis politiques.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Cela aurait nécessité un algorithme liant les noms de tables avec des attributs préexistants qui ensuite remplace les valeurs par une clé étrangère faisant réfère au sujet de la table.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 genre d’algorithme nécessite cependant beaucoup de conditions afin qu’il puisse être fonctionnel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112" name="Google Shape;112;p14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14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2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14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14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14"/>
          <p:cNvSpPr txBox="1"/>
          <p:nvPr/>
        </p:nvSpPr>
        <p:spPr>
          <a:xfrm>
            <a:off x="3836400" y="1209000"/>
            <a:ext cx="106152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Projet Bases de Données : Big Brother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2005050" y="2827725"/>
            <a:ext cx="14277900" cy="5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Sommaire :</a:t>
            </a: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3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I) Présentation du sujet et problématique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II) Modélisation </a:t>
            </a: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MCD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III) Modélisation des tables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IV) Réponse technique à la problématique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V) Les requêtes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VI) Problèmes rencontrés et points à améliorer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138" name="Google Shape;138;p15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15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17085725" y="9641823"/>
            <a:ext cx="957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3</a:t>
            </a:r>
            <a:endParaRPr sz="3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15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15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15"/>
          <p:cNvSpPr txBox="1"/>
          <p:nvPr/>
        </p:nvSpPr>
        <p:spPr>
          <a:xfrm>
            <a:off x="3360600" y="1209000"/>
            <a:ext cx="11566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I) Présentation du sujet et problématique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2005050" y="2404300"/>
            <a:ext cx="14277900" cy="6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Big Brother fait référence à un concept de surveillance omniprésente et autoritaire, souvent associé au contrôle gouvernemental sur les individus. L'expression vient du roman </a:t>
            </a:r>
            <a:r>
              <a:rPr b="1" i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1984</a:t>
            </a: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 George Orwell, où "Big Brother" est un dirigeant fictif qui symbolise un régime totalitaire. 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Dans ce contexte, Big Brother surveille constamment la population à travers des dispositifs comme les télécrans et impose une propagande visant à contrôler les pensées et les actions des citoyens.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164" name="Google Shape;164;p16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16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17085725" y="9641823"/>
            <a:ext cx="957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4</a:t>
            </a:r>
            <a:endParaRPr sz="3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16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16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16"/>
          <p:cNvSpPr txBox="1"/>
          <p:nvPr/>
        </p:nvSpPr>
        <p:spPr>
          <a:xfrm>
            <a:off x="3360600" y="1209000"/>
            <a:ext cx="11566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I) Présentation du sujet et problématique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2005050" y="2404300"/>
            <a:ext cx="14277900" cy="6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Nous avons donc imaginé un SGBD qui possède des données sur des personnes et qui peut se nourrir de données externes en </a:t>
            </a: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agrandissant</a:t>
            </a: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ses données internes et ainsi faire grandir sa base de données.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Les données externes sont des fichiers .csv de données sensibles de différents domaines : données bancaires, sécurité sociale ou même des listes d’employés hauts placés d’entreprises.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190" name="Google Shape;190;p17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17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17085725" y="9641823"/>
            <a:ext cx="957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5</a:t>
            </a:r>
            <a:endParaRPr sz="3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17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17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17"/>
          <p:cNvSpPr txBox="1"/>
          <p:nvPr/>
        </p:nvSpPr>
        <p:spPr>
          <a:xfrm>
            <a:off x="3360600" y="1209000"/>
            <a:ext cx="11566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I) Présentation du sujet et problématique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2005050" y="2404300"/>
            <a:ext cx="14277900" cy="6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Notre base de données se crée de la forme suivante :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d’une table “Personne” qui est le coeur de la base de donnée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Lecture d’un fichier .csv qui comporte une grande quantité de données sensibles et personnelles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d’une table à partir du fichier.csv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Normaliser les données importées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Vérifier et créer les tables de références pour les nouveaux attributs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Remplir ces tables de références avec les bonnes données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Créer la table cible avec les bonnes données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Remplir cette table cible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Char char="-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Supprimer la table temporaire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216" name="Google Shape;216;p18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18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6</a:t>
            </a:r>
            <a:endParaRPr/>
          </a:p>
        </p:txBody>
      </p:sp>
      <p:sp>
        <p:nvSpPr>
          <p:cNvPr id="225" name="Google Shape;225;p18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18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4" name="Google Shape;234;p18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18"/>
          <p:cNvSpPr txBox="1"/>
          <p:nvPr/>
        </p:nvSpPr>
        <p:spPr>
          <a:xfrm>
            <a:off x="3360600" y="1209000"/>
            <a:ext cx="11566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I) Présentation du sujet et problématique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2005050" y="2404300"/>
            <a:ext cx="14277900" cy="6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Problématique :</a:t>
            </a: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Comment centraliser, normaliser et intégrer automatiquement des données provenant de sources diverses tout en garantissant leur cohérence et leur unicité dans une bases de données relationnelle ?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242" name="Google Shape;242;p19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19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7</a:t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19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p19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1" name="Google Shape;261;p19"/>
          <p:cNvSpPr txBox="1"/>
          <p:nvPr/>
        </p:nvSpPr>
        <p:spPr>
          <a:xfrm>
            <a:off x="3360600" y="1209000"/>
            <a:ext cx="11566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II) Modélisation MCD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2005050" y="2404300"/>
            <a:ext cx="14277900" cy="6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8450" y="3178182"/>
            <a:ext cx="14711076" cy="63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269" name="Google Shape;269;p20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20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8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6" name="Google Shape;286;p20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7" name="Google Shape;287;p20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8" name="Google Shape;288;p20"/>
          <p:cNvSpPr txBox="1"/>
          <p:nvPr/>
        </p:nvSpPr>
        <p:spPr>
          <a:xfrm>
            <a:off x="3360600" y="1209000"/>
            <a:ext cx="11566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III) Modélisation des tables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2005050" y="2404300"/>
            <a:ext cx="14277900" cy="6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0" name="Google Shape;2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9725" y="2663425"/>
            <a:ext cx="14748529" cy="653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328" l="0" r="0" t="-9328"/>
            </a:stretch>
          </a:blipFill>
          <a:ln>
            <a:noFill/>
          </a:ln>
        </p:spPr>
      </p:sp>
      <p:sp>
        <p:nvSpPr>
          <p:cNvPr id="296" name="Google Shape;296;p21"/>
          <p:cNvSpPr/>
          <p:nvPr/>
        </p:nvSpPr>
        <p:spPr>
          <a:xfrm>
            <a:off x="17723021" y="2053500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7" name="Google Shape;297;p21"/>
          <p:cNvSpPr txBox="1"/>
          <p:nvPr/>
        </p:nvSpPr>
        <p:spPr>
          <a:xfrm>
            <a:off x="2786595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 txBox="1"/>
          <p:nvPr/>
        </p:nvSpPr>
        <p:spPr>
          <a:xfrm>
            <a:off x="1539638" y="2283897"/>
            <a:ext cx="546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113212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1304070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14760157" y="1003303"/>
            <a:ext cx="14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1320763" y="972553"/>
            <a:ext cx="317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1028700" y="8951595"/>
            <a:ext cx="423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17085725" y="9641823"/>
            <a:ext cx="9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9</a:t>
            </a:r>
            <a:endParaRPr/>
          </a:p>
        </p:txBody>
      </p:sp>
      <p:sp>
        <p:nvSpPr>
          <p:cNvPr id="305" name="Google Shape;305;p21"/>
          <p:cNvSpPr txBox="1"/>
          <p:nvPr/>
        </p:nvSpPr>
        <p:spPr>
          <a:xfrm>
            <a:off x="2786595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10746567" y="4036605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10746567" y="4428163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 txBox="1"/>
          <p:nvPr/>
        </p:nvSpPr>
        <p:spPr>
          <a:xfrm>
            <a:off x="2786595" y="6160401"/>
            <a:ext cx="177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"/>
          <p:cNvSpPr txBox="1"/>
          <p:nvPr/>
        </p:nvSpPr>
        <p:spPr>
          <a:xfrm>
            <a:off x="2786595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"/>
          <p:cNvSpPr txBox="1"/>
          <p:nvPr/>
        </p:nvSpPr>
        <p:spPr>
          <a:xfrm>
            <a:off x="8524092" y="6160401"/>
            <a:ext cx="286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/>
        </p:nvSpPr>
        <p:spPr>
          <a:xfrm>
            <a:off x="10746567" y="6551959"/>
            <a:ext cx="573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-1421679" y="712251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3" name="Google Shape;313;p21"/>
          <p:cNvSpPr/>
          <p:nvPr/>
        </p:nvSpPr>
        <p:spPr>
          <a:xfrm rot="5400000">
            <a:off x="4793521" y="-1055114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21"/>
          <p:cNvSpPr/>
          <p:nvPr/>
        </p:nvSpPr>
        <p:spPr>
          <a:xfrm rot="5400000">
            <a:off x="12261571" y="10202761"/>
            <a:ext cx="2055033" cy="1124663"/>
          </a:xfrm>
          <a:custGeom>
            <a:rect b="b" l="l" r="r" t="t"/>
            <a:pathLst>
              <a:path extrusionOk="0" h="1124663" w="2055033">
                <a:moveTo>
                  <a:pt x="0" y="0"/>
                </a:moveTo>
                <a:lnTo>
                  <a:pt x="2055033" y="0"/>
                </a:lnTo>
                <a:lnTo>
                  <a:pt x="2055033" y="1124664"/>
                </a:lnTo>
                <a:lnTo>
                  <a:pt x="0" y="1124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5" name="Google Shape;315;p21"/>
          <p:cNvSpPr txBox="1"/>
          <p:nvPr/>
        </p:nvSpPr>
        <p:spPr>
          <a:xfrm>
            <a:off x="3360600" y="1209000"/>
            <a:ext cx="11566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V) </a:t>
            </a: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Réponse technique à la problématique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2005050" y="2404300"/>
            <a:ext cx="14277900" cy="6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Les solutions techniques pour répondre à la problématique sont :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AutoNum type="alphaLcParenR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Centralisation des données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AutoNum type="alphaLcParenR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Normalisation des données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AutoNum type="alphaLcParenR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Cohérence des données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ato"/>
              <a:buAutoNum type="alphaLcParenR"/>
            </a:pPr>
            <a:r>
              <a:rPr b="1" lang="en-US" sz="3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Audit et traçabilité des modifications</a:t>
            </a:r>
            <a:endParaRPr b="1" sz="3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