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CO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443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491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723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44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73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4128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228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5169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986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424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157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541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98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575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30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37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918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89B25E9-64FE-43A3-9900-0581DF629800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29FD59-B59F-45D7-8B03-A184A0AB0F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905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de_coverage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en.wikipedia.org/wiki/Eclipse_Public_License" TargetMode="External"/><Relationship Id="rId4" Type="http://schemas.openxmlformats.org/officeDocument/2006/relationships/hyperlink" Target="https://en.wikipedia.org/wiki/Java_(programming_language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code_coverage_tools#OpenClover" TargetMode="External"/><Relationship Id="rId2" Type="http://schemas.openxmlformats.org/officeDocument/2006/relationships/hyperlink" Target="https://en.wikipedia.org/wiki/Java_code_coverage_tools#Clo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va_code_coverage_tools#Cobertura" TargetMode="External"/><Relationship Id="rId5" Type="http://schemas.openxmlformats.org/officeDocument/2006/relationships/hyperlink" Target="https://en.wikipedia.org/wiki/Java_code_coverage_tools#cite_note-2" TargetMode="External"/><Relationship Id="rId4" Type="http://schemas.openxmlformats.org/officeDocument/2006/relationships/hyperlink" Target="https://en.wikipedia.org/wiki/Java_code_coverage_tools#JCov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radle" TargetMode="External"/><Relationship Id="rId3" Type="http://schemas.openxmlformats.org/officeDocument/2006/relationships/hyperlink" Target="https://en.wikipedia.org/wiki/Eclipse_(software)" TargetMode="External"/><Relationship Id="rId7" Type="http://schemas.openxmlformats.org/officeDocument/2006/relationships/hyperlink" Target="https://en.wikipedia.org/wiki/IntelliJ_IDEA" TargetMode="External"/><Relationship Id="rId12" Type="http://schemas.openxmlformats.org/officeDocument/2006/relationships/hyperlink" Target="https://www.stamp-project.eu/" TargetMode="External"/><Relationship Id="rId2" Type="http://schemas.openxmlformats.org/officeDocument/2006/relationships/hyperlink" Target="https://en.wikipedia.org/wiki/SonarQub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etbeans" TargetMode="External"/><Relationship Id="rId11" Type="http://schemas.openxmlformats.org/officeDocument/2006/relationships/hyperlink" Target="https://en.wikipedia.org/wiki/Java_code_coverage_tools#cite_note-10" TargetMode="External"/><Relationship Id="rId5" Type="http://schemas.openxmlformats.org/officeDocument/2006/relationships/hyperlink" Target="https://en.wikipedia.org/wiki/Jenkins_(software)" TargetMode="External"/><Relationship Id="rId10" Type="http://schemas.openxmlformats.org/officeDocument/2006/relationships/hyperlink" Target="https://en.wikipedia.org/wiki/TeamCity" TargetMode="External"/><Relationship Id="rId4" Type="http://schemas.openxmlformats.org/officeDocument/2006/relationships/hyperlink" Target="https://en.wikipedia.org/wiki/Java_code_coverage_tools#cite_note-5" TargetMode="External"/><Relationship Id="rId9" Type="http://schemas.openxmlformats.org/officeDocument/2006/relationships/hyperlink" Target="https://en.wikipedia.org/wiki/Visual_Studio_Team_Servic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Datos" TargetMode="External"/><Relationship Id="rId2" Type="http://schemas.openxmlformats.org/officeDocument/2006/relationships/hyperlink" Target="https://es.wikipedia.org/wiki/Arquitectura_d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s.wikipedia.org/wiki/Componente_de_software" TargetMode="External"/><Relationship Id="rId4" Type="http://schemas.openxmlformats.org/officeDocument/2006/relationships/hyperlink" Target="https://es.wikipedia.org/wiki/L%C3%B3gica_de_negoc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Modelo%E2%80%93vista%E2%80%93controlador#cite_note-12" TargetMode="External"/><Relationship Id="rId2" Type="http://schemas.openxmlformats.org/officeDocument/2006/relationships/hyperlink" Target="https://es.wikipedia.org/wiki/L%C3%B3gica_de_negoci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Interfaz_de_usuario" TargetMode="External"/><Relationship Id="rId4" Type="http://schemas.openxmlformats.org/officeDocument/2006/relationships/hyperlink" Target="https://es.wikipedia.org/wiki/Middlewar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Desarrollo Back-</a:t>
            </a:r>
            <a:r>
              <a:rPr lang="es-ES" dirty="0" err="1" smtClean="0"/>
              <a:t>end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Ing. Alex Hernández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424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JaCoCo</a:t>
            </a:r>
            <a:r>
              <a:rPr lang="es-ES" dirty="0"/>
              <a:t>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2603500"/>
            <a:ext cx="5593576" cy="3416300"/>
          </a:xfrm>
        </p:spPr>
        <p:txBody>
          <a:bodyPr/>
          <a:lstStyle/>
          <a:p>
            <a:r>
              <a:rPr lang="es-ES" dirty="0"/>
              <a:t>es un conjunto de herramientas de </a:t>
            </a:r>
            <a:r>
              <a:rPr lang="es-ES" dirty="0">
                <a:hlinkClick r:id="rId2" tooltip="Software de código abierto"/>
              </a:rPr>
              <a:t>código</a:t>
            </a:r>
            <a:r>
              <a:rPr lang="es-ES" dirty="0"/>
              <a:t> abierto para medir y reportar la </a:t>
            </a:r>
            <a:r>
              <a:rPr lang="es-ES" dirty="0">
                <a:hlinkClick r:id="rId3" tooltip="Cobertura de código"/>
              </a:rPr>
              <a:t>cobertura del código </a:t>
            </a:r>
            <a:r>
              <a:rPr lang="es-ES" dirty="0">
                <a:hlinkClick r:id="rId4" tooltip="Java (lenguaje de programación)"/>
              </a:rPr>
              <a:t>Java</a:t>
            </a:r>
            <a:r>
              <a:rPr lang="es-ES" dirty="0"/>
              <a:t> . </a:t>
            </a:r>
            <a:r>
              <a:rPr lang="es-ES" dirty="0" err="1"/>
              <a:t>JaCoCo</a:t>
            </a:r>
            <a:r>
              <a:rPr lang="es-ES" dirty="0"/>
              <a:t> se distribuye bajo los términos de la </a:t>
            </a:r>
            <a:r>
              <a:rPr lang="es-ES" dirty="0">
                <a:hlinkClick r:id="rId5" tooltip="Licencia pública de Eclipse"/>
              </a:rPr>
              <a:t>Licencia Pública de Eclipse</a:t>
            </a:r>
            <a:r>
              <a:rPr lang="es-ES" dirty="0"/>
              <a:t> . Fue desarrollado como reemplazo de EMMA, </a:t>
            </a:r>
            <a:r>
              <a:rPr lang="es-ES" dirty="0" smtClean="0"/>
              <a:t>bajo </a:t>
            </a:r>
            <a:r>
              <a:rPr lang="es-ES" dirty="0"/>
              <a:t>el paraguas del complemento </a:t>
            </a:r>
            <a:r>
              <a:rPr lang="es-ES" dirty="0" err="1"/>
              <a:t>EclEmma</a:t>
            </a:r>
            <a:r>
              <a:rPr lang="es-ES" dirty="0"/>
              <a:t> para Eclipse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555" y="2603500"/>
            <a:ext cx="4596818" cy="27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9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Características 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JaCoCo</a:t>
            </a:r>
            <a:r>
              <a:rPr lang="es-ES" dirty="0"/>
              <a:t> ofrece cobertura de instrucciones, líneas y sucursales.</a:t>
            </a:r>
          </a:p>
          <a:p>
            <a:r>
              <a:rPr lang="es-ES" dirty="0"/>
              <a:t>A diferencia de </a:t>
            </a:r>
            <a:r>
              <a:rPr lang="es-ES" dirty="0" err="1">
                <a:hlinkClick r:id="rId2" tooltip="Herramientas de cobertura de código Java"/>
              </a:rPr>
              <a:t>Atlassian</a:t>
            </a:r>
            <a:r>
              <a:rPr lang="es-ES" dirty="0">
                <a:hlinkClick r:id="rId2" tooltip="Herramientas de cobertura de código Java"/>
              </a:rPr>
              <a:t> </a:t>
            </a:r>
            <a:r>
              <a:rPr lang="es-ES" dirty="0" err="1">
                <a:hlinkClick r:id="rId2" tooltip="Herramientas de cobertura de código Java"/>
              </a:rPr>
              <a:t>Clover</a:t>
            </a:r>
            <a:r>
              <a:rPr lang="es-ES" dirty="0"/>
              <a:t> y </a:t>
            </a:r>
            <a:r>
              <a:rPr lang="es-ES" dirty="0" err="1">
                <a:hlinkClick r:id="rId3" tooltip="Herramientas de cobertura de código Java"/>
              </a:rPr>
              <a:t>OpenClover</a:t>
            </a:r>
            <a:r>
              <a:rPr lang="es-ES" dirty="0"/>
              <a:t> , que requieren instrumentar el código fuente, </a:t>
            </a:r>
            <a:r>
              <a:rPr lang="es-ES" dirty="0" err="1"/>
              <a:t>JaCoCo</a:t>
            </a:r>
            <a:r>
              <a:rPr lang="es-ES" dirty="0"/>
              <a:t> puede instrumentar el código de bytes de Java utilizando dos enfoques diferentes:</a:t>
            </a:r>
          </a:p>
          <a:p>
            <a:r>
              <a:rPr lang="es-ES" dirty="0"/>
              <a:t>como </a:t>
            </a:r>
            <a:r>
              <a:rPr lang="es-ES" dirty="0" err="1">
                <a:hlinkClick r:id="rId4" tooltip="Herramientas de cobertura de código Java"/>
              </a:rPr>
              <a:t>JCov</a:t>
            </a:r>
            <a:r>
              <a:rPr lang="es-ES" dirty="0"/>
              <a:t> sobre la marcha mientras ejecuta el código con un agente Java </a:t>
            </a:r>
            <a:r>
              <a:rPr lang="es-ES" baseline="30000" dirty="0">
                <a:hlinkClick r:id="rId5"/>
              </a:rPr>
              <a:t>[2]</a:t>
            </a:r>
            <a:endParaRPr lang="es-ES" dirty="0"/>
          </a:p>
          <a:p>
            <a:r>
              <a:rPr lang="es-ES" dirty="0"/>
              <a:t>como </a:t>
            </a:r>
            <a:r>
              <a:rPr lang="es-ES" dirty="0">
                <a:hlinkClick r:id="rId6" tooltip="Herramientas de cobertura de código Java"/>
              </a:rPr>
              <a:t>Cobertura</a:t>
            </a:r>
            <a:r>
              <a:rPr lang="es-ES" dirty="0"/>
              <a:t> y </a:t>
            </a:r>
            <a:r>
              <a:rPr lang="es-ES" dirty="0" err="1">
                <a:hlinkClick r:id="rId4" tooltip="Herramientas de cobertura de código Java"/>
              </a:rPr>
              <a:t>JCov</a:t>
            </a:r>
            <a:r>
              <a:rPr lang="es-ES" dirty="0"/>
              <a:t> antes de la ejecución (fuera de línea)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233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Herramientas que usan o incluyen a </a:t>
            </a:r>
            <a:r>
              <a:rPr lang="es-ES" b="1" dirty="0" err="1"/>
              <a:t>JaCoCo</a:t>
            </a:r>
            <a:r>
              <a:rPr lang="es-ES" b="1" dirty="0"/>
              <a:t> </a:t>
            </a:r>
            <a:br>
              <a:rPr lang="es-ES" b="1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Complemento </a:t>
            </a:r>
            <a:r>
              <a:rPr lang="es-ES" dirty="0" err="1"/>
              <a:t>SonarQube</a:t>
            </a:r>
            <a:r>
              <a:rPr lang="es-ES" dirty="0"/>
              <a:t> </a:t>
            </a:r>
            <a:r>
              <a:rPr lang="es-ES" dirty="0" err="1"/>
              <a:t>JaCoCo</a:t>
            </a:r>
            <a:r>
              <a:rPr lang="es-ES" dirty="0"/>
              <a:t>: uno de los valores predeterminados para los análisis de cobertura dentro de la plataforma de gestión de calidad del código </a:t>
            </a:r>
            <a:r>
              <a:rPr lang="es-ES" dirty="0" err="1">
                <a:hlinkClick r:id="rId2" tooltip="SonarQube"/>
              </a:rPr>
              <a:t>SonarQube</a:t>
            </a:r>
            <a:endParaRPr lang="es-ES" dirty="0"/>
          </a:p>
          <a:p>
            <a:r>
              <a:rPr lang="es-ES" dirty="0" err="1"/>
              <a:t>EclEmma</a:t>
            </a:r>
            <a:r>
              <a:rPr lang="es-ES" dirty="0"/>
              <a:t> </a:t>
            </a:r>
            <a:r>
              <a:rPr lang="es-ES" dirty="0">
                <a:hlinkClick r:id="rId3" tooltip="eclipse (software)"/>
              </a:rPr>
              <a:t>Eclipse (software)</a:t>
            </a:r>
            <a:r>
              <a:rPr lang="es-ES" dirty="0"/>
              <a:t> Complemento de cobertura de código, anteriormente estaba basado en EMMA </a:t>
            </a:r>
            <a:r>
              <a:rPr lang="es-ES" baseline="30000" dirty="0">
                <a:hlinkClick r:id="rId4"/>
              </a:rPr>
              <a:t>[5]</a:t>
            </a:r>
            <a:endParaRPr lang="es-ES" dirty="0"/>
          </a:p>
          <a:p>
            <a:r>
              <a:rPr lang="es-ES" dirty="0">
                <a:hlinkClick r:id="rId5" tooltip="Jenkins (software)"/>
              </a:rPr>
              <a:t>Complemento Jenkins</a:t>
            </a:r>
            <a:r>
              <a:rPr lang="es-ES" dirty="0"/>
              <a:t> </a:t>
            </a:r>
            <a:r>
              <a:rPr lang="es-ES" dirty="0" err="1"/>
              <a:t>JaCoCo</a:t>
            </a:r>
            <a:r>
              <a:rPr lang="es-ES" dirty="0"/>
              <a:t> </a:t>
            </a:r>
          </a:p>
          <a:p>
            <a:r>
              <a:rPr lang="es-ES" dirty="0">
                <a:hlinkClick r:id="rId6" tooltip="Frijoles netos"/>
              </a:rPr>
              <a:t>Soporte de </a:t>
            </a:r>
            <a:r>
              <a:rPr lang="es-ES" dirty="0" err="1">
                <a:hlinkClick r:id="rId6" tooltip="Frijoles netos"/>
              </a:rPr>
              <a:t>Netbeans</a:t>
            </a:r>
            <a:r>
              <a:rPr lang="es-ES" dirty="0"/>
              <a:t> </a:t>
            </a:r>
            <a:r>
              <a:rPr lang="es-ES" dirty="0" err="1"/>
              <a:t>JaCoCo</a:t>
            </a:r>
            <a:r>
              <a:rPr lang="es-ES" dirty="0"/>
              <a:t> </a:t>
            </a:r>
          </a:p>
          <a:p>
            <a:r>
              <a:rPr lang="es-ES" dirty="0" err="1">
                <a:hlinkClick r:id="rId7" tooltip="IDEA IntelliJ"/>
              </a:rPr>
              <a:t>IntelliJ</a:t>
            </a:r>
            <a:r>
              <a:rPr lang="es-ES" dirty="0">
                <a:hlinkClick r:id="rId7" tooltip="IDEA IntelliJ"/>
              </a:rPr>
              <a:t> IDEA</a:t>
            </a:r>
            <a:r>
              <a:rPr lang="es-ES" dirty="0"/>
              <a:t> desde v11 </a:t>
            </a:r>
          </a:p>
          <a:p>
            <a:r>
              <a:rPr lang="es-ES" dirty="0">
                <a:hlinkClick r:id="rId8" tooltip="gradle"/>
              </a:rPr>
              <a:t>Complemento </a:t>
            </a:r>
            <a:r>
              <a:rPr lang="es-ES" dirty="0" err="1">
                <a:hlinkClick r:id="rId8" tooltip="gradle"/>
              </a:rPr>
              <a:t>Gradle</a:t>
            </a:r>
            <a:r>
              <a:rPr lang="es-ES" dirty="0"/>
              <a:t> </a:t>
            </a:r>
            <a:r>
              <a:rPr lang="es-ES" dirty="0" err="1"/>
              <a:t>JaCoCo</a:t>
            </a:r>
            <a:r>
              <a:rPr lang="es-ES" dirty="0"/>
              <a:t> </a:t>
            </a:r>
          </a:p>
          <a:p>
            <a:r>
              <a:rPr lang="es-ES" dirty="0">
                <a:hlinkClick r:id="rId9" tooltip="Servicios de equipo de Visual Studio"/>
              </a:rPr>
              <a:t>Servicios de equipo de Visual Studio </a:t>
            </a:r>
            <a:endParaRPr lang="es-ES" dirty="0"/>
          </a:p>
          <a:p>
            <a:r>
              <a:rPr lang="es-ES" dirty="0">
                <a:hlinkClick r:id="rId10" tooltip="ciudadequipo"/>
              </a:rPr>
              <a:t>Ciudad del equipo </a:t>
            </a:r>
            <a:r>
              <a:rPr lang="es-ES" baseline="30000" dirty="0">
                <a:hlinkClick r:id="rId11"/>
              </a:rPr>
              <a:t>[10]</a:t>
            </a:r>
            <a:endParaRPr lang="es-ES" dirty="0"/>
          </a:p>
          <a:p>
            <a:r>
              <a:rPr lang="es-ES" dirty="0"/>
              <a:t>SELLO ( </a:t>
            </a:r>
            <a:r>
              <a:rPr lang="es-ES" dirty="0">
                <a:hlinkClick r:id="rId12"/>
              </a:rPr>
              <a:t>https://www.stamp-project.eu/</a:t>
            </a:r>
            <a:r>
              <a:rPr lang="es-ES" dirty="0"/>
              <a:t> ) 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976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MVC (Modelo Vista Controlador)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5606453" cy="3416300"/>
          </a:xfrm>
        </p:spPr>
        <p:txBody>
          <a:bodyPr>
            <a:normAutofit/>
          </a:bodyPr>
          <a:lstStyle/>
          <a:p>
            <a:r>
              <a:rPr lang="es-ES" dirty="0"/>
              <a:t>es un patrón de </a:t>
            </a:r>
            <a:r>
              <a:rPr lang="es-ES" dirty="0">
                <a:hlinkClick r:id="rId2" tooltip="Arquitectura de software"/>
              </a:rPr>
              <a:t>arquitectura de software</a:t>
            </a:r>
            <a:r>
              <a:rPr lang="es-ES" dirty="0"/>
              <a:t>, que separa los </a:t>
            </a:r>
            <a:r>
              <a:rPr lang="es-ES" dirty="0">
                <a:hlinkClick r:id="rId3" tooltip="Datos"/>
              </a:rPr>
              <a:t>datos</a:t>
            </a:r>
            <a:r>
              <a:rPr lang="es-ES" dirty="0"/>
              <a:t> y principalmente lo que es la </a:t>
            </a:r>
            <a:r>
              <a:rPr lang="es-ES" dirty="0">
                <a:hlinkClick r:id="rId4" tooltip="Lógica de negocio"/>
              </a:rPr>
              <a:t>lógica de negocio</a:t>
            </a:r>
            <a:r>
              <a:rPr lang="es-ES" dirty="0"/>
              <a:t> de una aplicación de su representación y el módulo encargado de gestionar los eventos y las comunicaciones. Para ello MVC propone la construcción de tres </a:t>
            </a:r>
            <a:r>
              <a:rPr lang="es-ES" dirty="0">
                <a:hlinkClick r:id="rId5" tooltip="Componente de software"/>
              </a:rPr>
              <a:t>componentes</a:t>
            </a:r>
            <a:r>
              <a:rPr lang="es-ES" dirty="0"/>
              <a:t> distintos que son el </a:t>
            </a:r>
            <a:r>
              <a:rPr lang="es-ES" b="1" dirty="0"/>
              <a:t>modelo</a:t>
            </a:r>
            <a:r>
              <a:rPr lang="es-ES" dirty="0"/>
              <a:t>, la </a:t>
            </a:r>
            <a:r>
              <a:rPr lang="es-ES" b="1" dirty="0"/>
              <a:t>vista</a:t>
            </a:r>
            <a:r>
              <a:rPr lang="es-ES" dirty="0"/>
              <a:t> y el </a:t>
            </a:r>
            <a:r>
              <a:rPr lang="es-ES" b="1" dirty="0"/>
              <a:t>controlador</a:t>
            </a:r>
            <a:r>
              <a:rPr lang="es-ES" dirty="0"/>
              <a:t>, es decir, por un lado define componentes para la representación de la información, y por otro lado para la interacción del usuario.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836" y="1463379"/>
            <a:ext cx="4732907" cy="374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3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patrón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345922"/>
            <a:ext cx="12192000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De </a:t>
            </a:r>
            <a:r>
              <a:rPr lang="es-ES" sz="1600" dirty="0"/>
              <a:t>manera genérica, los componentes de MVC se podrían definir como sigue:</a:t>
            </a:r>
          </a:p>
          <a:p>
            <a:r>
              <a:rPr lang="es-ES" sz="1600" dirty="0"/>
              <a:t>El </a:t>
            </a:r>
            <a:r>
              <a:rPr lang="es-ES" sz="1600" b="1" dirty="0"/>
              <a:t>Modelo</a:t>
            </a:r>
            <a:r>
              <a:rPr lang="es-ES" sz="1600" dirty="0"/>
              <a:t>: Es la representación de la información con la cual el sistema opera, por lo tanto gestiona todos los accesos a dicha información, tanto consultas como actualizaciones, implementando también los privilegios de acceso que se hayan descrito en las especificaciones de la aplicación (</a:t>
            </a:r>
            <a:r>
              <a:rPr lang="es-ES" sz="1600" dirty="0">
                <a:hlinkClick r:id="rId2" tooltip="Lógica de negocio"/>
              </a:rPr>
              <a:t>lógica de negocio</a:t>
            </a:r>
            <a:r>
              <a:rPr lang="es-ES" sz="1600" dirty="0"/>
              <a:t>). Envía a la 'vista' aquella parte de la información que en cada momento se le solicita para que sea mostrada (típicamente a un usuario). Las peticiones de acceso o manipulación de información llegan al 'modelo' a través del 'controlador'.</a:t>
            </a:r>
            <a:r>
              <a:rPr lang="es-ES" sz="1600" baseline="30000" dirty="0">
                <a:hlinkClick r:id="rId3"/>
              </a:rPr>
              <a:t>12</a:t>
            </a:r>
            <a:r>
              <a:rPr lang="es-ES" sz="1600" dirty="0"/>
              <a:t>​</a:t>
            </a:r>
          </a:p>
          <a:p>
            <a:r>
              <a:rPr lang="es-ES" sz="1600" dirty="0"/>
              <a:t>El </a:t>
            </a:r>
            <a:r>
              <a:rPr lang="es-ES" sz="1600" b="1" dirty="0"/>
              <a:t>Controlador</a:t>
            </a:r>
            <a:r>
              <a:rPr lang="es-ES" sz="1600" dirty="0"/>
              <a:t>: Responde a eventos (usualmente acciones del usuario) e invoca peticiones al 'modelo' cuando se hace alguna solicitud sobre la información (por ejemplo, editar un documento o un registro en una base de datos). También puede enviar comandos a su 'vista' asociada si se solicita un cambio en la forma en que se presenta el 'modelo' (por ejemplo, desplazamiento o </a:t>
            </a:r>
            <a:r>
              <a:rPr lang="es-ES" sz="1600" dirty="0" err="1"/>
              <a:t>scroll</a:t>
            </a:r>
            <a:r>
              <a:rPr lang="es-ES" sz="1600" dirty="0"/>
              <a:t> por un documento o por los diferentes registros de una base de datos), por tanto se podría decir que el 'controlador' hace de intermediario entre la 'vista' y el 'modelo' (véase </a:t>
            </a:r>
            <a:r>
              <a:rPr lang="es-ES" sz="1600" b="1" i="1" dirty="0">
                <a:hlinkClick r:id="rId4" tooltip="Middleware"/>
              </a:rPr>
              <a:t>Middleware</a:t>
            </a:r>
            <a:r>
              <a:rPr lang="es-ES" sz="1600" dirty="0"/>
              <a:t>).</a:t>
            </a:r>
          </a:p>
          <a:p>
            <a:r>
              <a:rPr lang="es-ES" sz="1600" dirty="0"/>
              <a:t>La </a:t>
            </a:r>
            <a:r>
              <a:rPr lang="es-ES" sz="1600" b="1" dirty="0"/>
              <a:t>Vista</a:t>
            </a:r>
            <a:r>
              <a:rPr lang="es-ES" sz="1600" dirty="0"/>
              <a:t>: Presenta el 'modelo' (información y </a:t>
            </a:r>
            <a:r>
              <a:rPr lang="es-ES" sz="1600" i="1" dirty="0"/>
              <a:t>lógica de negocio</a:t>
            </a:r>
            <a:r>
              <a:rPr lang="es-ES" sz="1600" dirty="0"/>
              <a:t>) en un formato adecuado para interactuar (usualmente la </a:t>
            </a:r>
            <a:r>
              <a:rPr lang="es-ES" sz="1600" dirty="0">
                <a:hlinkClick r:id="rId5" tooltip="Interfaz de usuario"/>
              </a:rPr>
              <a:t>interfaz de usuario</a:t>
            </a:r>
            <a:r>
              <a:rPr lang="es-ES" sz="1600" dirty="0"/>
              <a:t>), por tanto requiere de dicho 'modelo' la información que debe representar como salida.</a:t>
            </a:r>
          </a:p>
          <a:p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87670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es una API de REST?</a:t>
            </a:r>
            <a:br>
              <a:rPr lang="es-ES" b="1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2603500"/>
            <a:ext cx="4125384" cy="3416300"/>
          </a:xfrm>
        </p:spPr>
        <p:txBody>
          <a:bodyPr/>
          <a:lstStyle/>
          <a:p>
            <a:r>
              <a:rPr lang="es-ES" dirty="0"/>
              <a:t>Una API de REST, o API de </a:t>
            </a:r>
            <a:r>
              <a:rPr lang="es-ES" dirty="0" err="1"/>
              <a:t>RESTful</a:t>
            </a:r>
            <a:r>
              <a:rPr lang="es-ES" dirty="0"/>
              <a:t>, es una interfaz de programación de aplicaciones (API o API web) que se ajusta a los límites de la arquitectura REST y permite la interacción con los servicios web de </a:t>
            </a:r>
            <a:r>
              <a:rPr lang="es-ES" dirty="0" err="1"/>
              <a:t>RESTful</a:t>
            </a:r>
            <a:r>
              <a:rPr lang="es-ES" dirty="0"/>
              <a:t>. El informático Roy </a:t>
            </a:r>
            <a:r>
              <a:rPr lang="es-ES" dirty="0" err="1"/>
              <a:t>Fielding</a:t>
            </a:r>
            <a:r>
              <a:rPr lang="es-ES" dirty="0"/>
              <a:t> es el creador de la transferencia de estado representacional (REST).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2603500"/>
            <a:ext cx="6253987" cy="276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3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Las API son conjuntos de definiciones y protocolos que se utilizan para diseñar e integrar el software de las </a:t>
            </a:r>
            <a:r>
              <a:rPr lang="es-ES" dirty="0" err="1"/>
              <a:t>aplicaciones.Suele</a:t>
            </a:r>
            <a:r>
              <a:rPr lang="es-ES" dirty="0"/>
              <a:t> considerarse como el contrato entre el proveedor de información y el usuario, donde se establece el contenido que se necesita por parte del consumidor (la llamada) y el que requiere el productor (la respuesta).Por ejemplo, el diseño de una API de servicio meteorológico podría requerir que el usuario escribiera un código postal y que el productor diera una respuesta en dos partes: la primera sería la temperatura máxima y la segunda, la mínima.</a:t>
            </a:r>
          </a:p>
          <a:p>
            <a:r>
              <a:rPr lang="es-ES"/>
              <a:t>En otras palabras, las API le permiten interactuar con una computadora o un sistema para obtener datos o ejecutar una función, de manera que el sistema comprenda la solicitud y la cumpla. </a:t>
            </a:r>
          </a:p>
          <a:p>
            <a:pPr marL="0" indent="0">
              <a:buNone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8184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233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Sala de reuniones Ion</vt:lpstr>
      <vt:lpstr>Desarrollo Back-end</vt:lpstr>
      <vt:lpstr>¿Qué es JaCoCo?</vt:lpstr>
      <vt:lpstr>Características  </vt:lpstr>
      <vt:lpstr>Herramientas que usan o incluyen a JaCoCo  </vt:lpstr>
      <vt:lpstr>MVC (Modelo Vista Controlador)</vt:lpstr>
      <vt:lpstr>Descripción del patrón </vt:lpstr>
      <vt:lpstr>¿Qué es una API de REST?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Back-end</dc:title>
  <dc:creator>Cuenta Microsoft</dc:creator>
  <cp:lastModifiedBy>Cuenta Microsoft</cp:lastModifiedBy>
  <cp:revision>1</cp:revision>
  <dcterms:created xsi:type="dcterms:W3CDTF">2022-05-23T15:46:01Z</dcterms:created>
  <dcterms:modified xsi:type="dcterms:W3CDTF">2022-05-23T15:53:16Z</dcterms:modified>
</cp:coreProperties>
</file>