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86" r:id="rId11"/>
    <p:sldId id="287" r:id="rId12"/>
    <p:sldId id="290" r:id="rId13"/>
    <p:sldId id="291" r:id="rId14"/>
    <p:sldId id="289" r:id="rId15"/>
    <p:sldId id="292" r:id="rId16"/>
    <p:sldId id="280" r:id="rId17"/>
    <p:sldId id="279" r:id="rId18"/>
    <p:sldId id="267" r:id="rId19"/>
    <p:sldId id="269" r:id="rId20"/>
    <p:sldId id="270" r:id="rId21"/>
    <p:sldId id="285" r:id="rId22"/>
    <p:sldId id="284" r:id="rId23"/>
    <p:sldId id="283" r:id="rId24"/>
    <p:sldId id="282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9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D2B47F-2236-45A7-9FA5-4CB79CA7184D}" v="10" dt="2020-11-20T22:43:57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3848E-879D-4BAA-950B-ED7DEC4D9716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78953-97CF-42D8-8B17-DD8F1140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6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5301-72D3-4ADA-BF28-9B28BABF105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EC66-E0E8-4262-8C4C-033CD6D05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3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5301-72D3-4ADA-BF28-9B28BABF105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EC66-E0E8-4262-8C4C-033CD6D05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1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5301-72D3-4ADA-BF28-9B28BABF105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EC66-E0E8-4262-8C4C-033CD6D05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0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5301-72D3-4ADA-BF28-9B28BABF105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EC66-E0E8-4262-8C4C-033CD6D05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1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5301-72D3-4ADA-BF28-9B28BABF105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EC66-E0E8-4262-8C4C-033CD6D05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0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5301-72D3-4ADA-BF28-9B28BABF105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EC66-E0E8-4262-8C4C-033CD6D05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5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5301-72D3-4ADA-BF28-9B28BABF105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EC66-E0E8-4262-8C4C-033CD6D05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7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5301-72D3-4ADA-BF28-9B28BABF105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EC66-E0E8-4262-8C4C-033CD6D05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8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5301-72D3-4ADA-BF28-9B28BABF105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EC66-E0E8-4262-8C4C-033CD6D05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5301-72D3-4ADA-BF28-9B28BABF105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EC66-E0E8-4262-8C4C-033CD6D05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9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5301-72D3-4ADA-BF28-9B28BABF105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EC66-E0E8-4262-8C4C-033CD6D05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3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A5301-72D3-4ADA-BF28-9B28BABF105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3EC66-E0E8-4262-8C4C-033CD6D05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58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FEAA4-BC38-49EC-97C0-6B398AC35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Distributional Analysis of Housing Quality in New York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67BD5-E900-4E53-9A97-8AB6B1A94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Ahern Nelson, </a:t>
            </a:r>
            <a:r>
              <a:rPr lang="en-US" dirty="0" err="1"/>
              <a:t>Yusi</a:t>
            </a:r>
            <a:r>
              <a:rPr lang="en-US" dirty="0"/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177978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8AAD4163-E919-4F8A-B548-BDC012A20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92" y="681222"/>
            <a:ext cx="7543815" cy="54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84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68BF-8CB4-4EDB-A3E4-6981096F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 of Rental Units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8008D-02D7-4103-A6ED-35EC0235D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Gaps between subsidized, rent controlled, and owner-occupied units</a:t>
            </a:r>
          </a:p>
        </p:txBody>
      </p:sp>
    </p:spTree>
    <p:extLst>
      <p:ext uri="{BB962C8B-B14F-4D97-AF65-F5344CB8AC3E}">
        <p14:creationId xmlns:p14="http://schemas.microsoft.com/office/powerpoint/2010/main" val="44694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EE83-8369-40DD-9851-0167D66F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Rental Units in NYC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46299-7277-4373-A575-030AD76ED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previously noted to the drop in PQI recorded in 2008.</a:t>
            </a:r>
          </a:p>
          <a:p>
            <a:r>
              <a:rPr lang="en-US" dirty="0"/>
              <a:t>This marks an important point in housing markets, ownership of homes was growing fast. </a:t>
            </a:r>
          </a:p>
          <a:p>
            <a:r>
              <a:rPr lang="en-US" dirty="0"/>
              <a:t>The crash saw many homeowners lose their property.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Question: Do rental units have a higher PQI, on average, than owner occupied units?</a:t>
            </a:r>
          </a:p>
        </p:txBody>
      </p:sp>
    </p:spTree>
    <p:extLst>
      <p:ext uri="{BB962C8B-B14F-4D97-AF65-F5344CB8AC3E}">
        <p14:creationId xmlns:p14="http://schemas.microsoft.com/office/powerpoint/2010/main" val="3128065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1D321AF8-AF85-450E-8EDF-901DF42B8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92" y="681222"/>
            <a:ext cx="7543815" cy="54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98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481A290-735B-4429-9167-F746FF750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92" y="681222"/>
            <a:ext cx="7543815" cy="54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80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7836-D21B-44B4-8A5A-6F723BD1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 Characteristics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CD3DE-0D27-4581-B226-EC7DD2CA33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Variable Selection</a:t>
            </a:r>
          </a:p>
        </p:txBody>
      </p:sp>
    </p:spTree>
    <p:extLst>
      <p:ext uri="{BB962C8B-B14F-4D97-AF65-F5344CB8AC3E}">
        <p14:creationId xmlns:p14="http://schemas.microsoft.com/office/powerpoint/2010/main" val="3592199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5D67-D680-4555-A4C0-B80D0880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Householder’s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51B4-AEA4-4AF1-AA48-D36DEC897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constructed an index PQI to quantify the quality of housing units in NYC by variables which decribe the house conditon</a:t>
            </a:r>
          </a:p>
          <a:p>
            <a:r>
              <a:rPr lang="en-US" dirty="0"/>
              <a:t>We will explore the variables about householder’s characters to answer the two questions:</a:t>
            </a:r>
          </a:p>
          <a:p>
            <a:pPr lvl="1"/>
            <a:r>
              <a:rPr lang="en-US" dirty="0"/>
              <a:t>What the relationship bewteen householder’s characters with the PQI</a:t>
            </a:r>
          </a:p>
          <a:p>
            <a:pPr lvl="1"/>
            <a:r>
              <a:rPr lang="en-US" altLang="zh-CN" dirty="0"/>
              <a:t>How these characters impact the PQI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74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69D6-4325-45BC-8D22-2732120B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Householder’s characters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B3231-99B7-4477-AD53-12EF2200E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2034" y="1825625"/>
            <a:ext cx="6254885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9DFF49-BEF9-4CD8-BB2A-AF5D3BFCF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285" y="1690688"/>
            <a:ext cx="7266562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5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6EA3-764F-44D8-AE70-E41F44A6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0027A-D304-495C-8F62-2FFF17E76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a regression model to select variables which are statistically significant with PQI.</a:t>
            </a:r>
          </a:p>
          <a:p>
            <a:r>
              <a:rPr lang="en-US" dirty="0"/>
              <a:t>It is hard to see a direct analysis result from regression due to categorcial variable type.</a:t>
            </a:r>
          </a:p>
          <a:p>
            <a:r>
              <a:rPr lang="en-US" dirty="0"/>
              <a:t>Instead, we further explore the variable by visualization.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11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62D3-EFBE-4304-9282-1635F011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Selection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06782F4-E649-4ABA-AA60-46057FCE6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3337" y="1839119"/>
            <a:ext cx="4505325" cy="4324350"/>
          </a:xfrm>
        </p:spPr>
      </p:pic>
    </p:spTree>
    <p:extLst>
      <p:ext uri="{BB962C8B-B14F-4D97-AF65-F5344CB8AC3E}">
        <p14:creationId xmlns:p14="http://schemas.microsoft.com/office/powerpoint/2010/main" val="82930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001F-6C9F-4EC9-B330-B3DAE921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2CFD8-0242-4081-94B3-A1BE5B20D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analyze data from the New York City Housing and Vacancy Survey</a:t>
            </a:r>
            <a:r>
              <a:rPr lang="en-US" baseline="30000" dirty="0"/>
              <a:t>[1] </a:t>
            </a:r>
            <a:r>
              <a:rPr lang="en-US" dirty="0"/>
              <a:t>(NYCHVS).</a:t>
            </a:r>
          </a:p>
          <a:p>
            <a:r>
              <a:rPr lang="en-US" dirty="0"/>
              <a:t>Data is collected in 1991 and triennially from 1993-2017 (10 datasets in total). Each survey consists of around 10,000-15,000 randomly selected units in NYC.</a:t>
            </a:r>
          </a:p>
          <a:p>
            <a:r>
              <a:rPr lang="en-US" dirty="0"/>
              <a:t>Units are monitored for quality conditions and formal interviews are conducted with residents of occupied units.</a:t>
            </a:r>
          </a:p>
          <a:p>
            <a:r>
              <a:rPr lang="en-US" dirty="0"/>
              <a:t>Each survey consists of 126-222 columns/questions, most of them are categorical.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3C880-DDC5-4CC4-92B4-D835358C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[1] https://www.census.gov/programs-surveys/nychvs.html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12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24D0-D563-4267-8327-41268766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851BC-2790-4801-8F5D-935B676E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show the variable X_1b, X_1c, X_1f, X_1e, X_2, X_3, X_4a, X_6 are statistically significant with the PQI. </a:t>
            </a:r>
          </a:p>
          <a:p>
            <a:r>
              <a:rPr lang="en-US" dirty="0"/>
              <a:t>We will present some interesting results for visualizing these variables in the next slides.</a:t>
            </a:r>
          </a:p>
        </p:txBody>
      </p:sp>
    </p:spTree>
    <p:extLst>
      <p:ext uri="{BB962C8B-B14F-4D97-AF65-F5344CB8AC3E}">
        <p14:creationId xmlns:p14="http://schemas.microsoft.com/office/powerpoint/2010/main" val="587070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6DAA-E8E7-439A-A29E-436664DE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599242"/>
            <a:ext cx="3932237" cy="1495887"/>
          </a:xfrm>
        </p:spPr>
        <p:txBody>
          <a:bodyPr/>
          <a:lstStyle/>
          <a:p>
            <a:r>
              <a:rPr lang="en-US" dirty="0"/>
              <a:t>Householder's Race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FE06D-4A22-46E8-B01A-E0735850A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05344"/>
            <a:ext cx="3932237" cy="3063644"/>
          </a:xfrm>
        </p:spPr>
        <p:txBody>
          <a:bodyPr/>
          <a:lstStyle/>
          <a:p>
            <a:r>
              <a:rPr lang="en-US" dirty="0"/>
              <a:t>The Native Hawaiian or Pacific islander, American Indian or Alaska Native, Black or African American generally live in the house which has higher PQI .</a:t>
            </a:r>
          </a:p>
          <a:p>
            <a:r>
              <a:rPr lang="en-US" dirty="0"/>
              <a:t>While Korean, Chinese and white live in the house with lower PQI.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FFADBD-EEF8-4ABB-8AF4-7D3820F6C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3557" y="1216242"/>
            <a:ext cx="6969255" cy="4652746"/>
          </a:xfrm>
        </p:spPr>
      </p:pic>
    </p:spTree>
    <p:extLst>
      <p:ext uri="{BB962C8B-B14F-4D97-AF65-F5344CB8AC3E}">
        <p14:creationId xmlns:p14="http://schemas.microsoft.com/office/powerpoint/2010/main" val="185621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74024-5E33-45A3-9ACC-E5DFA2F5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72357"/>
            <a:ext cx="3932237" cy="1544716"/>
          </a:xfrm>
        </p:spPr>
        <p:txBody>
          <a:bodyPr/>
          <a:lstStyle/>
          <a:p>
            <a:r>
              <a:rPr lang="en-US" dirty="0"/>
              <a:t>Most Recent Place Householder </a:t>
            </a:r>
            <a:r>
              <a:rPr lang="en-US"/>
              <a:t>Lived for </a:t>
            </a:r>
            <a:r>
              <a:rPr lang="en-US" dirty="0"/>
              <a:t>6 Months or More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BFA6C-68A7-41E9-B177-288882693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60955"/>
            <a:ext cx="3932237" cy="3108032"/>
          </a:xfrm>
        </p:spPr>
        <p:txBody>
          <a:bodyPr/>
          <a:lstStyle/>
          <a:p>
            <a:r>
              <a:rPr lang="en-US" dirty="0"/>
              <a:t>The householders who had lived for 6 month or more in the Bronx, Caribbean and Dominican Republic has higher PQI</a:t>
            </a:r>
          </a:p>
          <a:p>
            <a:r>
              <a:rPr lang="en-US" dirty="0"/>
              <a:t>Interestingly, the householders who always lived in the same unit has higher PQI.</a:t>
            </a:r>
          </a:p>
          <a:p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9AED678-1202-44B7-B184-6219973E4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62" r="-1" b="-1"/>
          <a:stretch/>
        </p:blipFill>
        <p:spPr>
          <a:xfrm>
            <a:off x="4909352" y="1031132"/>
            <a:ext cx="7004482" cy="459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4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D314-C41A-493D-A967-8BDF1104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1754"/>
            <a:ext cx="3932237" cy="1809344"/>
          </a:xfrm>
        </p:spPr>
        <p:txBody>
          <a:bodyPr>
            <a:normAutofit fontScale="90000"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Reason for Householder Moving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DF4C8-39AB-4C66-A74E-6A50DF811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61098"/>
            <a:ext cx="3932237" cy="340788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householders who moved out due to evicted,displaced,or harassment by lanlord and householders wanting greater house affordability are more likely to live in the house with high PQI.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3A863609-DFBC-4932-B347-96D456420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1596" y="1056444"/>
            <a:ext cx="6968971" cy="4625265"/>
          </a:xfrm>
        </p:spPr>
      </p:pic>
    </p:spTree>
    <p:extLst>
      <p:ext uri="{BB962C8B-B14F-4D97-AF65-F5344CB8AC3E}">
        <p14:creationId xmlns:p14="http://schemas.microsoft.com/office/powerpoint/2010/main" val="2269943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67C4-4AAF-4F77-8E8F-A01BA0A6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517515"/>
          </a:xfrm>
        </p:spPr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 Group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439C3B-53D9-4EDE-B0C1-CAD9E533D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8229" y="1189608"/>
            <a:ext cx="6906827" cy="467937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D0F97-FDB4-432C-B3D7-5E1C1D53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90280"/>
            <a:ext cx="3932237" cy="3378707"/>
          </a:xfrm>
        </p:spPr>
        <p:txBody>
          <a:bodyPr/>
          <a:lstStyle/>
          <a:p>
            <a:r>
              <a:rPr lang="en-US" dirty="0"/>
              <a:t>The householders in age group 15 to 22 have a different distribution with householders in other age groups. </a:t>
            </a:r>
          </a:p>
          <a:p>
            <a:r>
              <a:rPr lang="en-US" dirty="0"/>
              <a:t>Near the Second peak, people in age group 15 to 22 have a more smooth curve than other age groups.</a:t>
            </a:r>
          </a:p>
          <a:p>
            <a:r>
              <a:rPr lang="en-US" dirty="0"/>
              <a:t>The householders in 15 to 22 are more flexible in accepting various house conditions near a PQI index 3 than other age groups.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97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75B5-EBD4-4A27-9EBA-35E314291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1DC4F-D254-4238-8457-ADE25F4A2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2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48875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E26B-C919-4585-8752-706FD45C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Measuring Housing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A0968-F38E-4F79-8957-2ED5309A1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York has an interesting housing population for study.</a:t>
            </a:r>
          </a:p>
          <a:p>
            <a:r>
              <a:rPr lang="en-US" dirty="0"/>
              <a:t>Nationwide trends are often incongruent:</a:t>
            </a:r>
          </a:p>
          <a:p>
            <a:pPr lvl="1"/>
            <a:r>
              <a:rPr lang="en-US" dirty="0"/>
              <a:t>67% or New Yorkers rent their residence (compared to 36% nationwide</a:t>
            </a:r>
            <a:r>
              <a:rPr lang="en-US" baseline="30000" dirty="0"/>
              <a:t>[2]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45% of units are rent-regulated (Most states prohibit rent-regulation</a:t>
            </a:r>
            <a:r>
              <a:rPr lang="en-US" baseline="30000" dirty="0"/>
              <a:t>[3]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Large population of dwellings constructed before 1947.</a:t>
            </a:r>
          </a:p>
          <a:p>
            <a:r>
              <a:rPr lang="en-US" dirty="0"/>
              <a:t> Dramatic change since 1970:</a:t>
            </a:r>
          </a:p>
          <a:p>
            <a:pPr lvl="1"/>
            <a:r>
              <a:rPr lang="en-US" dirty="0"/>
              <a:t>Crime has sharply decreased.</a:t>
            </a:r>
          </a:p>
          <a:p>
            <a:pPr lvl="1"/>
            <a:r>
              <a:rPr lang="en-US" dirty="0"/>
              <a:t>Income and quality of living have increased.</a:t>
            </a:r>
          </a:p>
          <a:p>
            <a:r>
              <a:rPr lang="en-US" dirty="0"/>
              <a:t>How has housing quality changed over time?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4EB7D-AB23-4DFA-9D01-21185EB8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8063" y="6183615"/>
            <a:ext cx="7155873" cy="544512"/>
          </a:xfrm>
        </p:spPr>
        <p:txBody>
          <a:bodyPr/>
          <a:lstStyle/>
          <a:p>
            <a:pPr algn="l"/>
            <a:r>
              <a:rPr lang="en-US" dirty="0"/>
              <a:t>[2]https://www.jchs.harvard.edu/sites/default/files/02_harvard_jchs_americas_rental_housing_2017.pdf</a:t>
            </a:r>
            <a:br>
              <a:rPr lang="en-US" dirty="0"/>
            </a:br>
            <a:r>
              <a:rPr lang="en-US" dirty="0"/>
              <a:t>[3] https://www.nmhc.org/research-insight/analysis-and-guidance/rent-control-laws-by-state/</a:t>
            </a:r>
          </a:p>
        </p:txBody>
      </p:sp>
    </p:spTree>
    <p:extLst>
      <p:ext uri="{BB962C8B-B14F-4D97-AF65-F5344CB8AC3E}">
        <p14:creationId xmlns:p14="http://schemas.microsoft.com/office/powerpoint/2010/main" val="406873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319D-CF2F-43FC-9850-3FCB25DF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7CCFA-9D49-4D53-9ACB-72FCCBA58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wish to construct an index to quantify the quality of housing units in NYC.</a:t>
            </a:r>
          </a:p>
          <a:p>
            <a:r>
              <a:rPr lang="en-US" dirty="0"/>
              <a:t>In March 2013, The US Dept. of HUD published </a:t>
            </a:r>
            <a:r>
              <a:rPr lang="en-US" i="1" dirty="0"/>
              <a:t>American Housing Survey: A Measure of (Poor) Housing Quality</a:t>
            </a:r>
            <a:r>
              <a:rPr lang="en-US" baseline="30000" dirty="0"/>
              <a:t>[4]</a:t>
            </a:r>
            <a:r>
              <a:rPr lang="en-US" dirty="0"/>
              <a:t>.</a:t>
            </a:r>
          </a:p>
          <a:p>
            <a:r>
              <a:rPr lang="en-US" dirty="0"/>
              <a:t>In this report, the authors detail a process for constructing such an index based on responses to the AHS. They dub this the Poor Housing Quality Index (PQI).</a:t>
            </a:r>
          </a:p>
          <a:p>
            <a:r>
              <a:rPr lang="en-US" dirty="0"/>
              <a:t>We follow a similar approach, using the same name, suited for our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115F4-745B-442C-8C3F-CB97CA47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[4] https://www.huduser.gov/publications/pdf/AHS_hsg.pdf</a:t>
            </a:r>
          </a:p>
        </p:txBody>
      </p:sp>
    </p:spTree>
    <p:extLst>
      <p:ext uri="{BB962C8B-B14F-4D97-AF65-F5344CB8AC3E}">
        <p14:creationId xmlns:p14="http://schemas.microsoft.com/office/powerpoint/2010/main" val="2719643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362EF84-D1E8-4A80-ADCA-9B401930C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316386"/>
              </p:ext>
            </p:extLst>
          </p:nvPr>
        </p:nvGraphicFramePr>
        <p:xfrm>
          <a:off x="690561" y="604859"/>
          <a:ext cx="10722077" cy="5856496"/>
        </p:xfrm>
        <a:graphic>
          <a:graphicData uri="http://schemas.openxmlformats.org/drawingml/2006/table">
            <a:tbl>
              <a:tblPr/>
              <a:tblGrid>
                <a:gridCol w="931818">
                  <a:extLst>
                    <a:ext uri="{9D8B030D-6E8A-4147-A177-3AD203B41FA5}">
                      <a16:colId xmlns:a16="http://schemas.microsoft.com/office/drawing/2014/main" val="3272988209"/>
                    </a:ext>
                  </a:extLst>
                </a:gridCol>
                <a:gridCol w="5620554">
                  <a:extLst>
                    <a:ext uri="{9D8B030D-6E8A-4147-A177-3AD203B41FA5}">
                      <a16:colId xmlns:a16="http://schemas.microsoft.com/office/drawing/2014/main" val="1028731909"/>
                    </a:ext>
                  </a:extLst>
                </a:gridCol>
                <a:gridCol w="1745318">
                  <a:extLst>
                    <a:ext uri="{9D8B030D-6E8A-4147-A177-3AD203B41FA5}">
                      <a16:colId xmlns:a16="http://schemas.microsoft.com/office/drawing/2014/main" val="3052602732"/>
                    </a:ext>
                  </a:extLst>
                </a:gridCol>
                <a:gridCol w="2424387">
                  <a:extLst>
                    <a:ext uri="{9D8B030D-6E8A-4147-A177-3AD203B41FA5}">
                      <a16:colId xmlns:a16="http://schemas.microsoft.com/office/drawing/2014/main" val="1035561873"/>
                    </a:ext>
                  </a:extLst>
                </a:gridCol>
              </a:tblGrid>
              <a:tr h="622404">
                <a:tc gridSpan="4"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Table 1. Poor Housing Quality Index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" cap="flat" cmpd="sng" algn="ctr">
                      <a:solidFill>
                        <a:srgbClr val="B0A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ase"/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" cap="flat" cmpd="sng" algn="ctr">
                      <a:solidFill>
                        <a:srgbClr val="B0A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ase"/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" cap="flat" cmpd="sng" algn="ctr">
                      <a:solidFill>
                        <a:srgbClr val="B0A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ase"/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" cap="flat" cmpd="sng" algn="ctr">
                      <a:solidFill>
                        <a:srgbClr val="B0A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497423"/>
                  </a:ext>
                </a:extLst>
              </a:tr>
              <a:tr h="1861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Item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B0A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0A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B0A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0A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NYCHVS Variable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B0A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0A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Score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B0A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0A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27826"/>
                  </a:ext>
                </a:extLst>
              </a:tr>
              <a:tr h="324770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B0A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0A8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Exterior Walls: Missing brick, sliding or other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B0A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0A8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d1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B0A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0A8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B0AC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0A8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424636"/>
                  </a:ext>
                </a:extLst>
              </a:tr>
              <a:tr h="263876"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C0A8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CD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Exterior Walls: Sloping or bulging walls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C0A8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CD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d2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C0A8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CD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C0A8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CD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4170"/>
                  </a:ext>
                </a:extLst>
              </a:tr>
              <a:tr h="202980"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CD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9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Exterior walls: Major Cracks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CD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9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d3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CD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9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CD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9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032502"/>
                  </a:ext>
                </a:extLst>
              </a:tr>
              <a:tr h="334358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9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40B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Exterior Walls: Loose or hanging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corvice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, roof, etc.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9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40B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d4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9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40B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9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40B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48517"/>
                  </a:ext>
                </a:extLst>
              </a:tr>
              <a:tr h="202980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40B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F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Interior Walls: Cracks or holes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40B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F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36a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40B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F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40B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F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422015"/>
                  </a:ext>
                </a:extLst>
              </a:tr>
              <a:tr h="324770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F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041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Interior Walls: Broken plaster or peeling paint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F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041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37a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F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041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F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041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521202"/>
                  </a:ext>
                </a:extLst>
              </a:tr>
              <a:tr h="202980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8041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038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Broken or missing windows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8041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038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e1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8041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038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8041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038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72882"/>
                  </a:ext>
                </a:extLst>
              </a:tr>
              <a:tr h="202980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A038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E0CA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Rotten or loose windows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A038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E0CA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e2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A038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E0CA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A038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E0CA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945846"/>
                  </a:ext>
                </a:extLst>
              </a:tr>
              <a:tr h="186168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E0CA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2088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Boarded up windows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E0CA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2088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e3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E0CA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2088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E0CA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2088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947644"/>
                  </a:ext>
                </a:extLst>
              </a:tr>
              <a:tr h="202980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2088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F040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Sagging or sloping floors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2088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F040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g1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2088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F040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2088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F040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845971"/>
                  </a:ext>
                </a:extLst>
              </a:tr>
              <a:tr h="202980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F040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059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Slanted/shifted doorsills or frames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F040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059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g2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F040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059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F040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059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916894"/>
                  </a:ext>
                </a:extLst>
              </a:tr>
              <a:tr h="263876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B059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2052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Deep wear in floor causing depressions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B059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2052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g3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B059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2052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B059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2052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407747"/>
                  </a:ext>
                </a:extLst>
              </a:tr>
              <a:tr h="202980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2052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00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Holes or missing flooring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2052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00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g4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2052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00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2052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800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850255"/>
                  </a:ext>
                </a:extLst>
              </a:tr>
              <a:tr h="202980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800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40AA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Stairs: Loose, broken, or missing stair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800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40AA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f1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800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40AA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800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40AA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477565"/>
                  </a:ext>
                </a:extLst>
              </a:tr>
              <a:tr h="263876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40AA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C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Stairs: Loose, broken, or missing setps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40AA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C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f2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40AA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C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40AA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C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697106"/>
                  </a:ext>
                </a:extLst>
              </a:tr>
              <a:tr h="202980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0C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90E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No interior steps or stairways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0C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90E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f4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0C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90E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0C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90E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790365"/>
                  </a:ext>
                </a:extLst>
              </a:tr>
              <a:tr h="202980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90E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40D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No exterior steps or stairways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90E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40D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f5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90E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40D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90E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40D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161832"/>
                  </a:ext>
                </a:extLst>
              </a:tr>
              <a:tr h="263876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40D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059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Number of heating equipment breakdowns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40D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059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32b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40D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059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 per break down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40D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059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444204"/>
                  </a:ext>
                </a:extLst>
              </a:tr>
              <a:tr h="202980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D059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606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Kitchen facilities fucntioning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D059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606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26c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D059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606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3 if no; 5 if no kitchen facilities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D059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606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789149"/>
                  </a:ext>
                </a:extLst>
              </a:tr>
              <a:tr h="202980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606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4069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Toilet Breakdowns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606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4069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25c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606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4069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3 if any; 5 if no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toliet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or plumbing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606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4069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070715"/>
                  </a:ext>
                </a:extLst>
              </a:tr>
              <a:tr h="186168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4069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2043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Presence of mice or rats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4069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2043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35a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4069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2043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4069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2043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634552"/>
                  </a:ext>
                </a:extLst>
              </a:tr>
              <a:tr h="186168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2043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6041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Water Leakage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2043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6041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38a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2043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6041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17546" marR="17546" marT="8773" marB="8773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2043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6041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9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47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78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DE419-EB03-4CB2-A27C-657B8B3B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the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61605-7AE6-4E1E-8BA2-EA9A16450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</a:rPr>
              <a:t>Example: Consider a unit with boarded up windows, two heating equipment breakdowns, and no toilet or plumbing. 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PQI</a:t>
            </a:r>
            <a:r>
              <a:rPr lang="en-US" b="0" i="0" dirty="0">
                <a:solidFill>
                  <a:srgbClr val="FFFFFF"/>
                </a:solidFill>
                <a:effectLst/>
              </a:rPr>
              <a:t>: 3 + 2(2) + 5 = 12 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A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unit with no detected issues would be 0.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</a:rPr>
              <a:t>PQI is an ordinal measure meaning that while a unit with a PQI of 6 is measured as worse than unit with a PQI of 3 it is not twice as bad.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241808A-1B6D-49DC-A8A9-137CB36AD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2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8090-1453-40EC-8B3C-8312F444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Notes on PQI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40E0C-D8F1-4FDC-90AC-9572E1178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weights are subjectively chosen for each input variable, but equal weighting is the default. </a:t>
            </a:r>
          </a:p>
          <a:p>
            <a:pPr lvl="1"/>
            <a:r>
              <a:rPr lang="en-US" dirty="0"/>
              <a:t>Example: It is the authors’ opinion that a unit with no toilet or plumbing (marginal PQI of 5) is in worse condition than unit with holes or missing flooring (marginal PQI of 2).</a:t>
            </a:r>
          </a:p>
          <a:p>
            <a:pPr lvl="1"/>
            <a:r>
              <a:rPr lang="en-US" dirty="0"/>
              <a:t>Extent of issues not captured by data.</a:t>
            </a:r>
          </a:p>
          <a:p>
            <a:r>
              <a:rPr lang="en-US" dirty="0"/>
              <a:t>If data is not present, the index assumes a value of zero.</a:t>
            </a:r>
          </a:p>
          <a:p>
            <a:r>
              <a:rPr lang="en-US" dirty="0"/>
              <a:t>Most index variables are available across all years. (By design)</a:t>
            </a:r>
          </a:p>
        </p:txBody>
      </p:sp>
    </p:spTree>
    <p:extLst>
      <p:ext uri="{BB962C8B-B14F-4D97-AF65-F5344CB8AC3E}">
        <p14:creationId xmlns:p14="http://schemas.microsoft.com/office/powerpoint/2010/main" val="159812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2881149-1BA8-4A94-A7B0-EA808C2E1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92" y="681222"/>
            <a:ext cx="7543815" cy="54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3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</TotalTime>
  <Words>1189</Words>
  <Application>Microsoft Office PowerPoint</Application>
  <PresentationFormat>Widescreen</PresentationFormat>
  <Paragraphs>169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inherit</vt:lpstr>
      <vt:lpstr>Arial</vt:lpstr>
      <vt:lpstr>Calibri</vt:lpstr>
      <vt:lpstr>Calibri Light</vt:lpstr>
      <vt:lpstr>Office Theme</vt:lpstr>
      <vt:lpstr>Distributional Analysis of Housing Quality in New York City</vt:lpstr>
      <vt:lpstr>Background</vt:lpstr>
      <vt:lpstr>Introduction: Measuring Housing Quality</vt:lpstr>
      <vt:lpstr>Approach</vt:lpstr>
      <vt:lpstr>PowerPoint Presentation</vt:lpstr>
      <vt:lpstr>Evaluating the Index</vt:lpstr>
      <vt:lpstr>PowerPoint Presentation</vt:lpstr>
      <vt:lpstr>Some Notes on PQI</vt:lpstr>
      <vt:lpstr>PowerPoint Presentation</vt:lpstr>
      <vt:lpstr>PowerPoint Presentation</vt:lpstr>
      <vt:lpstr>Preliminary Analysis of Rental Units</vt:lpstr>
      <vt:lpstr>Rental Units in NYC</vt:lpstr>
      <vt:lpstr>PowerPoint Presentation</vt:lpstr>
      <vt:lpstr>PowerPoint Presentation</vt:lpstr>
      <vt:lpstr>Household Characteristics</vt:lpstr>
      <vt:lpstr>Householder’s characters</vt:lpstr>
      <vt:lpstr>Householder’s characters</vt:lpstr>
      <vt:lpstr>Variables Selection</vt:lpstr>
      <vt:lpstr>Variables Selection</vt:lpstr>
      <vt:lpstr>Variables Selection</vt:lpstr>
      <vt:lpstr>Householder's Race</vt:lpstr>
      <vt:lpstr>Most Recent Place Householder Lived for 6 Months or More</vt:lpstr>
      <vt:lpstr>Reason for Householder Moving</vt:lpstr>
      <vt:lpstr>Age Group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Ahern Nelson</dc:creator>
  <cp:lastModifiedBy>Yusi Li</cp:lastModifiedBy>
  <cp:revision>13</cp:revision>
  <dcterms:created xsi:type="dcterms:W3CDTF">2020-11-20T13:09:08Z</dcterms:created>
  <dcterms:modified xsi:type="dcterms:W3CDTF">2020-11-20T23:03:14Z</dcterms:modified>
</cp:coreProperties>
</file>