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Serif Pr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C4C395-A44B-48DB-B0D7-3F6EF2CFE8BB}">
  <a:tblStyle styleId="{B6C4C395-A44B-48DB-B0D7-3F6EF2CFE8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erifPro-bold.fntdata"/><Relationship Id="rId25" Type="http://schemas.openxmlformats.org/officeDocument/2006/relationships/font" Target="fonts/SourceSerifPro-regular.fntdata"/><Relationship Id="rId28" Type="http://schemas.openxmlformats.org/officeDocument/2006/relationships/font" Target="fonts/SourceSerifPro-boldItalic.fntdata"/><Relationship Id="rId27" Type="http://schemas.openxmlformats.org/officeDocument/2006/relationships/font" Target="fonts/SourceSerif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edeb2a06a_0_1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fedeb2a06a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edeb2a06a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edeb2a06a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edeb2a06a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edeb2a06a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edeb2a0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edeb2a0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5d5b179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5d5b179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edeb2a06a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edeb2a06a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edeb2a06a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edeb2a06a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edeb2a06a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edeb2a06a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5d5b1796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5d5b1796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edeb2a06a_0_14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fedeb2a06a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d5b1796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5d5b1796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d5b179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5d5b179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d5b1796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d5b1796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edeb2a06a_0_10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fedeb2a06a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edeb2a0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edeb2a0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deb2a06a_0_1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fedeb2a06a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edeb2a06a_0_1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edeb2a06a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fred.stlouisfed.org/series/M12MTVUSM227NFWA" TargetMode="External"/><Relationship Id="rId10" Type="http://schemas.openxmlformats.org/officeDocument/2006/relationships/hyperlink" Target="https://fred.stlouisfed.org/series/ALTSALES" TargetMode="External"/><Relationship Id="rId13" Type="http://schemas.openxmlformats.org/officeDocument/2006/relationships/hyperlink" Target="https://www.eia.gov/dnav/pet/hist/LeafHandler.ashx?n=PET&amp;s=WKJSTUS1&amp;f=W" TargetMode="External"/><Relationship Id="rId12" Type="http://schemas.openxmlformats.org/officeDocument/2006/relationships/hyperlink" Target="https://www.bts.gov/content/us-vehicle-mil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ia.gov/dnav/pet/hist/LeafHandler.ashx?n=PET&amp;s=WDISTUS1&amp;f=W" TargetMode="External"/><Relationship Id="rId4" Type="http://schemas.openxmlformats.org/officeDocument/2006/relationships/hyperlink" Target="https://www.eia.gov/dnav/pet/hist/LeafHandler.ashx?n=PET&amp;s=EMD_EPD2D_PTE_NUS_DPG&amp;f=M" TargetMode="External"/><Relationship Id="rId9" Type="http://schemas.openxmlformats.org/officeDocument/2006/relationships/hyperlink" Target="https://www.eia.gov/dnav/pet/PET_PNP_WPRODRB_A_EPM0F_YPT_MBBLPD_W.htm" TargetMode="External"/><Relationship Id="rId15" Type="http://schemas.openxmlformats.org/officeDocument/2006/relationships/hyperlink" Target="https://www.eia.gov/dnav/pet/PET_PNP_WPRODRB_A_EPJK_YPR_MBBLPD_W.htm" TargetMode="External"/><Relationship Id="rId14" Type="http://schemas.openxmlformats.org/officeDocument/2006/relationships/hyperlink" Target="https://www.eia.gov/dnav/pet/hist/eer_epjk_pf4_rgc_dpgD.htm" TargetMode="External"/><Relationship Id="rId17" Type="http://schemas.openxmlformats.org/officeDocument/2006/relationships/hyperlink" Target="https://www.autonews.com/retail/used-car-sales-set-us-record-2021-cox-automotive-says" TargetMode="External"/><Relationship Id="rId16" Type="http://schemas.openxmlformats.org/officeDocument/2006/relationships/hyperlink" Target="https://www.transtats.bts.gov/traffic/" TargetMode="External"/><Relationship Id="rId5" Type="http://schemas.openxmlformats.org/officeDocument/2006/relationships/hyperlink" Target="https://www.eia.gov/dnav/pet/PET_PNP_WPRODRB_A_EPD0_YPR_MBBLPD_W.htm" TargetMode="External"/><Relationship Id="rId6" Type="http://schemas.openxmlformats.org/officeDocument/2006/relationships/hyperlink" Target="https://fred.stlouisfed.org/series/HTRUCKSSAAR" TargetMode="External"/><Relationship Id="rId7" Type="http://schemas.openxmlformats.org/officeDocument/2006/relationships/hyperlink" Target="https://www.eia.gov/dnav/pet/PET_STOC_TYP_C_NUS_EPM0F_MBBL_M.htm" TargetMode="External"/><Relationship Id="rId8" Type="http://schemas.openxmlformats.org/officeDocument/2006/relationships/hyperlink" Target="https://www.eia.gov/dnav/pet/PET_PRI_GND_DCUS_NUS_M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ieselforum.org/trucking" TargetMode="External"/><Relationship Id="rId4" Type="http://schemas.openxmlformats.org/officeDocument/2006/relationships/hyperlink" Target="https://www.eia.gov/energyexplained/diesel-fuel/use-of-diesel.php#:~:text=Diesel%20fuel%20is%20used%20for,equipment%20in%20the%20United%20St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vebuso.com/2020/10/back-to-the-future-arima-and-forecasting-with-covaria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3.jpg"/><Relationship Id="rId6" Type="http://schemas.openxmlformats.org/officeDocument/2006/relationships/image" Target="../media/image2.jpg"/><Relationship Id="rId7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9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Datathon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br>
              <a:rPr lang="en"/>
            </a:br>
            <a:r>
              <a:rPr lang="en"/>
              <a:t>Alejandro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Himanshu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122370" y="483313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292" name="Google Shape;292;p22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sp>
        <p:nvSpPr>
          <p:cNvPr id="302" name="Google Shape;302;p22"/>
          <p:cNvSpPr txBox="1"/>
          <p:nvPr/>
        </p:nvSpPr>
        <p:spPr>
          <a:xfrm>
            <a:off x="1560065" y="553465"/>
            <a:ext cx="4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ARIMA – Auto Regressive Integrated Moving Average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7759" l="0" r="0" t="5442"/>
          <a:stretch/>
        </p:blipFill>
        <p:spPr>
          <a:xfrm>
            <a:off x="183223" y="1427824"/>
            <a:ext cx="8777552" cy="2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Distillate Fuel Oil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310" name="Google Shape;310;p23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pic>
        <p:nvPicPr>
          <p:cNvPr id="320" name="Google Shape;3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0250"/>
            <a:ext cx="4984525" cy="30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3549" l="4698" r="0" t="0"/>
          <a:stretch/>
        </p:blipFill>
        <p:spPr>
          <a:xfrm>
            <a:off x="4984525" y="921075"/>
            <a:ext cx="4159476" cy="325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Motor Gasoline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328" name="Google Shape;328;p24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pic>
        <p:nvPicPr>
          <p:cNvPr id="338" name="Google Shape;3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750"/>
            <a:ext cx="5227676" cy="37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4777" l="12084" r="7406" t="2268"/>
          <a:stretch/>
        </p:blipFill>
        <p:spPr>
          <a:xfrm>
            <a:off x="5227675" y="1263225"/>
            <a:ext cx="3916325" cy="315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Kerosene-Type Jet Fuel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346" name="Google Shape;346;p25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b="0" l="3456" r="0" t="2315"/>
          <a:stretch/>
        </p:blipFill>
        <p:spPr>
          <a:xfrm>
            <a:off x="126325" y="1308488"/>
            <a:ext cx="4956724" cy="30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 rotWithShape="1">
          <a:blip r:embed="rId4">
            <a:alphaModFix/>
          </a:blip>
          <a:srcRect b="5000" l="11713" r="8977" t="-1544"/>
          <a:stretch/>
        </p:blipFill>
        <p:spPr>
          <a:xfrm>
            <a:off x="5134400" y="1283725"/>
            <a:ext cx="4009600" cy="30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311700" y="513475"/>
            <a:ext cx="8520600" cy="4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Distillate Fuel Stocks (barrels):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https://www.eia.gov/dnav/pet/hist/LeafHandler.ashx?n=PET&amp;s=WDISTUS1&amp;f=W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Diesel Fuel Prices: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https://www.eia.gov/dnav/pet/hist/LeafHandler.ashx?n=PET&amp;s=EMD_EPD2D_PTE_NUS_DPG&amp;f=M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Distillate Fuel Net Production: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https://www.eia.gov/dnav/pet/PET_PNP_WPRODRB_A_EPD0_YPR_MBBLPD_W.htm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Truck Sales: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https://fred.stlouisfed.org/series/HTRUCKSSAAR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Finished Motor Gasoline Stocks (barrels):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https://www.eia.gov/dnav/pet/PET_STOC_TYP_C_NUS_EPM0F_MBBL_M.htm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Finished Motor Gasoline Prices: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https://www.eia.gov/dnav/pet/PET_PRI_GND_DCUS_NUS_M.htm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Finished Motor Gasoline Net Production: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https://www.eia.gov/dnav/pet/PET_PNP_WPRODRB_A_EPM0F_YPT_MBBLPD_W.htm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Light Weight Vehicle Sales: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https://fred.stlouisfed.org/series/ALTSALES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Light Weight Vehicle Miles Driven: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https://fred.stlouisfed.org/series/M12MTVUSM227NFWA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2"/>
              </a:rPr>
              <a:t>https://www.bts.gov/content/us-vehicle-miles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Kerosene-Type Jet Fuel Stocks (barrels): </a:t>
            </a:r>
            <a:r>
              <a:rPr lang="en" u="sng">
                <a:solidFill>
                  <a:schemeClr val="hlink"/>
                </a:solidFill>
                <a:hlinkClick r:id="rId13"/>
              </a:rPr>
              <a:t>https://www.eia.gov/dnav/pet/hist/LeafHandler.ashx?n=PET&amp;s=WKJSTUS1&amp;f=W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Kerosene-Type Jet Fuel Prices: </a:t>
            </a:r>
            <a:r>
              <a:rPr lang="en" u="sng">
                <a:solidFill>
                  <a:schemeClr val="hlink"/>
                </a:solidFill>
                <a:hlinkClick r:id="rId14"/>
              </a:rPr>
              <a:t>https://www.eia.gov/dnav/pet/hist/eer_epjk_pf4_rgc_dpgD.htm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Kerosene-Type Jet Fuel Net Production: </a:t>
            </a:r>
            <a:r>
              <a:rPr lang="en" u="sng">
                <a:solidFill>
                  <a:schemeClr val="hlink"/>
                </a:solidFill>
                <a:hlinkClick r:id="rId15"/>
              </a:rPr>
              <a:t>https://www.eia.gov/dnav/pet/PET_PNP_WPRODRB_A_EPJK_YPR_MBBLPD_W.htm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Revenue Aircraft Miles (Cargo + Passenger Flights): </a:t>
            </a:r>
            <a:r>
              <a:rPr lang="en" u="sng">
                <a:solidFill>
                  <a:schemeClr val="hlink"/>
                </a:solidFill>
                <a:hlinkClick r:id="rId16"/>
              </a:rPr>
              <a:t>https://www.transtats.bts.gov/traffic/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17"/>
              </a:rPr>
              <a:t>https://www.autonews.com/retail/used-car-sales-set-us-record-2021-cox-automotive-says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959700" y="2124300"/>
            <a:ext cx="1224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00"/>
              <a:t>END</a:t>
            </a:r>
            <a:endParaRPr sz="5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Diesel Prices Instead of Distillate Prices?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466025" y="1911800"/>
            <a:ext cx="2429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are missing data for the Distillate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Diesel and Distillate prices are highly correlated.</a:t>
            </a:r>
            <a:endParaRPr/>
          </a:p>
        </p:txBody>
      </p:sp>
      <p:pic>
        <p:nvPicPr>
          <p:cNvPr id="375" name="Google Shape;375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51" y="1332974"/>
            <a:ext cx="5272224" cy="32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Variable Extra Information (if we have time to include)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and Production affect supply. Supply affects price, and price affects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Truck sales can be used to forecast diesel use because 76% of trucks are powered by diesel engines.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77% of distillate fuel is used by the transportation sector 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https://www.dieselforum.org/trucking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https://www.eia.gov/energyexplained/diesel-fuel/use-of-diesel.php#:~:text=Diesel%20fuel%20is%20used%20for,equipment%20in%20the%20United%20States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Price FOB: The free on board spot price is the </a:t>
            </a:r>
            <a:r>
              <a:rPr lang="en"/>
              <a:t>current price of the commodity and where the buyer has ownership of the good as soon as it leaves the warehouse.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 Aircraft miles: The number of miles flown in revenue producing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Covariate Explanation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https://www.vebuso.com/2020/10/back-to-the-future-arima-and-forecasting-with-covariates/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22370" y="5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Flowchart of Analysis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67" name="Google Shape;67;p14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274770" y="4168115"/>
            <a:ext cx="8520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55522" y="1274650"/>
            <a:ext cx="8759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Objective: Developing a predictive modelling tool to forecast demand of fuel-oils using time-series models</a:t>
            </a:r>
            <a:endParaRPr b="0" i="0" sz="15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160428" y="1928773"/>
            <a:ext cx="8823094" cy="2550029"/>
            <a:chOff x="4881" y="243623"/>
            <a:chExt cx="8823094" cy="2550029"/>
          </a:xfrm>
        </p:grpSpPr>
        <p:sp>
          <p:nvSpPr>
            <p:cNvPr id="80" name="Google Shape;80;p14"/>
            <p:cNvSpPr/>
            <p:nvPr/>
          </p:nvSpPr>
          <p:spPr>
            <a:xfrm>
              <a:off x="4881" y="982447"/>
              <a:ext cx="1353000" cy="1116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0564" y="1008130"/>
              <a:ext cx="13017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Brainstorming</a:t>
              </a:r>
              <a:endParaRPr>
                <a:solidFill>
                  <a:schemeClr val="accent3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Need for prediction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34323" y="1137052"/>
              <a:ext cx="1656600" cy="1656600"/>
            </a:xfrm>
            <a:custGeom>
              <a:rect b="b" l="l" r="r" t="t"/>
              <a:pathLst>
                <a:path extrusionOk="0" h="120000" w="120000">
                  <a:moveTo>
                    <a:pt x="10706" y="87994"/>
                  </a:moveTo>
                  <a:lnTo>
                    <a:pt x="15025" y="85541"/>
                  </a:lnTo>
                  <a:lnTo>
                    <a:pt x="15025" y="85541"/>
                  </a:lnTo>
                  <a:cubicBezTo>
                    <a:pt x="23492" y="100451"/>
                    <a:pt x="38798" y="110196"/>
                    <a:pt x="55891" y="111558"/>
                  </a:cubicBezTo>
                  <a:cubicBezTo>
                    <a:pt x="72984" y="112921"/>
                    <a:pt x="89640" y="105723"/>
                    <a:pt x="100363" y="92342"/>
                  </a:cubicBezTo>
                  <a:lnTo>
                    <a:pt x="97509" y="90722"/>
                  </a:lnTo>
                  <a:lnTo>
                    <a:pt x="107135" y="86768"/>
                  </a:lnTo>
                  <a:lnTo>
                    <a:pt x="107587" y="96445"/>
                  </a:lnTo>
                  <a:lnTo>
                    <a:pt x="104732" y="94823"/>
                  </a:lnTo>
                  <a:cubicBezTo>
                    <a:pt x="93101" y="109764"/>
                    <a:pt x="74778" y="117911"/>
                    <a:pt x="55893" y="116540"/>
                  </a:cubicBezTo>
                  <a:cubicBezTo>
                    <a:pt x="37009" y="115168"/>
                    <a:pt x="20056" y="104459"/>
                    <a:pt x="10706" y="87994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05568" y="1859319"/>
              <a:ext cx="1202700" cy="4782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19577" y="1873328"/>
              <a:ext cx="11748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834807" y="982447"/>
              <a:ext cx="1353000" cy="1116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1873303" y="1247277"/>
              <a:ext cx="13017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Prospective Features</a:t>
              </a:r>
              <a:endParaRPr>
                <a:solidFill>
                  <a:schemeClr val="accent3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Data Mining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552974" y="243623"/>
              <a:ext cx="1829400" cy="1829400"/>
            </a:xfrm>
            <a:custGeom>
              <a:rect b="b" l="l" r="r" t="t"/>
              <a:pathLst>
                <a:path extrusionOk="0" h="120000" w="120000">
                  <a:moveTo>
                    <a:pt x="10434" y="31852"/>
                  </a:moveTo>
                  <a:lnTo>
                    <a:pt x="10434" y="31852"/>
                  </a:lnTo>
                  <a:cubicBezTo>
                    <a:pt x="19907" y="15170"/>
                    <a:pt x="37136" y="4373"/>
                    <a:pt x="56278" y="3120"/>
                  </a:cubicBezTo>
                  <a:cubicBezTo>
                    <a:pt x="75421" y="1868"/>
                    <a:pt x="93910" y="10328"/>
                    <a:pt x="105476" y="25633"/>
                  </a:cubicBezTo>
                  <a:lnTo>
                    <a:pt x="108066" y="24162"/>
                  </a:lnTo>
                  <a:lnTo>
                    <a:pt x="107611" y="32962"/>
                  </a:lnTo>
                  <a:lnTo>
                    <a:pt x="98940" y="29345"/>
                  </a:lnTo>
                  <a:lnTo>
                    <a:pt x="101528" y="27875"/>
                  </a:lnTo>
                  <a:lnTo>
                    <a:pt x="101528" y="27875"/>
                  </a:lnTo>
                  <a:cubicBezTo>
                    <a:pt x="90781" y="13982"/>
                    <a:pt x="73798" y="6383"/>
                    <a:pt x="56277" y="7629"/>
                  </a:cubicBezTo>
                  <a:cubicBezTo>
                    <a:pt x="38756" y="8874"/>
                    <a:pt x="23019" y="18799"/>
                    <a:pt x="14345" y="34073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135495" y="743300"/>
              <a:ext cx="1202700" cy="4782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2149504" y="757309"/>
              <a:ext cx="11748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664734" y="982447"/>
              <a:ext cx="1353000" cy="1116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3690417" y="1008130"/>
              <a:ext cx="13017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Aggregating by month</a:t>
              </a:r>
              <a:endParaRPr>
                <a:solidFill>
                  <a:schemeClr val="accent3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Merge data from different sources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394177" y="1137052"/>
              <a:ext cx="1656600" cy="1656600"/>
            </a:xfrm>
            <a:custGeom>
              <a:rect b="b" l="l" r="r" t="t"/>
              <a:pathLst>
                <a:path extrusionOk="0" h="120000" w="120000">
                  <a:moveTo>
                    <a:pt x="10706" y="87994"/>
                  </a:moveTo>
                  <a:lnTo>
                    <a:pt x="15025" y="85541"/>
                  </a:lnTo>
                  <a:lnTo>
                    <a:pt x="15025" y="85541"/>
                  </a:lnTo>
                  <a:cubicBezTo>
                    <a:pt x="23492" y="100451"/>
                    <a:pt x="38798" y="110196"/>
                    <a:pt x="55891" y="111558"/>
                  </a:cubicBezTo>
                  <a:cubicBezTo>
                    <a:pt x="72984" y="112921"/>
                    <a:pt x="89640" y="105723"/>
                    <a:pt x="100363" y="92342"/>
                  </a:cubicBezTo>
                  <a:lnTo>
                    <a:pt x="97509" y="90722"/>
                  </a:lnTo>
                  <a:lnTo>
                    <a:pt x="107135" y="86768"/>
                  </a:lnTo>
                  <a:lnTo>
                    <a:pt x="107587" y="96445"/>
                  </a:lnTo>
                  <a:lnTo>
                    <a:pt x="104732" y="94823"/>
                  </a:lnTo>
                  <a:cubicBezTo>
                    <a:pt x="93101" y="109764"/>
                    <a:pt x="74778" y="117911"/>
                    <a:pt x="55893" y="116540"/>
                  </a:cubicBezTo>
                  <a:cubicBezTo>
                    <a:pt x="37009" y="115168"/>
                    <a:pt x="20056" y="104459"/>
                    <a:pt x="10706" y="87994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965421" y="1859319"/>
              <a:ext cx="1202700" cy="4782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3979430" y="1873328"/>
              <a:ext cx="11748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494661" y="982447"/>
              <a:ext cx="1353000" cy="1116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520344" y="1247277"/>
              <a:ext cx="13017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Exploring different models</a:t>
              </a:r>
              <a:endParaRPr>
                <a:solidFill>
                  <a:schemeClr val="accent3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Hyper-tuning optimal model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212828" y="243623"/>
              <a:ext cx="1829400" cy="1829400"/>
            </a:xfrm>
            <a:custGeom>
              <a:rect b="b" l="l" r="r" t="t"/>
              <a:pathLst>
                <a:path extrusionOk="0" h="120000" w="120000">
                  <a:moveTo>
                    <a:pt x="10434" y="31852"/>
                  </a:moveTo>
                  <a:lnTo>
                    <a:pt x="10434" y="31852"/>
                  </a:lnTo>
                  <a:cubicBezTo>
                    <a:pt x="19907" y="15170"/>
                    <a:pt x="37136" y="4373"/>
                    <a:pt x="56278" y="3120"/>
                  </a:cubicBezTo>
                  <a:cubicBezTo>
                    <a:pt x="75421" y="1868"/>
                    <a:pt x="93910" y="10328"/>
                    <a:pt x="105476" y="25633"/>
                  </a:cubicBezTo>
                  <a:lnTo>
                    <a:pt x="108066" y="24162"/>
                  </a:lnTo>
                  <a:lnTo>
                    <a:pt x="107611" y="32962"/>
                  </a:lnTo>
                  <a:lnTo>
                    <a:pt x="98940" y="29345"/>
                  </a:lnTo>
                  <a:lnTo>
                    <a:pt x="101528" y="27875"/>
                  </a:lnTo>
                  <a:lnTo>
                    <a:pt x="101528" y="27875"/>
                  </a:lnTo>
                  <a:cubicBezTo>
                    <a:pt x="90781" y="13982"/>
                    <a:pt x="73798" y="6383"/>
                    <a:pt x="56277" y="7629"/>
                  </a:cubicBezTo>
                  <a:cubicBezTo>
                    <a:pt x="38756" y="8874"/>
                    <a:pt x="23019" y="18799"/>
                    <a:pt x="14345" y="34073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795348" y="743300"/>
              <a:ext cx="1202700" cy="4782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809357" y="757309"/>
              <a:ext cx="11748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324587" y="982447"/>
              <a:ext cx="1353000" cy="1116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7350270" y="1008130"/>
              <a:ext cx="13017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Inferences</a:t>
              </a:r>
              <a:endParaRPr>
                <a:solidFill>
                  <a:schemeClr val="accent3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Business decisions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625275" y="1859319"/>
              <a:ext cx="1202700" cy="4782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639284" y="1873328"/>
              <a:ext cx="11748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26313" y="439800"/>
            <a:ext cx="36606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Distillate Fuel Oil Variables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07000" y="1751700"/>
            <a:ext cx="2754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Distillate Fuel Oil Stocks (barrels)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975" y="2110502"/>
            <a:ext cx="2472000" cy="16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703313" y="1751700"/>
            <a:ext cx="19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Diesel Fuel Prices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425" y="3459627"/>
            <a:ext cx="2305925" cy="15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6069324" y="3127325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Distillate Fuel Oil Net Production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975" y="1024800"/>
            <a:ext cx="2424834" cy="16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6990875" y="664075"/>
            <a:ext cx="1332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Truck Sales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14" y="2110490"/>
            <a:ext cx="2472000" cy="1648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118" name="Google Shape;118;p15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137125" y="443275"/>
            <a:ext cx="62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Motor Gasoline Datasets and Variables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0" y="1141775"/>
            <a:ext cx="30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Finished Motor Gasoline Stocks (barrels)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825" y="1592576"/>
            <a:ext cx="2691750" cy="16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3175300" y="1259396"/>
            <a:ext cx="2813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Finished Motor Gasoline Prices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426" y="1141774"/>
            <a:ext cx="2523600" cy="167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6226425" y="790675"/>
            <a:ext cx="2846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Light Weight Vehicle Sales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52" y="3692227"/>
            <a:ext cx="2135600" cy="14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290550" y="3307325"/>
            <a:ext cx="371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Finished Motor Gasoline Net Production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51" y="1511065"/>
            <a:ext cx="2472000" cy="16480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5566950" y="3307325"/>
            <a:ext cx="29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Light Weight Vehicle Miles Driven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0388" y="3725831"/>
            <a:ext cx="2037825" cy="1353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6"/>
          <p:cNvGrpSpPr/>
          <p:nvPr/>
        </p:nvGrpSpPr>
        <p:grpSpPr>
          <a:xfrm>
            <a:off x="137131" y="128241"/>
            <a:ext cx="8751129" cy="249300"/>
            <a:chOff x="3961" y="0"/>
            <a:chExt cx="8751129" cy="249300"/>
          </a:xfrm>
        </p:grpSpPr>
        <p:sp>
          <p:nvSpPr>
            <p:cNvPr id="144" name="Google Shape;144;p16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6325" y="450025"/>
            <a:ext cx="63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Kerosene-Type Jet Fuel Datasets and Variables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98000" y="1755138"/>
            <a:ext cx="2838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Kerosene-Type Jet Fuel Stocks (barrels)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39" y="2600500"/>
            <a:ext cx="2062863" cy="14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275413" y="1956000"/>
            <a:ext cx="205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Kerosene-Type Jet Fuel Spot FOB Prices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25" y="3604000"/>
            <a:ext cx="2230500" cy="14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5701850" y="3258400"/>
            <a:ext cx="31662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Kerosene-Type Jet Fuel Net Production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095" y="1593311"/>
            <a:ext cx="2595031" cy="12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6048952" y="979275"/>
            <a:ext cx="2472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Revenue Aircraft Miles (Cargo + Passenger Flights)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351" y="2394602"/>
            <a:ext cx="2472000" cy="1648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7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168" name="Google Shape;168;p17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2370" y="523997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Pre-Processing</a:t>
            </a:r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5332869" y="810338"/>
            <a:ext cx="3692051" cy="4150004"/>
            <a:chOff x="2807363" y="525698"/>
            <a:chExt cx="3651519" cy="4194041"/>
          </a:xfrm>
        </p:grpSpPr>
        <p:grpSp>
          <p:nvGrpSpPr>
            <p:cNvPr id="184" name="Google Shape;184;p18"/>
            <p:cNvGrpSpPr/>
            <p:nvPr/>
          </p:nvGrpSpPr>
          <p:grpSpPr>
            <a:xfrm>
              <a:off x="2807363" y="525698"/>
              <a:ext cx="3269313" cy="3618669"/>
              <a:chOff x="2937343" y="921435"/>
              <a:chExt cx="3269313" cy="3618669"/>
            </a:xfrm>
          </p:grpSpPr>
          <p:sp>
            <p:nvSpPr>
              <p:cNvPr id="185" name="Google Shape;185;p18"/>
              <p:cNvSpPr/>
              <p:nvPr/>
            </p:nvSpPr>
            <p:spPr>
              <a:xfrm>
                <a:off x="4165040" y="2323810"/>
                <a:ext cx="813919" cy="813919"/>
              </a:xfrm>
              <a:custGeom>
                <a:rect b="b" l="l" r="r" t="t"/>
                <a:pathLst>
                  <a:path extrusionOk="0" h="813919" w="813919">
                    <a:moveTo>
                      <a:pt x="0" y="406960"/>
                    </a:moveTo>
                    <a:cubicBezTo>
                      <a:pt x="0" y="182202"/>
                      <a:pt x="182202" y="0"/>
                      <a:pt x="406960" y="0"/>
                    </a:cubicBezTo>
                    <a:cubicBezTo>
                      <a:pt x="631718" y="0"/>
                      <a:pt x="813920" y="182202"/>
                      <a:pt x="813920" y="406960"/>
                    </a:cubicBezTo>
                    <a:cubicBezTo>
                      <a:pt x="813920" y="631718"/>
                      <a:pt x="631718" y="813920"/>
                      <a:pt x="406960" y="813920"/>
                    </a:cubicBezTo>
                    <a:cubicBezTo>
                      <a:pt x="182202" y="813920"/>
                      <a:pt x="0" y="631718"/>
                      <a:pt x="0" y="4069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34425" lIns="134425" spcFirstLastPara="1" rIns="134425" wrap="square" tIns="1344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Merged Data</a:t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rot="5400000">
                <a:off x="4468296" y="1995646"/>
                <a:ext cx="207407" cy="276732"/>
              </a:xfrm>
              <a:custGeom>
                <a:rect b="b" l="l" r="r" t="t"/>
                <a:pathLst>
                  <a:path extrusionOk="0" h="276732" w="207407">
                    <a:moveTo>
                      <a:pt x="0" y="55346"/>
                    </a:moveTo>
                    <a:lnTo>
                      <a:pt x="103704" y="55346"/>
                    </a:lnTo>
                    <a:lnTo>
                      <a:pt x="103704" y="0"/>
                    </a:lnTo>
                    <a:lnTo>
                      <a:pt x="207407" y="138366"/>
                    </a:lnTo>
                    <a:lnTo>
                      <a:pt x="103704" y="276732"/>
                    </a:lnTo>
                    <a:lnTo>
                      <a:pt x="103704" y="221386"/>
                    </a:lnTo>
                    <a:lnTo>
                      <a:pt x="0" y="221386"/>
                    </a:lnTo>
                    <a:lnTo>
                      <a:pt x="0" y="5534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0" spcFirstLastPara="1" rIns="6220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4066479" y="921435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Stocks</a:t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rot="8959864">
                <a:off x="4985174" y="2293979"/>
                <a:ext cx="207376" cy="276690"/>
              </a:xfrm>
              <a:custGeom>
                <a:rect b="b" l="l" r="r" t="t"/>
                <a:pathLst>
                  <a:path extrusionOk="0" h="276732" w="207407">
                    <a:moveTo>
                      <a:pt x="0" y="55346"/>
                    </a:moveTo>
                    <a:lnTo>
                      <a:pt x="103704" y="55346"/>
                    </a:lnTo>
                    <a:lnTo>
                      <a:pt x="103704" y="0"/>
                    </a:lnTo>
                    <a:lnTo>
                      <a:pt x="207407" y="138366"/>
                    </a:lnTo>
                    <a:lnTo>
                      <a:pt x="103704" y="276732"/>
                    </a:lnTo>
                    <a:lnTo>
                      <a:pt x="103704" y="221386"/>
                    </a:lnTo>
                    <a:lnTo>
                      <a:pt x="0" y="221386"/>
                    </a:lnTo>
                    <a:lnTo>
                      <a:pt x="0" y="5534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0" spcFirstLastPara="1" rIns="6220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5195615" y="1573342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 Production</a:t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 rot="-8967267">
                <a:off x="4985270" y="2891224"/>
                <a:ext cx="207112" cy="276338"/>
              </a:xfrm>
              <a:custGeom>
                <a:rect b="b" l="l" r="r" t="t"/>
                <a:pathLst>
                  <a:path extrusionOk="0" h="276732" w="207407">
                    <a:moveTo>
                      <a:pt x="0" y="55346"/>
                    </a:moveTo>
                    <a:lnTo>
                      <a:pt x="103704" y="55346"/>
                    </a:lnTo>
                    <a:lnTo>
                      <a:pt x="103704" y="0"/>
                    </a:lnTo>
                    <a:lnTo>
                      <a:pt x="207407" y="138366"/>
                    </a:lnTo>
                    <a:lnTo>
                      <a:pt x="103704" y="276732"/>
                    </a:lnTo>
                    <a:lnTo>
                      <a:pt x="103704" y="221386"/>
                    </a:lnTo>
                    <a:lnTo>
                      <a:pt x="0" y="221386"/>
                    </a:lnTo>
                    <a:lnTo>
                      <a:pt x="0" y="5534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0" spcFirstLastPara="1" rIns="6220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5195615" y="2877156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Jet Fuel Demand</a:t>
                </a:r>
                <a:endParaRPr/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rot="-5400000">
                <a:off x="4468296" y="3189160"/>
                <a:ext cx="207407" cy="276732"/>
              </a:xfrm>
              <a:custGeom>
                <a:rect b="b" l="l" r="r" t="t"/>
                <a:pathLst>
                  <a:path extrusionOk="0" h="276732" w="207407">
                    <a:moveTo>
                      <a:pt x="0" y="55346"/>
                    </a:moveTo>
                    <a:lnTo>
                      <a:pt x="103704" y="55346"/>
                    </a:lnTo>
                    <a:lnTo>
                      <a:pt x="103704" y="0"/>
                    </a:lnTo>
                    <a:lnTo>
                      <a:pt x="207407" y="138366"/>
                    </a:lnTo>
                    <a:lnTo>
                      <a:pt x="103704" y="276732"/>
                    </a:lnTo>
                    <a:lnTo>
                      <a:pt x="103704" y="221386"/>
                    </a:lnTo>
                    <a:lnTo>
                      <a:pt x="0" y="221386"/>
                    </a:lnTo>
                    <a:lnTo>
                      <a:pt x="0" y="5534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0" spcFirstLastPara="1" rIns="6220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4066479" y="3529063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Month</a:t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 rot="8921554">
                <a:off x="3951285" y="2890679"/>
                <a:ext cx="207555" cy="276929"/>
              </a:xfrm>
              <a:custGeom>
                <a:rect b="b" l="l" r="r" t="t"/>
                <a:pathLst>
                  <a:path extrusionOk="0" h="276732" w="207407">
                    <a:moveTo>
                      <a:pt x="207407" y="221386"/>
                    </a:moveTo>
                    <a:lnTo>
                      <a:pt x="103703" y="221386"/>
                    </a:lnTo>
                    <a:lnTo>
                      <a:pt x="103703" y="276732"/>
                    </a:lnTo>
                    <a:lnTo>
                      <a:pt x="0" y="138366"/>
                    </a:lnTo>
                    <a:lnTo>
                      <a:pt x="103703" y="0"/>
                    </a:lnTo>
                    <a:lnTo>
                      <a:pt x="103703" y="55346"/>
                    </a:lnTo>
                    <a:lnTo>
                      <a:pt x="207407" y="55346"/>
                    </a:lnTo>
                    <a:lnTo>
                      <a:pt x="207407" y="22138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62200" spcFirstLastPara="1" rIns="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2937343" y="2877156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rot="-9356138">
                <a:off x="3951521" y="2294236"/>
                <a:ext cx="207273" cy="276554"/>
              </a:xfrm>
              <a:custGeom>
                <a:rect b="b" l="l" r="r" t="t"/>
                <a:pathLst>
                  <a:path extrusionOk="0" h="276732" w="207407">
                    <a:moveTo>
                      <a:pt x="207407" y="221386"/>
                    </a:moveTo>
                    <a:lnTo>
                      <a:pt x="103703" y="221386"/>
                    </a:lnTo>
                    <a:lnTo>
                      <a:pt x="103703" y="276732"/>
                    </a:lnTo>
                    <a:lnTo>
                      <a:pt x="0" y="138366"/>
                    </a:lnTo>
                    <a:lnTo>
                      <a:pt x="103703" y="0"/>
                    </a:lnTo>
                    <a:lnTo>
                      <a:pt x="103703" y="55346"/>
                    </a:lnTo>
                    <a:lnTo>
                      <a:pt x="207407" y="55346"/>
                    </a:lnTo>
                    <a:lnTo>
                      <a:pt x="207407" y="22138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62200" spcFirstLastPara="1" rIns="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2937343" y="1573342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Spot Price</a:t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 rot="-5400000">
                <a:off x="4468297" y="3189160"/>
                <a:ext cx="207407" cy="276732"/>
              </a:xfrm>
              <a:custGeom>
                <a:rect b="b" l="l" r="r" t="t"/>
                <a:pathLst>
                  <a:path extrusionOk="0" h="276732" w="207407">
                    <a:moveTo>
                      <a:pt x="0" y="55346"/>
                    </a:moveTo>
                    <a:lnTo>
                      <a:pt x="103704" y="55346"/>
                    </a:lnTo>
                    <a:lnTo>
                      <a:pt x="103704" y="0"/>
                    </a:lnTo>
                    <a:lnTo>
                      <a:pt x="207407" y="138366"/>
                    </a:lnTo>
                    <a:lnTo>
                      <a:pt x="103704" y="276732"/>
                    </a:lnTo>
                    <a:lnTo>
                      <a:pt x="103704" y="221386"/>
                    </a:lnTo>
                    <a:lnTo>
                      <a:pt x="0" y="221386"/>
                    </a:lnTo>
                    <a:lnTo>
                      <a:pt x="0" y="55346"/>
                    </a:lnTo>
                    <a:close/>
                  </a:path>
                </a:pathLst>
              </a:custGeom>
              <a:gradFill>
                <a:gsLst>
                  <a:gs pos="0">
                    <a:srgbClr val="B5B5B5"/>
                  </a:gs>
                  <a:gs pos="100000">
                    <a:srgbClr val="DEDEDE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55325" lIns="0" spcFirstLastPara="1" rIns="62200" wrap="square" tIns="55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066480" y="3529063"/>
                <a:ext cx="1011041" cy="1011041"/>
              </a:xfrm>
              <a:custGeom>
                <a:rect b="b" l="l" r="r" t="t"/>
                <a:pathLst>
                  <a:path extrusionOk="0" h="1011041" w="1011041">
                    <a:moveTo>
                      <a:pt x="0" y="505521"/>
                    </a:moveTo>
                    <a:cubicBezTo>
                      <a:pt x="0" y="226329"/>
                      <a:pt x="226329" y="0"/>
                      <a:pt x="505521" y="0"/>
                    </a:cubicBezTo>
                    <a:cubicBezTo>
                      <a:pt x="784713" y="0"/>
                      <a:pt x="1011042" y="226329"/>
                      <a:pt x="1011042" y="505521"/>
                    </a:cubicBezTo>
                    <a:cubicBezTo>
                      <a:pt x="1011042" y="784713"/>
                      <a:pt x="784713" y="1011042"/>
                      <a:pt x="505521" y="1011042"/>
                    </a:cubicBezTo>
                    <a:cubicBezTo>
                      <a:pt x="226329" y="1011042"/>
                      <a:pt x="0" y="784713"/>
                      <a:pt x="0" y="5055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C4C4C4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162025" lIns="162025" spcFirstLastPara="1" rIns="162025" wrap="square" tIns="162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Month</a:t>
                </a:r>
                <a:endParaRPr/>
              </a:p>
            </p:txBody>
          </p:sp>
        </p:grpSp>
        <p:sp>
          <p:nvSpPr>
            <p:cNvPr id="200" name="Google Shape;200;p18"/>
            <p:cNvSpPr/>
            <p:nvPr/>
          </p:nvSpPr>
          <p:spPr>
            <a:xfrm rot="-8209572">
              <a:off x="4732700" y="4115128"/>
              <a:ext cx="253115" cy="306394"/>
            </a:xfrm>
            <a:custGeom>
              <a:rect b="b" l="l" r="r" t="t"/>
              <a:pathLst>
                <a:path extrusionOk="0" h="276732" w="207407">
                  <a:moveTo>
                    <a:pt x="0" y="55346"/>
                  </a:moveTo>
                  <a:lnTo>
                    <a:pt x="103704" y="55346"/>
                  </a:lnTo>
                  <a:lnTo>
                    <a:pt x="103704" y="0"/>
                  </a:lnTo>
                  <a:lnTo>
                    <a:pt x="207407" y="138366"/>
                  </a:lnTo>
                  <a:lnTo>
                    <a:pt x="103704" y="276732"/>
                  </a:lnTo>
                  <a:lnTo>
                    <a:pt x="103704" y="221386"/>
                  </a:lnTo>
                  <a:lnTo>
                    <a:pt x="0" y="221386"/>
                  </a:lnTo>
                  <a:lnTo>
                    <a:pt x="0" y="55346"/>
                  </a:lnTo>
                  <a:close/>
                </a:path>
              </a:pathLst>
            </a:custGeom>
            <a:gradFill>
              <a:gsLst>
                <a:gs pos="0">
                  <a:srgbClr val="B5B5B5"/>
                </a:gs>
                <a:gs pos="100000">
                  <a:srgbClr val="DEDEDE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55325" lIns="0" spcFirstLastPara="1" rIns="62200" wrap="square" tIns="5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990345" y="4264771"/>
              <a:ext cx="1468537" cy="454968"/>
            </a:xfrm>
            <a:custGeom>
              <a:rect b="b" l="l" r="r" t="t"/>
              <a:pathLst>
                <a:path extrusionOk="0" h="1011041" w="1011041">
                  <a:moveTo>
                    <a:pt x="0" y="505521"/>
                  </a:moveTo>
                  <a:cubicBezTo>
                    <a:pt x="0" y="226329"/>
                    <a:pt x="226329" y="0"/>
                    <a:pt x="505521" y="0"/>
                  </a:cubicBezTo>
                  <a:cubicBezTo>
                    <a:pt x="784713" y="0"/>
                    <a:pt x="1011042" y="226329"/>
                    <a:pt x="1011042" y="505521"/>
                  </a:cubicBezTo>
                  <a:cubicBezTo>
                    <a:pt x="1011042" y="784713"/>
                    <a:pt x="784713" y="1011042"/>
                    <a:pt x="505521" y="1011042"/>
                  </a:cubicBezTo>
                  <a:cubicBezTo>
                    <a:pt x="226329" y="1011042"/>
                    <a:pt x="0" y="784713"/>
                    <a:pt x="0" y="5055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C4C4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62025" lIns="162025" spcFirstLastPara="1" rIns="162025" wrap="square" tIns="162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Group Weeks by Month</a:t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203" name="Google Shape;203;p18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graphicFrame>
        <p:nvGraphicFramePr>
          <p:cNvPr id="213" name="Google Shape;213;p18"/>
          <p:cNvGraphicFramePr/>
          <p:nvPr/>
        </p:nvGraphicFramePr>
        <p:xfrm>
          <a:off x="76498" y="1421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{B6C4C395-A44B-48DB-B0D7-3F6EF2CFE8BB}</a:tableStyleId>
              </a:tblPr>
              <a:tblGrid>
                <a:gridCol w="690050"/>
                <a:gridCol w="701150"/>
                <a:gridCol w="1035675"/>
                <a:gridCol w="756700"/>
                <a:gridCol w="755125"/>
                <a:gridCol w="1035675"/>
              </a:tblGrid>
              <a:tr h="3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Month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Jet Fuel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Demand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Net Production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Stocks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Revenue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Spot Price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01-2012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1342.25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41216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41852.00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615414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3.087200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01-2013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1354.25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40598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39922.25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614477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3.091095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01-2014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1453.40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43198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37257.80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602506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2.920905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01-2015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1506.40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45585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37394.80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619217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1.495550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01-2016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1575.20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46936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41445.00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632006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0.928105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12-2017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1871.60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53098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40296.00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697182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1.816500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12-2018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1621.00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55530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39996.75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718835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1.711944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12-2019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1786.75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55460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39104.75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748684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1.889381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12-2020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1217.75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32774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36326.75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480867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1.323818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12-2021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1468.80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45014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35454.60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670477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 u="none" cap="none" strike="noStrike">
                          <a:solidFill>
                            <a:schemeClr val="dk2"/>
                          </a:solidFill>
                        </a:rPr>
                        <a:t>2.095227</a:t>
                      </a:r>
                      <a:endParaRPr/>
                    </a:p>
                  </a:txBody>
                  <a:tcPr marT="40350" marB="40350" marR="80700" marL="80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18"/>
          <p:cNvSpPr/>
          <p:nvPr/>
        </p:nvSpPr>
        <p:spPr>
          <a:xfrm rot="-5608667">
            <a:off x="8037877" y="3948564"/>
            <a:ext cx="376099" cy="339631"/>
          </a:xfrm>
          <a:custGeom>
            <a:rect b="b" l="l" r="r" t="t"/>
            <a:pathLst>
              <a:path extrusionOk="0" h="276732" w="207407">
                <a:moveTo>
                  <a:pt x="0" y="55346"/>
                </a:moveTo>
                <a:lnTo>
                  <a:pt x="103704" y="55346"/>
                </a:lnTo>
                <a:lnTo>
                  <a:pt x="103704" y="0"/>
                </a:lnTo>
                <a:lnTo>
                  <a:pt x="207407" y="138366"/>
                </a:lnTo>
                <a:lnTo>
                  <a:pt x="103704" y="276732"/>
                </a:lnTo>
                <a:lnTo>
                  <a:pt x="103704" y="221386"/>
                </a:lnTo>
                <a:lnTo>
                  <a:pt x="0" y="221386"/>
                </a:lnTo>
                <a:lnTo>
                  <a:pt x="0" y="55346"/>
                </a:lnTo>
                <a:close/>
              </a:path>
            </a:pathLst>
          </a:custGeom>
          <a:gradFill>
            <a:gsLst>
              <a:gs pos="0">
                <a:srgbClr val="B5B5B5"/>
              </a:gs>
              <a:gs pos="100000">
                <a:srgbClr val="DEDEDE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5325" lIns="0" spcFirstLastPara="1" rIns="62200" wrap="square" tIns="55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Set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Include MAPE from data validation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0"/>
          <p:cNvGrpSpPr/>
          <p:nvPr/>
        </p:nvGrpSpPr>
        <p:grpSpPr>
          <a:xfrm>
            <a:off x="2727871" y="1057585"/>
            <a:ext cx="3916086" cy="3544483"/>
            <a:chOff x="1203871" y="1572"/>
            <a:chExt cx="3916086" cy="3544483"/>
          </a:xfrm>
        </p:grpSpPr>
        <p:sp>
          <p:nvSpPr>
            <p:cNvPr id="226" name="Google Shape;226;p20"/>
            <p:cNvSpPr/>
            <p:nvPr/>
          </p:nvSpPr>
          <p:spPr>
            <a:xfrm>
              <a:off x="2359013" y="1559898"/>
              <a:ext cx="1648500" cy="878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C4C4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2600440" y="1688571"/>
              <a:ext cx="11658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 I MA</a:t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rot="-5451445">
              <a:off x="3063494" y="1163947"/>
              <a:ext cx="220525" cy="38854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5B5B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 rot="5346499">
              <a:off x="3097117" y="1274711"/>
              <a:ext cx="154219" cy="23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590714" y="1572"/>
              <a:ext cx="1142400" cy="114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C4C4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2758030" y="168888"/>
              <a:ext cx="807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 Regressive “p”</a:t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2132261">
              <a:off x="3741080" y="2298494"/>
              <a:ext cx="265812" cy="38860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5B5B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 txBox="1"/>
            <p:nvPr/>
          </p:nvSpPr>
          <p:spPr>
            <a:xfrm rot="2132261">
              <a:off x="3748514" y="2352908"/>
              <a:ext cx="18581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977557" y="2403655"/>
              <a:ext cx="1142400" cy="114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C4C4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4144873" y="2570971"/>
              <a:ext cx="807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Integrated “d”</a:t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8715506">
              <a:off x="2328811" y="2299902"/>
              <a:ext cx="281114" cy="3882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5B5B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 txBox="1"/>
            <p:nvPr/>
          </p:nvSpPr>
          <p:spPr>
            <a:xfrm rot="-2085355">
              <a:off x="2405399" y="2353406"/>
              <a:ext cx="196814" cy="233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1203871" y="2403655"/>
              <a:ext cx="1142400" cy="114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C4C4C4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371187" y="2570971"/>
              <a:ext cx="807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Moving Average  “q”</a:t>
              </a:r>
              <a:endParaRPr/>
            </a:p>
          </p:txBody>
        </p:sp>
      </p:grpSp>
      <p:sp>
        <p:nvSpPr>
          <p:cNvPr id="240" name="Google Shape;240;p20"/>
          <p:cNvSpPr txBox="1"/>
          <p:nvPr>
            <p:ph type="title"/>
          </p:nvPr>
        </p:nvSpPr>
        <p:spPr>
          <a:xfrm>
            <a:off x="122370" y="483313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241" name="Google Shape;241;p20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242" name="Google Shape;242;p20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sp>
        <p:nvSpPr>
          <p:cNvPr id="252" name="Google Shape;252;p20"/>
          <p:cNvSpPr txBox="1"/>
          <p:nvPr/>
        </p:nvSpPr>
        <p:spPr>
          <a:xfrm>
            <a:off x="1623675" y="500272"/>
            <a:ext cx="4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ARIMA – Auto Regressive Integrated Moving Average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575" y="1122067"/>
            <a:ext cx="2089040" cy="52688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882595" y="1141286"/>
            <a:ext cx="3247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“p” determines the number of past values p will be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taken into account for the prediction</a:t>
            </a:r>
            <a:endParaRPr b="0" i="0" sz="110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5004" y="4025547"/>
            <a:ext cx="2324999" cy="92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6365011" y="3447345"/>
            <a:ext cx="31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Achieve stationarity by taking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difference between successive rows.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-680500" y="3404927"/>
            <a:ext cx="426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Moving-average MA model depends on past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forecast errors to make predictions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139" y="4110392"/>
            <a:ext cx="1508381" cy="52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22370" y="483313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26331" y="128241"/>
            <a:ext cx="8751129" cy="249300"/>
            <a:chOff x="3961" y="0"/>
            <a:chExt cx="8751129" cy="249300"/>
          </a:xfrm>
        </p:grpSpPr>
        <p:sp>
          <p:nvSpPr>
            <p:cNvPr id="265" name="Google Shape;265;p21"/>
            <p:cNvSpPr/>
            <p:nvPr/>
          </p:nvSpPr>
          <p:spPr>
            <a:xfrm>
              <a:off x="3961" y="0"/>
              <a:ext cx="1969800" cy="2493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 txBox="1"/>
            <p:nvPr/>
          </p:nvSpPr>
          <p:spPr>
            <a:xfrm>
              <a:off x="3961" y="0"/>
              <a:ext cx="1907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69325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549827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1674425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Curation</a:t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245182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3369780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940536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5065134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635890" y="0"/>
              <a:ext cx="2119200" cy="2493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 txBox="1"/>
            <p:nvPr/>
          </p:nvSpPr>
          <p:spPr>
            <a:xfrm>
              <a:off x="6760488" y="0"/>
              <a:ext cx="1869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650" lIns="52000" spcFirstLastPara="1" rIns="17325" wrap="square" tIns="3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</p:grpSp>
      <p:sp>
        <p:nvSpPr>
          <p:cNvPr id="275" name="Google Shape;275;p21"/>
          <p:cNvSpPr txBox="1"/>
          <p:nvPr/>
        </p:nvSpPr>
        <p:spPr>
          <a:xfrm>
            <a:off x="1560065" y="553465"/>
            <a:ext cx="4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ARIMA – Auto Regressive Integrated Moving Average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70" y="1072972"/>
            <a:ext cx="3427977" cy="3795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1"/>
          <p:cNvGrpSpPr/>
          <p:nvPr/>
        </p:nvGrpSpPr>
        <p:grpSpPr>
          <a:xfrm>
            <a:off x="3648994" y="2256649"/>
            <a:ext cx="3889371" cy="1428000"/>
            <a:chOff x="759" y="180439"/>
            <a:chExt cx="3889371" cy="1428000"/>
          </a:xfrm>
        </p:grpSpPr>
        <p:sp>
          <p:nvSpPr>
            <p:cNvPr id="278" name="Google Shape;278;p21"/>
            <p:cNvSpPr/>
            <p:nvPr/>
          </p:nvSpPr>
          <p:spPr>
            <a:xfrm>
              <a:off x="759" y="180439"/>
              <a:ext cx="1620600" cy="14280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42587" y="222267"/>
              <a:ext cx="15369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Finding Optimal Parameters that minimize AIC</a:t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83364" y="693545"/>
              <a:ext cx="343500" cy="402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1783364" y="773924"/>
              <a:ext cx="240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2269530" y="180439"/>
              <a:ext cx="1620600" cy="14280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 txBox="1"/>
            <p:nvPr/>
          </p:nvSpPr>
          <p:spPr>
            <a:xfrm>
              <a:off x="2311358" y="222267"/>
              <a:ext cx="15369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Plug values into Alteryx ARIMA model</a:t>
              </a:r>
              <a:endParaRPr/>
            </a:p>
          </p:txBody>
        </p:sp>
      </p:grpSp>
      <p:pic>
        <p:nvPicPr>
          <p:cNvPr descr="How Tableau and Alteryx Make Your Data Better, Together" id="284" name="Google Shape;2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273" y="2599787"/>
            <a:ext cx="1421357" cy="79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 txBox="1"/>
          <p:nvPr/>
        </p:nvSpPr>
        <p:spPr>
          <a:xfrm>
            <a:off x="4097842" y="1860012"/>
            <a:ext cx="8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Python</a:t>
            </a:r>
            <a:endParaRPr b="1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