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5"/>
    <p:restoredTop sz="94682"/>
  </p:normalViewPr>
  <p:slideViewPr>
    <p:cSldViewPr snapToGrid="0">
      <p:cViewPr varScale="1">
        <p:scale>
          <a:sx n="111" d="100"/>
          <a:sy n="111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</a:t>
            </a:r>
            <a:r>
              <a:rPr lang="en-US" baseline="0" dirty="0"/>
              <a:t> </a:t>
            </a:r>
            <a:r>
              <a:rPr lang="en-US" dirty="0" err="1"/>
              <a:t>Categorías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Películas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CC8-C041-8EA2-3F21FF6D01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CC8-C041-8EA2-3F21FF6D01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CC8-C041-8EA2-3F21FF6D01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CC8-C041-8EA2-3F21FF6D011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CC8-C041-8EA2-3F21FF6D011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Hoja1!$A$2:$A$6</c:f>
              <c:strCache>
                <c:ptCount val="5"/>
                <c:pt idx="0">
                  <c:v>Documentary</c:v>
                </c:pt>
                <c:pt idx="1">
                  <c:v>Animation</c:v>
                </c:pt>
                <c:pt idx="2">
                  <c:v>New</c:v>
                </c:pt>
                <c:pt idx="3">
                  <c:v>Games</c:v>
                </c:pt>
                <c:pt idx="4">
                  <c:v>Sci-Fi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72</c:v>
                </c:pt>
                <c:pt idx="1">
                  <c:v>75</c:v>
                </c:pt>
                <c:pt idx="2">
                  <c:v>73</c:v>
                </c:pt>
                <c:pt idx="3">
                  <c:v>38</c:v>
                </c:pt>
                <c:pt idx="4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C9-4240-A616-536AF9EDE1E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actores con más películas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Top 5 actores con más películas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Hoja1!$A$2:$A$6</c:f>
              <c:strCache>
                <c:ptCount val="5"/>
                <c:pt idx="0">
                  <c:v>Sandra Kilmer</c:v>
                </c:pt>
                <c:pt idx="1">
                  <c:v>Uma Wood</c:v>
                </c:pt>
                <c:pt idx="2">
                  <c:v>Val Bolger</c:v>
                </c:pt>
                <c:pt idx="3">
                  <c:v>Julia Mcqueen</c:v>
                </c:pt>
                <c:pt idx="4">
                  <c:v>Rip Crawford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37</c:v>
                </c:pt>
                <c:pt idx="1">
                  <c:v>35</c:v>
                </c:pt>
                <c:pt idx="2">
                  <c:v>35</c:v>
                </c:pt>
                <c:pt idx="3">
                  <c:v>33</c:v>
                </c:pt>
                <c:pt idx="4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18-9D46-98CA-B254120176C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12423471"/>
        <c:axId val="1411858111"/>
      </c:barChart>
      <c:catAx>
        <c:axId val="1412423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11858111"/>
        <c:crosses val="autoZero"/>
        <c:auto val="1"/>
        <c:lblAlgn val="ctr"/>
        <c:lblOffset val="100"/>
        <c:noMultiLvlLbl val="0"/>
      </c:catAx>
      <c:valAx>
        <c:axId val="1411858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12423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title pos="t" align="ctr" overlay="0"/>
    <cx:plotArea>
      <cx:plotAreaRegion/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5F8EF73-7813-884B-BAB9-AAB3FB577FD2}" type="datetimeFigureOut">
              <a:rPr lang="es-MX" smtClean="0"/>
              <a:t>28/08/22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0190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28/08/22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12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28/08/22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1286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28/08/22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92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28/08/22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241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28/08/22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1422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28/08/22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031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28/08/22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2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28/08/22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230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28/08/22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10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28/08/22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870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28/08/22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74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28/08/22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278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28/08/22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12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28/08/22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392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28/08/22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141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EF73-7813-884B-BAB9-AAB3FB577FD2}" type="datetimeFigureOut">
              <a:rPr lang="es-MX" smtClean="0"/>
              <a:t>28/08/22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38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F8EF73-7813-884B-BAB9-AAB3FB577FD2}" type="datetimeFigureOut">
              <a:rPr lang="es-MX" smtClean="0"/>
              <a:t>28/08/22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2C3ADB-3273-114B-9870-60B0409744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5778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hart" Target="../charts/chart1.xml"/><Relationship Id="rId7" Type="http://schemas.microsoft.com/office/2014/relationships/chartEx" Target="../charts/chartEx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hart" Target="../charts/char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9EAC1F-B13C-E810-DADE-C7295E5BD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023" y="-107336"/>
            <a:ext cx="13756732" cy="91369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E782692-BAB6-973F-7CDA-383D3A9BE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686" y="454672"/>
            <a:ext cx="8610601" cy="2421464"/>
          </a:xfrm>
        </p:spPr>
        <p:txBody>
          <a:bodyPr>
            <a:normAutofit/>
          </a:bodyPr>
          <a:lstStyle/>
          <a:p>
            <a:r>
              <a:rPr lang="es-MX" sz="6600" b="1" dirty="0"/>
              <a:t>Proyecto Semana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26800B-8153-BB33-EB18-3C45339EC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80104" y="2805368"/>
            <a:ext cx="9144000" cy="1655762"/>
          </a:xfrm>
        </p:spPr>
        <p:txBody>
          <a:bodyPr>
            <a:normAutofit/>
          </a:bodyPr>
          <a:lstStyle/>
          <a:p>
            <a:r>
              <a:rPr lang="es-MX" sz="2400" b="1" dirty="0"/>
              <a:t>Base de datos SQL</a:t>
            </a:r>
          </a:p>
        </p:txBody>
      </p:sp>
    </p:spTree>
    <p:extLst>
      <p:ext uri="{BB962C8B-B14F-4D97-AF65-F5344CB8AC3E}">
        <p14:creationId xmlns:p14="http://schemas.microsoft.com/office/powerpoint/2010/main" val="390551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E18F5D-099B-3FEE-45A6-82ADEE3D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905D1-0F0A-031B-A11C-ECC36B70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7" y="1694011"/>
            <a:ext cx="10131425" cy="3649133"/>
          </a:xfrm>
        </p:spPr>
        <p:txBody>
          <a:bodyPr/>
          <a:lstStyle/>
          <a:p>
            <a:pPr marL="0" indent="0">
              <a:buNone/>
            </a:pPr>
            <a:endParaRPr lang="es-MX" sz="3200" dirty="0"/>
          </a:p>
          <a:p>
            <a:pPr>
              <a:buFontTx/>
              <a:buChar char="-"/>
            </a:pPr>
            <a:r>
              <a:rPr lang="es-MX" sz="3200" dirty="0"/>
              <a:t>Limpieza de archivos csv con pandas</a:t>
            </a:r>
          </a:p>
          <a:p>
            <a:pPr>
              <a:buFontTx/>
              <a:buChar char="-"/>
            </a:pPr>
            <a:r>
              <a:rPr lang="es-MX" sz="3200" dirty="0"/>
              <a:t>Creación de base de datos en SQL</a:t>
            </a:r>
          </a:p>
          <a:p>
            <a:pPr>
              <a:buFontTx/>
              <a:buChar char="-"/>
            </a:pPr>
            <a:r>
              <a:rPr lang="es-MX" sz="3200" dirty="0"/>
              <a:t>ERD diagrama y relaciones entre tablas</a:t>
            </a:r>
          </a:p>
          <a:p>
            <a:pPr>
              <a:buFontTx/>
              <a:buChar char="-"/>
            </a:pPr>
            <a:r>
              <a:rPr lang="es-MX" sz="3200" dirty="0"/>
              <a:t>Queries con base de datos</a:t>
            </a:r>
          </a:p>
          <a:p>
            <a:pPr>
              <a:buFontTx/>
              <a:buChar char="-"/>
            </a:pPr>
            <a:endParaRPr lang="es-MX" dirty="0"/>
          </a:p>
          <a:p>
            <a:pPr>
              <a:buFontTx/>
              <a:buChar char="-"/>
            </a:pPr>
            <a:endParaRPr lang="es-MX" dirty="0"/>
          </a:p>
          <a:p>
            <a:pPr>
              <a:buFontTx/>
              <a:buChar char="-"/>
            </a:pPr>
            <a:endParaRPr lang="es-MX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A501851-8D5E-1861-A0D8-48BFB22EB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051" y="2065867"/>
            <a:ext cx="1746539" cy="70612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2" name="Picture 8" descr="My SQL Workbench - TEC - COMPUTACIÓN e INFORMÁTICA - LENGUAJE DE  PROGRAMACIÓN VI">
            <a:extLst>
              <a:ext uri="{FF2B5EF4-FFF2-40B4-BE49-F238E27FC236}">
                <a16:creationId xmlns:a16="http://schemas.microsoft.com/office/drawing/2014/main" id="{C7E93BF3-3E6C-85D1-3E4A-3BA4E50B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872" y="2921984"/>
            <a:ext cx="1014032" cy="101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70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C8E53-B78C-974C-96A5-3EDE230C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7996"/>
            <a:ext cx="10131425" cy="1456267"/>
          </a:xfrm>
        </p:spPr>
        <p:txBody>
          <a:bodyPr/>
          <a:lstStyle/>
          <a:p>
            <a:r>
              <a:rPr lang="es-MX" dirty="0"/>
              <a:t>Limpieza archivos csv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A497E-F29E-17BF-AA43-1C622E984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67" y="1568488"/>
            <a:ext cx="10131425" cy="3649133"/>
          </a:xfrm>
        </p:spPr>
        <p:txBody>
          <a:bodyPr/>
          <a:lstStyle/>
          <a:p>
            <a:pPr>
              <a:buFontTx/>
              <a:buChar char="-"/>
            </a:pPr>
            <a:r>
              <a:rPr lang="es-MX" dirty="0"/>
              <a:t>Se eliminó la tabla de rental ya que no coincidía el ID. También se eliminaron algunas columnas que no aportaban información valiosa.</a:t>
            </a:r>
          </a:p>
          <a:p>
            <a:pPr>
              <a:buFontTx/>
              <a:buChar char="-"/>
            </a:pPr>
            <a:r>
              <a:rPr lang="es-MX" dirty="0"/>
              <a:t>Se creo una tabla intermedia para conectar la tabla de Actors con la de Film. La tabla filmactor contiene las columnas actor_id, film_id y category_id</a:t>
            </a:r>
          </a:p>
          <a:p>
            <a:pPr>
              <a:buFontTx/>
              <a:buChar char="-"/>
            </a:pPr>
            <a:endParaRPr lang="es-MX" dirty="0"/>
          </a:p>
          <a:p>
            <a:pPr>
              <a:buFontTx/>
              <a:buChar char="-"/>
            </a:pPr>
            <a:endParaRPr lang="es-MX" dirty="0"/>
          </a:p>
          <a:p>
            <a:pPr>
              <a:buFontTx/>
              <a:buChar char="-"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>
              <a:buFontTx/>
              <a:buChar char="-"/>
            </a:pPr>
            <a:endParaRPr lang="es-MX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20430C7-CF5E-0A46-F7BF-8244EE5042E4}"/>
              </a:ext>
            </a:extLst>
          </p:cNvPr>
          <p:cNvSpPr/>
          <p:nvPr/>
        </p:nvSpPr>
        <p:spPr>
          <a:xfrm>
            <a:off x="4522123" y="5289512"/>
            <a:ext cx="1670858" cy="1030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Filmactor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D20A63E-EAC2-7429-5457-C7AA053F225C}"/>
              </a:ext>
            </a:extLst>
          </p:cNvPr>
          <p:cNvSpPr/>
          <p:nvPr/>
        </p:nvSpPr>
        <p:spPr>
          <a:xfrm>
            <a:off x="1753985" y="3657600"/>
            <a:ext cx="1770611" cy="1111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Actor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4A1A20E-1B3E-68AB-6EDC-E782FD06A03E}"/>
              </a:ext>
            </a:extLst>
          </p:cNvPr>
          <p:cNvSpPr/>
          <p:nvPr/>
        </p:nvSpPr>
        <p:spPr>
          <a:xfrm>
            <a:off x="7475912" y="3549534"/>
            <a:ext cx="1770611" cy="1111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Film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A99BC78-891F-0A24-837B-349021A4D73A}"/>
              </a:ext>
            </a:extLst>
          </p:cNvPr>
          <p:cNvCxnSpPr>
            <a:stCxn id="5" idx="5"/>
            <a:endCxn id="4" idx="1"/>
          </p:cNvCxnSpPr>
          <p:nvPr/>
        </p:nvCxnSpPr>
        <p:spPr>
          <a:xfrm>
            <a:off x="3265296" y="4606012"/>
            <a:ext cx="1476000" cy="83445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154D1F4-8D39-56ED-52E3-657060A671F2}"/>
              </a:ext>
            </a:extLst>
          </p:cNvPr>
          <p:cNvCxnSpPr>
            <a:stCxn id="4" idx="7"/>
            <a:endCxn id="6" idx="3"/>
          </p:cNvCxnSpPr>
          <p:nvPr/>
        </p:nvCxnSpPr>
        <p:spPr>
          <a:xfrm flipV="1">
            <a:off x="5948290" y="4497946"/>
            <a:ext cx="1786922" cy="9425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80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5E007-5192-07AE-A3E1-860B554B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Creación de base de datos en SQL</a:t>
            </a:r>
            <a:br>
              <a:rPr lang="es-MX" dirty="0"/>
            </a:b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8BB5D-2804-6122-5B40-A278F53D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393" y="2734559"/>
            <a:ext cx="4722626" cy="1388882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endParaRPr lang="es-MX" sz="2400" dirty="0"/>
          </a:p>
          <a:p>
            <a:pPr marL="0" indent="0">
              <a:buNone/>
            </a:pPr>
            <a:r>
              <a:rPr lang="es-MX" sz="2400" dirty="0"/>
              <a:t>Se creo la base de datos llamada Cine desde python usando la librería SQLAlchemy</a:t>
            </a:r>
          </a:p>
          <a:p>
            <a:pPr>
              <a:buFontTx/>
              <a:buChar char="-"/>
            </a:pPr>
            <a:endParaRPr lang="es-MX" dirty="0"/>
          </a:p>
          <a:p>
            <a:pPr>
              <a:buFontTx/>
              <a:buChar char="-"/>
            </a:pPr>
            <a:endParaRPr lang="es-MX" dirty="0"/>
          </a:p>
          <a:p>
            <a:pPr>
              <a:buFontTx/>
              <a:buChar char="-"/>
            </a:pPr>
            <a:endParaRPr lang="es-MX" dirty="0"/>
          </a:p>
          <a:p>
            <a:pPr>
              <a:buFontTx/>
              <a:buChar char="-"/>
            </a:pPr>
            <a:endParaRPr lang="es-MX" dirty="0"/>
          </a:p>
          <a:p>
            <a:pPr>
              <a:buFontTx/>
              <a:buChar char="-"/>
            </a:pPr>
            <a:endParaRPr lang="es-MX" dirty="0"/>
          </a:p>
          <a:p>
            <a:pPr>
              <a:buFontTx/>
              <a:buChar char="-"/>
            </a:pPr>
            <a:endParaRPr lang="es-MX" dirty="0"/>
          </a:p>
          <a:p>
            <a:pPr>
              <a:buFontTx/>
              <a:buChar char="-"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2050" name="Picture 2" descr="Awesome SQLAlchemy - Massive Collection of Resources - Learn Practice &amp;  Share">
            <a:extLst>
              <a:ext uri="{FF2B5EF4-FFF2-40B4-BE49-F238E27FC236}">
                <a16:creationId xmlns:a16="http://schemas.microsoft.com/office/drawing/2014/main" id="{55CC5972-46D9-6026-DF4F-5EF450B01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42" y="2884082"/>
            <a:ext cx="5981010" cy="336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65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451E9-476F-C6D1-CD11-513CDAA03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055" y="252152"/>
            <a:ext cx="10131425" cy="1456267"/>
          </a:xfrm>
        </p:spPr>
        <p:txBody>
          <a:bodyPr/>
          <a:lstStyle/>
          <a:p>
            <a:r>
              <a:rPr lang="es-MX" dirty="0"/>
              <a:t>						ERD base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92D1ABB-0B87-D861-6BC5-896974A9F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512" y="1262143"/>
            <a:ext cx="6296627" cy="53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19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B818D-6F88-2E1D-76A9-9FD049CD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17949"/>
            <a:ext cx="10131425" cy="1456267"/>
          </a:xfrm>
        </p:spPr>
        <p:txBody>
          <a:bodyPr/>
          <a:lstStyle/>
          <a:p>
            <a:r>
              <a:rPr lang="es-MX" dirty="0"/>
              <a:t>Queries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3EF2418-9B14-3896-249B-A18F3BBA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570" y="296595"/>
            <a:ext cx="4183521" cy="904880"/>
          </a:xfrm>
          <a:prstGeom prst="rect">
            <a:avLst/>
          </a:prstGeom>
        </p:spPr>
      </p:pic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4E6EE3B4-5F3B-D6DF-4398-7235D69F39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2806686"/>
              </p:ext>
            </p:extLst>
          </p:nvPr>
        </p:nvGraphicFramePr>
        <p:xfrm>
          <a:off x="7165570" y="1345653"/>
          <a:ext cx="3647444" cy="2306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7" name="Imagen 16">
            <a:extLst>
              <a:ext uri="{FF2B5EF4-FFF2-40B4-BE49-F238E27FC236}">
                <a16:creationId xmlns:a16="http://schemas.microsoft.com/office/drawing/2014/main" id="{658E8508-5517-4F62-98CD-8CB501C3D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5997" y="420624"/>
            <a:ext cx="3779409" cy="895625"/>
          </a:xfrm>
          <a:prstGeom prst="rect">
            <a:avLst/>
          </a:prstGeom>
        </p:spPr>
      </p:pic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48FCDF35-8CBD-044B-CE3B-4859E7E2B4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020495"/>
              </p:ext>
            </p:extLst>
          </p:nvPr>
        </p:nvGraphicFramePr>
        <p:xfrm>
          <a:off x="1914063" y="1423326"/>
          <a:ext cx="3911600" cy="2471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0" name="Imagen 19">
            <a:extLst>
              <a:ext uri="{FF2B5EF4-FFF2-40B4-BE49-F238E27FC236}">
                <a16:creationId xmlns:a16="http://schemas.microsoft.com/office/drawing/2014/main" id="{C4B3A31D-54C5-AE5C-1862-6BD165B54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1895" y="3894915"/>
            <a:ext cx="3647444" cy="974508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1" name="Gráfico 20">
                <a:extLst>
                  <a:ext uri="{FF2B5EF4-FFF2-40B4-BE49-F238E27FC236}">
                    <a16:creationId xmlns:a16="http://schemas.microsoft.com/office/drawing/2014/main" id="{A981C721-A4A2-0648-77F6-5A6D35549C9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33741671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21" name="Gráfico 20">
                <a:extLst>
                  <a:ext uri="{FF2B5EF4-FFF2-40B4-BE49-F238E27FC236}">
                    <a16:creationId xmlns:a16="http://schemas.microsoft.com/office/drawing/2014/main" id="{A981C721-A4A2-0648-77F6-5A6D35549C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3" name="Tabla 23">
            <a:extLst>
              <a:ext uri="{FF2B5EF4-FFF2-40B4-BE49-F238E27FC236}">
                <a16:creationId xmlns:a16="http://schemas.microsoft.com/office/drawing/2014/main" id="{7AB8C702-B57A-7BBA-54F7-AE2937FC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84979"/>
              </p:ext>
            </p:extLst>
          </p:nvPr>
        </p:nvGraphicFramePr>
        <p:xfrm>
          <a:off x="3804644" y="4962978"/>
          <a:ext cx="5184648" cy="1590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324">
                  <a:extLst>
                    <a:ext uri="{9D8B030D-6E8A-4147-A177-3AD203B41FA5}">
                      <a16:colId xmlns:a16="http://schemas.microsoft.com/office/drawing/2014/main" val="305699033"/>
                    </a:ext>
                  </a:extLst>
                </a:gridCol>
                <a:gridCol w="2592324">
                  <a:extLst>
                    <a:ext uri="{9D8B030D-6E8A-4147-A177-3AD203B41FA5}">
                      <a16:colId xmlns:a16="http://schemas.microsoft.com/office/drawing/2014/main" val="218957694"/>
                    </a:ext>
                  </a:extLst>
                </a:gridCol>
              </a:tblGrid>
              <a:tr h="244633">
                <a:tc>
                  <a:txBody>
                    <a:bodyPr/>
                    <a:lstStyle/>
                    <a:p>
                      <a:r>
                        <a:rPr lang="es-MX" sz="900" dirty="0"/>
                        <a:t>Película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/>
                        <a:t>Nº Actores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036123"/>
                  </a:ext>
                </a:extLst>
              </a:tr>
              <a:tr h="269096">
                <a:tc>
                  <a:txBody>
                    <a:bodyPr/>
                    <a:lstStyle/>
                    <a:p>
                      <a:r>
                        <a:rPr lang="es-MX" sz="800" dirty="0"/>
                        <a:t>Boondock Ballroom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884144"/>
                  </a:ext>
                </a:extLst>
              </a:tr>
              <a:tr h="269096">
                <a:tc>
                  <a:txBody>
                    <a:bodyPr/>
                    <a:lstStyle/>
                    <a:p>
                      <a:r>
                        <a:rPr lang="es-MX" sz="900" dirty="0"/>
                        <a:t>Coneheads Smoochy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818590"/>
                  </a:ext>
                </a:extLst>
              </a:tr>
              <a:tr h="269096">
                <a:tc>
                  <a:txBody>
                    <a:bodyPr/>
                    <a:lstStyle/>
                    <a:p>
                      <a:r>
                        <a:rPr lang="es-MX" sz="900" dirty="0"/>
                        <a:t>Chitty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406508"/>
                  </a:ext>
                </a:extLst>
              </a:tr>
              <a:tr h="269096">
                <a:tc>
                  <a:txBody>
                    <a:bodyPr/>
                    <a:lstStyle/>
                    <a:p>
                      <a:r>
                        <a:rPr lang="es-MX" sz="900" dirty="0"/>
                        <a:t>Stranger Strangers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230880"/>
                  </a:ext>
                </a:extLst>
              </a:tr>
              <a:tr h="269096">
                <a:tc>
                  <a:txBody>
                    <a:bodyPr/>
                    <a:lstStyle/>
                    <a:p>
                      <a:r>
                        <a:rPr lang="es-MX" sz="900" dirty="0"/>
                        <a:t>Flash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32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174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{5EB72093-9A97-2348-9F60-8322F77D23B9}tf10001058_mac</Template>
  <TotalTime>129</TotalTime>
  <Words>158</Words>
  <Application>Microsoft Macintosh PowerPoint</Application>
  <PresentationFormat>Panorámica</PresentationFormat>
  <Paragraphs>44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Proyecto Semana 3</vt:lpstr>
      <vt:lpstr>Descripción</vt:lpstr>
      <vt:lpstr>Limpieza archivos csv</vt:lpstr>
      <vt:lpstr>Creación de base de datos en SQL </vt:lpstr>
      <vt:lpstr>      ERD base de datos</vt:lpstr>
      <vt:lpstr>Queries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Semana 3</dc:title>
  <dc:creator>Alonso Herrera</dc:creator>
  <cp:lastModifiedBy>Alonso Herrera</cp:lastModifiedBy>
  <cp:revision>3</cp:revision>
  <dcterms:created xsi:type="dcterms:W3CDTF">2022-08-28T15:57:23Z</dcterms:created>
  <dcterms:modified xsi:type="dcterms:W3CDTF">2022-08-28T19:02:57Z</dcterms:modified>
</cp:coreProperties>
</file>