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599" r:id="rId3"/>
    <p:sldId id="600" r:id="rId4"/>
    <p:sldId id="602" r:id="rId5"/>
    <p:sldId id="603" r:id="rId6"/>
    <p:sldId id="608" r:id="rId7"/>
    <p:sldId id="607" r:id="rId8"/>
    <p:sldId id="606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8" autoAdjust="0"/>
    <p:restoredTop sz="96374" autoAdjust="0"/>
  </p:normalViewPr>
  <p:slideViewPr>
    <p:cSldViewPr>
      <p:cViewPr varScale="1">
        <p:scale>
          <a:sx n="112" d="100"/>
          <a:sy n="112" d="100"/>
        </p:scale>
        <p:origin x="7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2111.1555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9983" y="1478565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Parareda, I. </a:t>
            </a:r>
            <a:r>
              <a:rPr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Vitebskiy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, J. Scheuer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362200" y="439251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Frozen </a:t>
            </a:r>
            <a:r>
              <a:rPr lang="es-ES" sz="3000" b="1" dirty="0" err="1">
                <a:solidFill>
                  <a:srgbClr val="DE0000"/>
                </a:solidFill>
              </a:rPr>
              <a:t>mode</a:t>
            </a:r>
            <a:r>
              <a:rPr lang="es-ES" sz="3000" b="1" dirty="0">
                <a:solidFill>
                  <a:srgbClr val="DE0000"/>
                </a:solidFill>
              </a:rPr>
              <a:t> in </a:t>
            </a:r>
            <a:r>
              <a:rPr lang="es-ES" sz="3000" b="1" dirty="0" err="1">
                <a:solidFill>
                  <a:srgbClr val="DE0000"/>
                </a:solidFill>
              </a:rPr>
              <a:t>an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asymmetric</a:t>
            </a:r>
            <a:r>
              <a:rPr lang="es-ES" sz="3000" b="1" dirty="0">
                <a:solidFill>
                  <a:srgbClr val="DE0000"/>
                </a:solidFill>
              </a:rPr>
              <a:t> serpentine </a:t>
            </a:r>
            <a:r>
              <a:rPr lang="es-ES" sz="3000" b="1" dirty="0" err="1">
                <a:solidFill>
                  <a:srgbClr val="DE0000"/>
                </a:solidFill>
              </a:rPr>
              <a:t>optical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383" y="202062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53445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FA61CBEB-BB2C-4E19-BCD2-13988989B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3613034"/>
            <a:ext cx="4307258" cy="2453115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F150D2F-D260-4B54-8DA7-4C5EFFB626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94" y="3465443"/>
            <a:ext cx="3684427" cy="2743200"/>
          </a:xfrm>
          <a:prstGeom prst="rect">
            <a:avLst/>
          </a:prstGeom>
        </p:spPr>
      </p:pic>
      <p:pic>
        <p:nvPicPr>
          <p:cNvPr id="16" name="Imagen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D9979A8-6DC3-4FD6-9592-9CD7683051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21" y="3467991"/>
            <a:ext cx="368792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3F16221-9058-453B-A479-9B9B8ADF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4986"/>
            <a:ext cx="8305600" cy="411133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serpentine optical waveguide (ASOW)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E087FD38-24A3-4114-9A4D-867502BD6928}"/>
                  </a:ext>
                </a:extLst>
              </p:cNvPr>
              <p:cNvSpPr txBox="1"/>
              <p:nvPr/>
            </p:nvSpPr>
            <p:spPr>
              <a:xfrm>
                <a:off x="6961390" y="636119"/>
                <a:ext cx="500201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Modification of the serpentine optical waveguide in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Adding a second angle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breaks the longitudinal symmetry of the structure. It is a shear deformation. It enables the formation of a stationary inflection point (SIP)</a:t>
                </a:r>
              </a:p>
              <a:p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structure is modeled using Coupled-Mode Theory (CMT)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Parameters:</a:t>
                </a:r>
              </a:p>
              <a:p>
                <a:r>
                  <a:rPr lang="en-US" dirty="0"/>
                  <a:t>-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of the loop</a:t>
                </a:r>
              </a:p>
              <a:p>
                <a:r>
                  <a:rPr lang="en-US" dirty="0"/>
                  <a:t>- Angle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dirty="0"/>
                  <a:t> (wrt </a:t>
                </a:r>
                <a:r>
                  <a:rPr lang="es-ES" dirty="0" err="1"/>
                  <a:t>the</a:t>
                </a:r>
                <a:r>
                  <a:rPr lang="es-ES" dirty="0"/>
                  <a:t> z-axis)</a:t>
                </a:r>
              </a:p>
              <a:p>
                <a:r>
                  <a:rPr lang="en-US" dirty="0"/>
                  <a:t>- Angle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ES" dirty="0"/>
                  <a:t> (wrt </a:t>
                </a:r>
                <a:r>
                  <a:rPr lang="es-ES" dirty="0" err="1"/>
                  <a:t>the</a:t>
                </a:r>
                <a:r>
                  <a:rPr lang="es-ES" dirty="0"/>
                  <a:t> z-axis)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Coupling 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between waveguide sections in adjacent loops</a:t>
                </a:r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Submitted to </a:t>
                </a:r>
                <a:r>
                  <a:rPr lang="en-US" dirty="0" err="1"/>
                  <a:t>Arxiv</a:t>
                </a:r>
                <a:r>
                  <a:rPr lang="en-US" dirty="0"/>
                  <a:t>, not yet to a journal:</a:t>
                </a:r>
              </a:p>
              <a:p>
                <a:endParaRPr lang="en-US" sz="1050" dirty="0"/>
              </a:p>
              <a:p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1155CC"/>
                    </a:solidFill>
                    <a:effectLst/>
                    <a:cs typeface="Arial" panose="020B0604020202020204" pitchFamily="34" charset="0"/>
                    <a:hlinkClick r:id="rId2"/>
                  </a:rPr>
                  <a:t>https://arxiv.org/abs/2111.15556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E087FD38-24A3-4114-9A4D-867502BD6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390" y="636119"/>
                <a:ext cx="5002010" cy="5940088"/>
              </a:xfrm>
              <a:prstGeom prst="rect">
                <a:avLst/>
              </a:prstGeom>
              <a:blipFill>
                <a:blip r:embed="rId3"/>
                <a:stretch>
                  <a:fillRect l="-1096" t="-513" r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D7063CA-6F0B-4C67-87B0-045EB65EACD7}"/>
                  </a:ext>
                </a:extLst>
              </p:cNvPr>
              <p:cNvSpPr txBox="1"/>
              <p:nvPr/>
            </p:nvSpPr>
            <p:spPr>
              <a:xfrm>
                <a:off x="228600" y="4796907"/>
                <a:ext cx="5715000" cy="678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𝑗𝑘𝑧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i="1" dirty="0">
                    <a:latin typeface="Cambria Math" panose="02040503050406030204" pitchFamily="18" charset="0"/>
                  </a:rPr>
                  <a:t>~ </a:t>
                </a:r>
                <a:r>
                  <a:rPr lang="en-US" dirty="0"/>
                  <a:t>With the wave moving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direction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𝑗𝑘𝑧</m:t>
                        </m:r>
                      </m:sup>
                    </m:sSup>
                    <m:r>
                      <a:rPr lang="es-ES" b="0" i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With the wave moving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direction</a:t>
                </a: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D7063CA-6F0B-4C67-87B0-045EB65EA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796907"/>
                <a:ext cx="5715000" cy="678071"/>
              </a:xfrm>
              <a:prstGeom prst="rect">
                <a:avLst/>
              </a:prstGeom>
              <a:blipFill>
                <a:blip r:embed="rId4"/>
                <a:stretch>
                  <a:fillRect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Imagen 60" descr="Diagrama&#10;&#10;Descripción generada automáticamente">
            <a:extLst>
              <a:ext uri="{FF2B5EF4-FFF2-40B4-BE49-F238E27FC236}">
                <a16:creationId xmlns:a16="http://schemas.microsoft.com/office/drawing/2014/main" id="{131FF93B-0364-4CBC-A0F7-485A00FD9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20359"/>
            <a:ext cx="6629571" cy="3775743"/>
          </a:xfrm>
          <a:prstGeom prst="rect">
            <a:avLst/>
          </a:prstGeom>
        </p:spPr>
      </p:pic>
      <p:sp>
        <p:nvSpPr>
          <p:cNvPr id="64" name="Rectangle 2">
            <a:extLst>
              <a:ext uri="{FF2B5EF4-FFF2-40B4-BE49-F238E27FC236}">
                <a16:creationId xmlns:a16="http://schemas.microsoft.com/office/drawing/2014/main" id="{50F74ADB-95A8-473B-809E-BD6BD297E046}"/>
              </a:ext>
            </a:extLst>
          </p:cNvPr>
          <p:cNvSpPr/>
          <p:nvPr/>
        </p:nvSpPr>
        <p:spPr>
          <a:xfrm>
            <a:off x="228600" y="567578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[1] Scheuer, Weiss, “The Serpentine Optical Waveguide: engineering the dispersion relations and the stopped light points”, Opt. Express 19, 11517, 2011</a:t>
            </a:r>
          </a:p>
        </p:txBody>
      </p:sp>
    </p:spTree>
    <p:extLst>
      <p:ext uri="{BB962C8B-B14F-4D97-AF65-F5344CB8AC3E}">
        <p14:creationId xmlns:p14="http://schemas.microsoft.com/office/powerpoint/2010/main" val="20638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970D535-CA11-4395-BD23-4EFBE7A4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 diagram for a unit cell at the SIP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BC4B4CA-BDFE-4AEF-A291-EBCA56BB1775}"/>
                  </a:ext>
                </a:extLst>
              </p:cNvPr>
              <p:cNvSpPr txBox="1"/>
              <p:nvPr/>
            </p:nvSpPr>
            <p:spPr>
              <a:xfrm>
                <a:off x="8195845" y="947710"/>
                <a:ext cx="3513490" cy="541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Parameters: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=1550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=0.49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=66.02º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=56.15º</m:t>
                      </m:r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Tx/>
                  <a:buChar char="-"/>
                </a:pPr>
                <a:r>
                  <a:rPr lang="en-US" dirty="0"/>
                  <a:t>We take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limit bending losses</a:t>
                </a:r>
              </a:p>
              <a:p>
                <a:pPr marL="285750" indent="-285750">
                  <a:spcAft>
                    <a:spcPts val="600"/>
                  </a:spcAft>
                  <a:buFontTx/>
                  <a:buChar char="-"/>
                </a:pPr>
                <a:r>
                  <a:rPr lang="en-US" dirty="0"/>
                  <a:t>The coalescence parameter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a measure of the coalescence of the eigenvectors of the unit cell transfer matrix,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=√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=2, 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s-ES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s-ES" dirty="0"/>
                </a:br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BC4B4CA-BDFE-4AEF-A291-EBCA56BB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845" y="947710"/>
                <a:ext cx="3513490" cy="5419112"/>
              </a:xfrm>
              <a:prstGeom prst="rect">
                <a:avLst/>
              </a:prstGeom>
              <a:blipFill>
                <a:blip r:embed="rId2"/>
                <a:stretch>
                  <a:fillRect l="-1386" t="-562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3D76A87C-C2EE-4062-A34B-E2D26DE7D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69" y="3647975"/>
            <a:ext cx="3687924" cy="2743200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212CEF-E114-4AF8-B249-3AC2D28A05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2" y="3647975"/>
            <a:ext cx="3600893" cy="2743200"/>
          </a:xfrm>
          <a:prstGeom prst="rect">
            <a:avLst/>
          </a:prstGeom>
        </p:spPr>
      </p:pic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F88671D-AC6A-4AEC-B3F0-01900E8C11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69" y="775567"/>
            <a:ext cx="3687924" cy="2743200"/>
          </a:xfrm>
          <a:prstGeom prst="rect">
            <a:avLst/>
          </a:prstGeom>
        </p:spPr>
      </p:pic>
      <p:pic>
        <p:nvPicPr>
          <p:cNvPr id="16" name="Imagen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F8726CA-44D4-49EA-8BAC-ED32934616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5" y="775567"/>
            <a:ext cx="368442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ADEAA6-B2EC-4C14-90DD-7C4D7D24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Finite-length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7735128-3A2A-498F-94E4-EF62CD936982}"/>
                  </a:ext>
                </a:extLst>
              </p:cNvPr>
              <p:cNvSpPr txBox="1"/>
              <p:nvPr/>
            </p:nvSpPr>
            <p:spPr>
              <a:xfrm>
                <a:off x="355023" y="656912"/>
                <a:ext cx="11379777" cy="5113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By connecting the two bottom ports of each side with a waveguide section, we transform the 6-port device into a 2-port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d>
                        <m:d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𝒂𝒖𝒙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·[</m:t>
                      </m:r>
                      <m:sSup>
                        <m:sSup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d>
                        <m:d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endParaRPr lang="es-E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s-ES" i="1" dirty="0">
                    <a:latin typeface="Cambria Math" panose="02040503050406030204" pitchFamily="18" charset="0"/>
                  </a:rPr>
                  <a:t> </a:t>
                </a:r>
                <a:r>
                  <a:rPr lang="es-ES" dirty="0"/>
                  <a:t>Transfer </a:t>
                </a:r>
                <a:r>
                  <a:rPr lang="es-ES" dirty="0" err="1"/>
                  <a:t>matrix</a:t>
                </a:r>
                <a:r>
                  <a:rPr lang="es-ES" dirty="0"/>
                  <a:t> of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unit</a:t>
                </a:r>
                <a:r>
                  <a:rPr lang="es-ES" dirty="0"/>
                  <a:t> </a:t>
                </a:r>
                <a:r>
                  <a:rPr lang="es-ES" dirty="0" err="1"/>
                  <a:t>cell</a:t>
                </a:r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𝒂𝒖𝒙</m:t>
                        </m:r>
                      </m:sub>
                    </m:sSub>
                  </m:oMath>
                </a14:m>
                <a:r>
                  <a:rPr lang="es-ES" i="1" dirty="0">
                    <a:latin typeface="Cambria Math" panose="02040503050406030204" pitchFamily="18" charset="0"/>
                  </a:rPr>
                  <a:t>~ </a:t>
                </a:r>
                <a:r>
                  <a:rPr lang="es-ES" dirty="0"/>
                  <a:t>Transfer </a:t>
                </a:r>
                <a:r>
                  <a:rPr lang="es-ES" dirty="0" err="1"/>
                  <a:t>matrix</a:t>
                </a:r>
                <a:r>
                  <a:rPr lang="es-ES" dirty="0"/>
                  <a:t> </a:t>
                </a:r>
                <a:r>
                  <a:rPr lang="es-ES" dirty="0" err="1"/>
                  <a:t>without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second</a:t>
                </a:r>
                <a:r>
                  <a:rPr lang="es-ES" dirty="0"/>
                  <a:t> </a:t>
                </a:r>
                <a:r>
                  <a:rPr lang="es-ES" dirty="0" err="1"/>
                  <a:t>coupling</a:t>
                </a:r>
                <a:r>
                  <a:rPr lang="es-ES" dirty="0"/>
                  <a:t> </a:t>
                </a:r>
                <a:r>
                  <a:rPr lang="es-ES" dirty="0" err="1"/>
                  <a:t>point</a:t>
                </a:r>
                <a:endParaRPr lang="es-ES" dirty="0"/>
              </a:p>
              <a:p>
                <a:r>
                  <a:rPr lang="es-ES" dirty="0"/>
                  <a:t>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Length</a:t>
                </a:r>
                <a:r>
                  <a:rPr lang="es-ES" dirty="0"/>
                  <a:t> of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finite</a:t>
                </a:r>
                <a:r>
                  <a:rPr lang="es-ES" dirty="0"/>
                  <a:t> </a:t>
                </a:r>
                <a:r>
                  <a:rPr lang="es-ES" dirty="0" err="1"/>
                  <a:t>length</a:t>
                </a:r>
                <a:r>
                  <a:rPr lang="es-ES" dirty="0"/>
                  <a:t> </a:t>
                </a:r>
                <a:r>
                  <a:rPr lang="es-ES" dirty="0" err="1"/>
                  <a:t>structure</a:t>
                </a:r>
                <a:endParaRPr lang="es-ES" dirty="0"/>
              </a:p>
              <a:p>
                <a:r>
                  <a:rPr lang="es-ES" dirty="0"/>
                  <a:t>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Number</a:t>
                </a:r>
                <a:r>
                  <a:rPr lang="es-ES" dirty="0"/>
                  <a:t> of </a:t>
                </a:r>
                <a:r>
                  <a:rPr lang="es-ES" dirty="0" err="1"/>
                  <a:t>unit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endParaRPr lang="es-ES" dirty="0"/>
              </a:p>
              <a:p>
                <a:endParaRPr lang="es-ES" dirty="0"/>
              </a:p>
              <a:p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boundary</a:t>
                </a:r>
                <a:r>
                  <a:rPr lang="es-ES" dirty="0"/>
                  <a:t> </a:t>
                </a:r>
                <a:r>
                  <a:rPr lang="es-ES" dirty="0" err="1"/>
                  <a:t>conditions</a:t>
                </a:r>
                <a:r>
                  <a:rPr lang="es-ES" dirty="0"/>
                  <a:t> are:</a:t>
                </a:r>
              </a:p>
              <a:p>
                <a:endParaRPr lang="es-ES" dirty="0"/>
              </a:p>
              <a:p>
                <a:r>
                  <a:rPr lang="en-US" dirty="0"/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(0)=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(0)=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(0)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7735128-3A2A-498F-94E4-EF62CD93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23" y="656912"/>
                <a:ext cx="11379777" cy="5113387"/>
              </a:xfrm>
              <a:prstGeom prst="rect">
                <a:avLst/>
              </a:prstGeom>
              <a:blipFill>
                <a:blip r:embed="rId2"/>
                <a:stretch>
                  <a:fillRect l="-428" t="-715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FCA53DE-F28E-4198-BCB1-0BF861C4B566}"/>
                  </a:ext>
                </a:extLst>
              </p:cNvPr>
              <p:cNvSpPr txBox="1"/>
              <p:nvPr/>
            </p:nvSpPr>
            <p:spPr>
              <a:xfrm>
                <a:off x="609600" y="5825569"/>
                <a:ext cx="6735062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baseline="-25000" dirty="0"/>
                  <a:t>*Note that the cell modeled</a:t>
                </a:r>
                <a:r>
                  <a:rPr lang="en-US" sz="2000" i="1" dirty="0"/>
                  <a:t> </a:t>
                </a:r>
                <a:r>
                  <a:rPr lang="en-US" sz="2000" i="1" baseline="-250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baseline="-25000" smtClean="0">
                            <a:latin typeface="Cambria Math" panose="02040503050406030204" pitchFamily="18" charset="0"/>
                          </a:rPr>
                          <m:t>𝑎𝑢𝑥</m:t>
                        </m:r>
                      </m:sub>
                    </m:sSub>
                  </m:oMath>
                </a14:m>
                <a:r>
                  <a:rPr lang="en-US" sz="2000" i="1" baseline="-25000" dirty="0"/>
                  <a:t> does not include the coupling between adjacent bottom loops.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FCA53DE-F28E-4198-BCB1-0BF861C4B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25569"/>
                <a:ext cx="6735062" cy="605294"/>
              </a:xfrm>
              <a:prstGeom prst="rect">
                <a:avLst/>
              </a:prstGeom>
              <a:blipFill>
                <a:blip r:embed="rId3"/>
                <a:stretch>
                  <a:fillRect l="-181" b="-19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776C193F-4A88-4741-A261-810AD644C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5740977" cy="44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7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88AB8B-A1CA-457B-A734-CE7054A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7AC0BFA2-B6BA-4D7D-A7C2-826EB1ED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2" y="4003171"/>
            <a:ext cx="3429000" cy="2656391"/>
          </a:xfrm>
          <a:prstGeom prst="rect">
            <a:avLst/>
          </a:prstGeom>
        </p:spPr>
      </p:pic>
      <p:sp>
        <p:nvSpPr>
          <p:cNvPr id="17" name="Title 7">
            <a:extLst>
              <a:ext uri="{FF2B5EF4-FFF2-40B4-BE49-F238E27FC236}">
                <a16:creationId xmlns:a16="http://schemas.microsoft.com/office/drawing/2014/main" id="{7A1A7227-0A6F-43CA-9A2D-B2111060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Field amplitudes inside the finite-length SIP-ASOW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C45F043-EADE-49CF-96A2-0EAD0F53AC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835722"/>
            <a:ext cx="4167751" cy="3108960"/>
          </a:xfrm>
          <a:prstGeom prst="rect">
            <a:avLst/>
          </a:prstGeom>
        </p:spPr>
      </p:pic>
      <p:pic>
        <p:nvPicPr>
          <p:cNvPr id="24" name="Imagen 2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7E70C3E-B2B1-4D57-9E1D-ACBAB44C39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09" y="835722"/>
            <a:ext cx="4173075" cy="3108960"/>
          </a:xfrm>
          <a:prstGeom prst="rect">
            <a:avLst/>
          </a:prstGeom>
        </p:spPr>
      </p:pic>
      <p:pic>
        <p:nvPicPr>
          <p:cNvPr id="22" name="Imagen 2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90C0313-74B6-47A8-9B24-9135B6178D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77" y="835722"/>
            <a:ext cx="4175681" cy="310896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08B8695-0257-4BDB-AB2B-751EA140943F}"/>
              </a:ext>
            </a:extLst>
          </p:cNvPr>
          <p:cNvSpPr txBox="1"/>
          <p:nvPr/>
        </p:nvSpPr>
        <p:spPr>
          <a:xfrm>
            <a:off x="4359908" y="4343400"/>
            <a:ext cx="7070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field amplitudes satisfy the boundary conditions at the edges of the SIP-ASOW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dramatic field amplitude increase characteristic of the SIP-related frozen mode is in full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6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88AB8B-A1CA-457B-A734-CE7054A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701B1A-442D-4435-A450-E515CCE8626B}"/>
                  </a:ext>
                </a:extLst>
              </p:cNvPr>
              <p:cNvSpPr txBox="1"/>
              <p:nvPr/>
            </p:nvSpPr>
            <p:spPr>
              <a:xfrm>
                <a:off x="277209" y="727494"/>
                <a:ext cx="3962400" cy="2124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Transfer Function (Tr)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s-ES" b="0" i="1" dirty="0">
                    <a:latin typeface="Cambria Math" panose="02040503050406030204" pitchFamily="18" charset="0"/>
                  </a:rPr>
                </a:br>
                <a:r>
                  <a:rPr lang="es-E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og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10 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701B1A-442D-4435-A450-E515CCE8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9" y="727494"/>
                <a:ext cx="3962400" cy="2124236"/>
              </a:xfrm>
              <a:prstGeom prst="rect">
                <a:avLst/>
              </a:prstGeom>
              <a:blipFill>
                <a:blip r:embed="rId2"/>
                <a:stretch>
                  <a:fillRect l="-1231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FEA0F48B-DC83-41D7-9EEF-B04155125C70}"/>
              </a:ext>
            </a:extLst>
          </p:cNvPr>
          <p:cNvSpPr txBox="1"/>
          <p:nvPr/>
        </p:nvSpPr>
        <p:spPr>
          <a:xfrm>
            <a:off x="3886200" y="4281364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strong decay on the right side. At that frequency there is a regular band edge (RBE)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strong decay on the left side is caused by a small band gap in the dispersion diagram of the full structure (not shown here)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7AC0BFA2-B6BA-4D7D-A7C2-826EB1EDC1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4" y="4003121"/>
            <a:ext cx="3186952" cy="2468880"/>
          </a:xfrm>
          <a:prstGeom prst="rect">
            <a:avLst/>
          </a:prstGeom>
        </p:spPr>
      </p:pic>
      <p:sp>
        <p:nvSpPr>
          <p:cNvPr id="17" name="Title 7">
            <a:extLst>
              <a:ext uri="{FF2B5EF4-FFF2-40B4-BE49-F238E27FC236}">
                <a16:creationId xmlns:a16="http://schemas.microsoft.com/office/drawing/2014/main" id="{7A1A7227-0A6F-43CA-9A2D-B2111060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function for a finite-length SIP-ASOW</a:t>
            </a:r>
          </a:p>
        </p:txBody>
      </p:sp>
      <p:pic>
        <p:nvPicPr>
          <p:cNvPr id="18" name="Imagen 17" descr="Gráfico, Histograma&#10;&#10;Descripción generada automáticamente">
            <a:extLst>
              <a:ext uri="{FF2B5EF4-FFF2-40B4-BE49-F238E27FC236}">
                <a16:creationId xmlns:a16="http://schemas.microsoft.com/office/drawing/2014/main" id="{8B724BCF-C578-49CA-A9A8-AD6E21517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727494"/>
            <a:ext cx="4666940" cy="3474720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71562283-B786-4CDC-9193-617D17712A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3"/>
          <a:stretch/>
        </p:blipFill>
        <p:spPr>
          <a:xfrm>
            <a:off x="2979920" y="667909"/>
            <a:ext cx="448768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6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77496443-A7DB-4872-9EB4-59EF31907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5"/>
          <a:stretch/>
        </p:blipFill>
        <p:spPr>
          <a:xfrm>
            <a:off x="2513365" y="838200"/>
            <a:ext cx="4811771" cy="347472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88AB8B-A1CA-457B-A734-CE7054A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7AC0BFA2-B6BA-4D7D-A7C2-826EB1EDC1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13203"/>
            <a:ext cx="3186953" cy="2468880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58BACBDF-EA75-47C3-98BE-A63B39E1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Delay for a finite-length SIP-ASOW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25333EB-9838-4880-82D4-20DC86150150}"/>
                  </a:ext>
                </a:extLst>
              </p:cNvPr>
              <p:cNvSpPr txBox="1"/>
              <p:nvPr/>
            </p:nvSpPr>
            <p:spPr>
              <a:xfrm>
                <a:off x="228600" y="862716"/>
                <a:ext cx="2514600" cy="1754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Group Delay(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∠(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br>
                  <a:rPr lang="es-ES" b="0" i="1" dirty="0">
                    <a:latin typeface="Cambria Math" panose="02040503050406030204" pitchFamily="18" charset="0"/>
                  </a:rPr>
                </a:br>
                <a:r>
                  <a:rPr lang="es-E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dirty="0"/>
                  <a:t> Transfer function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25333EB-9838-4880-82D4-20DC8615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62716"/>
                <a:ext cx="2514600" cy="1754198"/>
              </a:xfrm>
              <a:prstGeom prst="rect">
                <a:avLst/>
              </a:prstGeom>
              <a:blipFill>
                <a:blip r:embed="rId4"/>
                <a:stretch>
                  <a:fillRect l="-2184" t="-1742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 descr="Gráfico, Histograma&#10;&#10;Descripción generada automáticamente">
            <a:extLst>
              <a:ext uri="{FF2B5EF4-FFF2-40B4-BE49-F238E27FC236}">
                <a16:creationId xmlns:a16="http://schemas.microsoft.com/office/drawing/2014/main" id="{902D76CC-1881-490B-895B-AC8E34E6F1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/>
          <a:stretch/>
        </p:blipFill>
        <p:spPr>
          <a:xfrm>
            <a:off x="7325136" y="838200"/>
            <a:ext cx="4864670" cy="34747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FEDB22-C43A-4CA3-AD63-EED40E92F54A}"/>
                  </a:ext>
                </a:extLst>
              </p:cNvPr>
              <p:cNvSpPr txBox="1"/>
              <p:nvPr/>
            </p:nvSpPr>
            <p:spPr>
              <a:xfrm>
                <a:off x="3733800" y="4497258"/>
                <a:ext cx="7620000" cy="167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group delay at the resonances in the vicinity of the SIP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significantly bigger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normalized by the group delay with no coupling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parameters of the SIP-ASOW,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=0.83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FEDB22-C43A-4CA3-AD63-EED40E92F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497258"/>
                <a:ext cx="7620000" cy="1674754"/>
              </a:xfrm>
              <a:prstGeom prst="rect">
                <a:avLst/>
              </a:prstGeom>
              <a:blipFill>
                <a:blip r:embed="rId6"/>
                <a:stretch>
                  <a:fillRect l="-560" t="-2190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85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88AB8B-A1CA-457B-A734-CE7054A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Delay for a finite-length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701B1A-442D-4435-A450-E515CCE8626B}"/>
                  </a:ext>
                </a:extLst>
              </p:cNvPr>
              <p:cNvSpPr txBox="1"/>
              <p:nvPr/>
            </p:nvSpPr>
            <p:spPr>
              <a:xfrm>
                <a:off x="380501" y="839300"/>
                <a:ext cx="2508767" cy="2309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Q factor (Q)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r>
                  <a:rPr lang="es-E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𝑅𝑒𝑠𝑜𝑛𝑎𝑛𝑡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𝑛𝑔𝑢𝑙𝑎𝑟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𝑟𝑒𝑞𝑢𝑒𝑛𝑐𝑦</m:t>
                      </m:r>
                    </m:oMath>
                  </m:oMathPara>
                </a14:m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𝐺𝑟𝑜𝑢𝑝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𝐷𝑒𝑙𝑎𝑦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701B1A-442D-4435-A450-E515CCE8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01" y="839300"/>
                <a:ext cx="2508767" cy="2309287"/>
              </a:xfrm>
              <a:prstGeom prst="rect">
                <a:avLst/>
              </a:prstGeom>
              <a:blipFill>
                <a:blip r:embed="rId2"/>
                <a:stretch>
                  <a:fillRect l="-1942" t="-1583" b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4E1A71E-FE69-4D39-AC32-293B377AC621}"/>
                  </a:ext>
                </a:extLst>
              </p:cNvPr>
              <p:cNvSpPr txBox="1"/>
              <p:nvPr/>
            </p:nvSpPr>
            <p:spPr>
              <a:xfrm>
                <a:off x="3581400" y="4370948"/>
                <a:ext cx="8229600" cy="175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fitting curve for even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≈112.8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−5354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fitting curve for odd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is</a:t>
                </a:r>
                <a:r>
                  <a:rPr lang="es-ES" b="0" dirty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≈99.8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+3.2×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−3.4×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Both </a:t>
                </a:r>
                <a:r>
                  <a:rPr lang="es-ES" b="0" dirty="0" err="1"/>
                  <a:t>fittings</a:t>
                </a:r>
                <a:r>
                  <a:rPr lang="es-ES" b="0" dirty="0"/>
                  <a:t> </a:t>
                </a:r>
                <a:r>
                  <a:rPr lang="es-ES" b="0" dirty="0" err="1"/>
                  <a:t>were</a:t>
                </a:r>
                <a:r>
                  <a:rPr lang="es-ES" b="0" dirty="0"/>
                  <a:t> done </a:t>
                </a:r>
                <a:r>
                  <a:rPr lang="es-ES" b="0" dirty="0" err="1"/>
                  <a:t>for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20,50</m:t>
                        </m:r>
                      </m:e>
                    </m:d>
                  </m:oMath>
                </a14:m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The</a:t>
                </a:r>
                <a:r>
                  <a:rPr lang="es-ES" b="0" dirty="0"/>
                  <a:t> SIP-ASOW </a:t>
                </a:r>
                <a:r>
                  <a:rPr lang="es-ES" b="0" dirty="0" err="1"/>
                  <a:t>displays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anomalous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scaling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quality</a:t>
                </a:r>
                <a:r>
                  <a:rPr lang="es-ES" b="0" dirty="0"/>
                  <a:t> factor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number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unit</a:t>
                </a:r>
                <a:r>
                  <a:rPr lang="es-ES" b="0" dirty="0"/>
                  <a:t> </a:t>
                </a:r>
                <a:r>
                  <a:rPr lang="es-ES" b="0" dirty="0" err="1"/>
                  <a:t>cells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" b="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4E1A71E-FE69-4D39-AC32-293B377AC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70948"/>
                <a:ext cx="8229600" cy="1757404"/>
              </a:xfrm>
              <a:prstGeom prst="rect">
                <a:avLst/>
              </a:prstGeom>
              <a:blipFill>
                <a:blip r:embed="rId3"/>
                <a:stretch>
                  <a:fillRect l="-519" t="-1736" r="-444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2D725D2-78E2-46C8-9C94-8ED557B197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6101"/>
          <a:stretch/>
        </p:blipFill>
        <p:spPr>
          <a:xfrm>
            <a:off x="2889269" y="861138"/>
            <a:ext cx="4624096" cy="3474720"/>
          </a:xfrm>
          <a:prstGeom prst="rect">
            <a:avLst/>
          </a:prstGeom>
        </p:spPr>
      </p:pic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AE2E178-106B-43C6-B904-280369A8E0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 r="6038"/>
          <a:stretch/>
        </p:blipFill>
        <p:spPr>
          <a:xfrm>
            <a:off x="7443792" y="861138"/>
            <a:ext cx="4699006" cy="3474720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88A208D-691E-42ED-9001-86F6056448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65684"/>
            <a:ext cx="3186953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1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62192</TotalTime>
  <Words>712</Words>
  <Application>Microsoft Office PowerPoint</Application>
  <PresentationFormat>Panorámica</PresentationFormat>
  <Paragraphs>84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Calibri</vt:lpstr>
      <vt:lpstr>Cambria Math</vt:lpstr>
      <vt:lpstr>Office Theme</vt:lpstr>
      <vt:lpstr>Presentación de PowerPoint</vt:lpstr>
      <vt:lpstr>Asymmetric serpentine optical waveguide (ASOW)</vt:lpstr>
      <vt:lpstr>Dispersion diagram for a unit cell at the SIP</vt:lpstr>
      <vt:lpstr>Finite-length SIP-ASOW</vt:lpstr>
      <vt:lpstr>Field amplitudes inside the finite-length SIP-ASOW</vt:lpstr>
      <vt:lpstr>Transfer function for a finite-length SIP-ASOW</vt:lpstr>
      <vt:lpstr>Group Delay for a finite-length SIP-ASOW</vt:lpstr>
      <vt:lpstr>Group Delay for a finite-length SIP-ASOW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935</cp:revision>
  <dcterms:created xsi:type="dcterms:W3CDTF">2015-11-16T15:02:53Z</dcterms:created>
  <dcterms:modified xsi:type="dcterms:W3CDTF">2021-12-13T15:33:08Z</dcterms:modified>
</cp:coreProperties>
</file>