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47" r:id="rId2"/>
    <p:sldId id="348" r:id="rId3"/>
    <p:sldId id="349" r:id="rId4"/>
    <p:sldId id="350" r:id="rId5"/>
    <p:sldId id="351" r:id="rId6"/>
    <p:sldId id="352" r:id="rId7"/>
    <p:sldId id="353" r:id="rId8"/>
    <p:sldId id="354" r:id="rId9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mbria Math" panose="02040503050406030204" pitchFamily="18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yehia" initials="my" lastIdx="6" clrIdx="0">
    <p:extLst>
      <p:ext uri="{19B8F6BF-5375-455C-9EA6-DF929625EA0E}">
        <p15:presenceInfo xmlns:p15="http://schemas.microsoft.com/office/powerpoint/2012/main" userId="5e57daa659109ea2" providerId="Windows Live"/>
      </p:ext>
    </p:extLst>
  </p:cmAuthor>
  <p:cmAuthor id="2" name="Tarek Khedr" initials="TK" lastIdx="16" clrIdx="1">
    <p:extLst>
      <p:ext uri="{19B8F6BF-5375-455C-9EA6-DF929625EA0E}">
        <p15:presenceInfo xmlns:p15="http://schemas.microsoft.com/office/powerpoint/2012/main" userId="Tarek Khedr" providerId="None"/>
      </p:ext>
    </p:extLst>
  </p:cmAuthor>
  <p:cmAuthor id="3" name="Abdelshafy" initials="A" lastIdx="5" clrIdx="2">
    <p:extLst>
      <p:ext uri="{19B8F6BF-5375-455C-9EA6-DF929625EA0E}">
        <p15:presenceInfo xmlns:p15="http://schemas.microsoft.com/office/powerpoint/2012/main" userId="Abdelshafy" providerId="None"/>
      </p:ext>
    </p:extLst>
  </p:cmAuthor>
  <p:cmAuthor id="4" name="Albert Herrero Parareda" initials="AHP" lastIdx="1" clrIdx="3">
    <p:extLst>
      <p:ext uri="{19B8F6BF-5375-455C-9EA6-DF929625EA0E}">
        <p15:presenceInfo xmlns:p15="http://schemas.microsoft.com/office/powerpoint/2012/main" userId="Albert Herrero Parare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BCFE"/>
    <a:srgbClr val="0C0288"/>
    <a:srgbClr val="0E039F"/>
    <a:srgbClr val="000066"/>
    <a:srgbClr val="0F45B1"/>
    <a:srgbClr val="0214BE"/>
    <a:srgbClr val="FF8B8B"/>
    <a:srgbClr val="B17000"/>
    <a:srgbClr val="D59601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18" autoAdjust="0"/>
    <p:restoredTop sz="96374" autoAdjust="0"/>
  </p:normalViewPr>
  <p:slideViewPr>
    <p:cSldViewPr>
      <p:cViewPr varScale="1">
        <p:scale>
          <a:sx n="64" d="100"/>
          <a:sy n="64" d="100"/>
        </p:scale>
        <p:origin x="86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A1963-63B2-40D2-ADC3-36BF43907078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EB57D-8F99-41A6-AD43-28CFAA26ED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2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1ED6C-C814-4E60-9FAC-E545E0A690B9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C5FAC-7DF8-4EEA-9374-184479F7E07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152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866900" y="3657600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Parareda, I. </a:t>
            </a:r>
            <a:r>
              <a:rPr lang="en-US" alt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Vitebskiy</a:t>
            </a: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, J. Scheuer and F. Capolino</a:t>
            </a:r>
            <a:endParaRPr lang="en-US" alt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2362200" y="1797881"/>
            <a:ext cx="7164488" cy="55399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3000" b="1" dirty="0">
                <a:solidFill>
                  <a:srgbClr val="DE0000"/>
                </a:solidFill>
              </a:rPr>
              <a:t>ASOW </a:t>
            </a:r>
            <a:r>
              <a:rPr lang="es-ES" sz="3000" b="1" dirty="0" err="1">
                <a:solidFill>
                  <a:srgbClr val="DE0000"/>
                </a:solidFill>
              </a:rPr>
              <a:t>conditions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for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an</a:t>
            </a:r>
            <a:r>
              <a:rPr lang="es-ES" sz="3000" b="1" dirty="0">
                <a:solidFill>
                  <a:srgbClr val="DE0000"/>
                </a:solidFill>
              </a:rPr>
              <a:t> SIP</a:t>
            </a:r>
            <a:endParaRPr lang="en-US" sz="3000" b="1" dirty="0">
              <a:solidFill>
                <a:srgbClr val="D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1300" y="419966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832480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3"/>
    </mc:Choice>
    <mc:Fallback xmlns="">
      <p:transition spd="slow" advTm="2074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E69DA-3964-4012-BD0F-68EE7F4F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Characteristic polynomial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B5C6BC7-0159-4880-B4B3-16494925009B}"/>
                  </a:ext>
                </a:extLst>
              </p:cNvPr>
              <p:cNvSpPr txBox="1"/>
              <p:nvPr/>
            </p:nvSpPr>
            <p:spPr>
              <a:xfrm>
                <a:off x="838199" y="2956351"/>
                <a:ext cx="9795823" cy="1884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unc>
                            <m:func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Sup>
                                    <m:sSubSup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  <m:sup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E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e>
                              </m:d>
                              <m:func>
                                <m:func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E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s-ES" b="0" i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𝜁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  <m:f>
                            <m:f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den>
                          </m:f>
                          <m:func>
                            <m:func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  <m: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func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es-ES" b="0" dirty="0"/>
                </a:br>
                <a:endParaRPr lang="en-US" dirty="0"/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B5C6BC7-0159-4880-B4B3-164949250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956351"/>
                <a:ext cx="9795823" cy="18840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03BF57F-C023-4B97-BBE6-F9F93F54454C}"/>
                  </a:ext>
                </a:extLst>
              </p:cNvPr>
              <p:cNvSpPr txBox="1"/>
              <p:nvPr/>
            </p:nvSpPr>
            <p:spPr>
              <a:xfrm>
                <a:off x="1752600" y="5882958"/>
                <a:ext cx="35381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03BF57F-C023-4B97-BBE6-F9F93F544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882958"/>
                <a:ext cx="3538148" cy="276999"/>
              </a:xfrm>
              <a:prstGeom prst="rect">
                <a:avLst/>
              </a:prstGeom>
              <a:blipFill>
                <a:blip r:embed="rId3"/>
                <a:stretch>
                  <a:fillRect l="-1207" t="-4444" r="-103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B1D4C64-70C8-4299-AEC4-09FD7FEB5E79}"/>
                  </a:ext>
                </a:extLst>
              </p:cNvPr>
              <p:cNvSpPr txBox="1"/>
              <p:nvPr/>
            </p:nvSpPr>
            <p:spPr>
              <a:xfrm>
                <a:off x="1752600" y="1870510"/>
                <a:ext cx="1023742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𝜁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𝑗𝑘𝑑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B1D4C64-70C8-4299-AEC4-09FD7FEB5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870510"/>
                <a:ext cx="1023742" cy="285912"/>
              </a:xfrm>
              <a:prstGeom prst="rect">
                <a:avLst/>
              </a:prstGeom>
              <a:blipFill>
                <a:blip r:embed="rId4"/>
                <a:stretch>
                  <a:fillRect l="-7784" t="-8511" r="-3593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7707B54-F896-410D-ADC4-4B8841475F48}"/>
                  </a:ext>
                </a:extLst>
              </p:cNvPr>
              <p:cNvSpPr txBox="1"/>
              <p:nvPr/>
            </p:nvSpPr>
            <p:spPr>
              <a:xfrm>
                <a:off x="838199" y="1253014"/>
                <a:ext cx="27527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7707B54-F896-410D-ADC4-4B8841475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253014"/>
                <a:ext cx="2752741" cy="276999"/>
              </a:xfrm>
              <a:prstGeom prst="rect">
                <a:avLst/>
              </a:prstGeom>
              <a:blipFill>
                <a:blip r:embed="rId5"/>
                <a:stretch>
                  <a:fillRect l="-1549" r="-154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0ADE7153-0A29-46A5-95FE-AE6A881F42F2}"/>
              </a:ext>
            </a:extLst>
          </p:cNvPr>
          <p:cNvSpPr txBox="1"/>
          <p:nvPr/>
        </p:nvSpPr>
        <p:spPr>
          <a:xfrm>
            <a:off x="533400" y="609600"/>
            <a:ext cx="1074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eigenvalue solutions are found from the characteristic equation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FCCD364-B8C4-4C6A-92C8-7ABD965367B2}"/>
              </a:ext>
            </a:extLst>
          </p:cNvPr>
          <p:cNvSpPr txBox="1"/>
          <p:nvPr/>
        </p:nvSpPr>
        <p:spPr>
          <a:xfrm>
            <a:off x="838199" y="1828800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605BB03-9125-42E7-B253-7BF72F79AB8C}"/>
              </a:ext>
            </a:extLst>
          </p:cNvPr>
          <p:cNvSpPr txBox="1"/>
          <p:nvPr/>
        </p:nvSpPr>
        <p:spPr>
          <a:xfrm>
            <a:off x="838199" y="2438400"/>
            <a:ext cx="510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full characteristic polynomial is: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8B778A6E-B402-496B-8A11-6E0B753B3AFC}"/>
                  </a:ext>
                </a:extLst>
              </p:cNvPr>
              <p:cNvSpPr txBox="1"/>
              <p:nvPr/>
            </p:nvSpPr>
            <p:spPr>
              <a:xfrm>
                <a:off x="838199" y="5105400"/>
                <a:ext cx="95250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Evaluated at the SIP frequency,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, the characteristic equation must have the form</a:t>
                </a:r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8B778A6E-B402-496B-8A11-6E0B753B3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105400"/>
                <a:ext cx="9525001" cy="369332"/>
              </a:xfrm>
              <a:prstGeom prst="rect">
                <a:avLst/>
              </a:prstGeom>
              <a:blipFill>
                <a:blip r:embed="rId6"/>
                <a:stretch>
                  <a:fillRect l="-512"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60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FC8A8-9C8E-4666-8384-8A270644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Necessary but not sufficient conditions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4D297F3-D970-49BA-990F-1AE0926E2648}"/>
                  </a:ext>
                </a:extLst>
              </p:cNvPr>
              <p:cNvSpPr txBox="1"/>
              <p:nvPr/>
            </p:nvSpPr>
            <p:spPr>
              <a:xfrm>
                <a:off x="1981200" y="1752600"/>
                <a:ext cx="7798738" cy="38869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Sup>
                                <m:sSub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=6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ES" b="0" dirty="0"/>
              </a:p>
              <a:p>
                <a:br>
                  <a:rPr lang="es-E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  <m: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  <m: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e>
                      </m:d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+9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s-ES" dirty="0"/>
              </a:p>
              <a:p>
                <a:br>
                  <a:rPr lang="es-E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func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s-ES" dirty="0"/>
              </a:p>
              <a:p>
                <a:br>
                  <a:rPr lang="es-E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</a:rPr>
                        <m:t>+2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+9</m:t>
                      </m:r>
                    </m:oMath>
                  </m:oMathPara>
                </a14:m>
                <a:endParaRPr lang="es-ES" dirty="0"/>
              </a:p>
              <a:p>
                <a:br>
                  <a:rPr lang="es-E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−4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+6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−4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den>
                      </m:f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4D297F3-D970-49BA-990F-1AE0926E2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752600"/>
                <a:ext cx="7798738" cy="38869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393B65F4-86E9-44C3-95A8-05D792361977}"/>
              </a:ext>
            </a:extLst>
          </p:cNvPr>
          <p:cNvSpPr txBox="1"/>
          <p:nvPr/>
        </p:nvSpPr>
        <p:spPr>
          <a:xfrm>
            <a:off x="304800" y="762000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Equating the coefficients of both polynomials, we obtain the following five necessary conditions</a:t>
            </a:r>
          </a:p>
        </p:txBody>
      </p:sp>
    </p:spTree>
    <p:extLst>
      <p:ext uri="{BB962C8B-B14F-4D97-AF65-F5344CB8AC3E}">
        <p14:creationId xmlns:p14="http://schemas.microsoft.com/office/powerpoint/2010/main" val="22674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5C685-140B-4D53-80C5-0EAD1BC3B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SIP solutions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E90E7CB-64D5-46C0-9D0D-C4534ACA1845}"/>
                  </a:ext>
                </a:extLst>
              </p:cNvPr>
              <p:cNvSpPr txBox="1"/>
              <p:nvPr/>
            </p:nvSpPr>
            <p:spPr>
              <a:xfrm>
                <a:off x="1560623" y="1449384"/>
                <a:ext cx="9070753" cy="44736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endParaRPr lang="es-E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acos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𝜅</m:t>
                                          </m:r>
                                        </m:e>
                                        <m:sup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f>
                                    <m:f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p>
                                      </m:s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sSup>
                                        <m:s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p>
                                      </m:s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𝜅</m:t>
                                          </m:r>
                                        </m:e>
                                        <m:sup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−9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br>
                  <a:rPr lang="es-ES" b="0" dirty="0"/>
                </a:br>
                <a:endParaRPr lang="es-ES" b="0" dirty="0"/>
              </a:p>
              <a:p>
                <a:br>
                  <a:rPr lang="es-E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𝑅𝑛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acos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  <m:sup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func>
                                <m:func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E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𝑅𝑛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acos</m:t>
                          </m:r>
                        </m:fName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ES" b="0" dirty="0"/>
              </a:p>
              <a:p>
                <a:br>
                  <a:rPr lang="es-E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𝑅𝑛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acos</m:t>
                          </m:r>
                        </m:fName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s-ES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+9</m:t>
                                  </m:r>
                                  <m:func>
                                    <m:func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s-ES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e>
                              </m:d>
                              <m:f>
                                <m:f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  <m: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func>
                                <m:func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s-ES" dirty="0"/>
              </a:p>
              <a:p>
                <a:br>
                  <a:rPr lang="es-E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E90E7CB-64D5-46C0-9D0D-C4534ACA1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623" y="1449384"/>
                <a:ext cx="9070753" cy="44736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9079C8F-D575-46BF-88F3-2BC237F7C52B}"/>
                  </a:ext>
                </a:extLst>
              </p:cNvPr>
              <p:cNvSpPr txBox="1"/>
              <p:nvPr/>
            </p:nvSpPr>
            <p:spPr>
              <a:xfrm>
                <a:off x="381000" y="838200"/>
                <a:ext cx="10591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Solving the system of equations, we find that, for a given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s-ES" b="0" i="1" smtClean="0">
                        <a:latin typeface="Cambria Math" panose="02040503050406030204" pitchFamily="18" charset="0"/>
                      </a:rPr>
                      <m:t>kappa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9079C8F-D575-46BF-88F3-2BC237F7C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838200"/>
                <a:ext cx="10591800" cy="369332"/>
              </a:xfrm>
              <a:prstGeom prst="rect">
                <a:avLst/>
              </a:prstGeom>
              <a:blipFill>
                <a:blip r:embed="rId3"/>
                <a:stretch>
                  <a:fillRect l="-518"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023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0F7ED-01E7-4BF4-96B7-EB85119E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the coupling coefficient of our SIP, we have: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D4D7052-1460-49D7-8139-45A9F234AAE5}"/>
                  </a:ext>
                </a:extLst>
              </p:cNvPr>
              <p:cNvSpPr txBox="1"/>
              <p:nvPr/>
            </p:nvSpPr>
            <p:spPr>
              <a:xfrm>
                <a:off x="457200" y="838200"/>
                <a:ext cx="6097656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i="0" u="none" strike="noStrike" baseline="0" dirty="0">
                    <a:solidFill>
                      <a:srgbClr val="3C763D"/>
                    </a:solidFill>
                    <a:latin typeface="Courier New" panose="02070309020205020404" pitchFamily="49" charset="0"/>
                  </a:rPr>
                  <a:t>% Parameters SIP: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800" b="0" i="1" u="none" strike="noStrike" baseline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u="none" strike="noStrike" baseline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s-ES" sz="1800" b="0" i="1" u="none" strike="noStrike" baseline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0.49</m:t>
                      </m:r>
                      <m:r>
                        <a:rPr lang="es-ES" sz="1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800" b="0" i="0" u="none" strike="noStrike" baseline="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800" b="0" i="1" u="none" strike="noStrike" baseline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u="none" strike="noStrike" baseline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ES" sz="1800" b="0" i="1" u="none" strike="noStrike" baseline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 10</m:t>
                      </m:r>
                      <m:r>
                        <a:rPr lang="en-US" sz="1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−6;</m:t>
                      </m:r>
                    </m:oMath>
                  </m:oMathPara>
                </a14:m>
                <a:endParaRPr lang="en-US" sz="1800" b="0" i="0" u="none" strike="noStrike" baseline="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1.15</m:t>
                      </m:r>
                    </m:oMath>
                  </m:oMathPara>
                </a14:m>
                <a:endParaRPr lang="en-US" sz="1800" b="0" i="0" u="none" strike="noStrike" baseline="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sz="1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′= 0.</m:t>
                      </m:r>
                      <m:r>
                        <a:rPr lang="en-US" sz="1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98</m:t>
                      </m:r>
                    </m:oMath>
                  </m:oMathPara>
                </a14:m>
                <a:endParaRPr lang="en-US" sz="1800" b="0" i="0" u="none" strike="noStrike" baseline="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D4D7052-1460-49D7-8139-45A9F234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838200"/>
                <a:ext cx="6097656" cy="1477328"/>
              </a:xfrm>
              <a:prstGeom prst="rect">
                <a:avLst/>
              </a:prstGeom>
              <a:blipFill>
                <a:blip r:embed="rId2"/>
                <a:stretch>
                  <a:fillRect l="-800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D637827-3276-4C31-817D-248EF36DF865}"/>
                  </a:ext>
                </a:extLst>
              </p:cNvPr>
              <p:cNvSpPr txBox="1"/>
              <p:nvPr/>
            </p:nvSpPr>
            <p:spPr>
              <a:xfrm>
                <a:off x="969446" y="3357691"/>
                <a:ext cx="9496767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=0.498 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=0.867 →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=0.469 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=0.0077 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=−3.13→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=−1.56, 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=−1.57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D637827-3276-4C31-817D-248EF36DF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46" y="3357691"/>
                <a:ext cx="9496767" cy="525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E1F3990-118F-4B58-A36A-DD9FACCF6C15}"/>
                  </a:ext>
                </a:extLst>
              </p:cNvPr>
              <p:cNvSpPr txBox="1"/>
              <p:nvPr/>
            </p:nvSpPr>
            <p:spPr>
              <a:xfrm>
                <a:off x="6629400" y="1369584"/>
                <a:ext cx="115467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=0.172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=−3.13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E1F3990-118F-4B58-A36A-DD9FACCF6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369584"/>
                <a:ext cx="1154675" cy="553998"/>
              </a:xfrm>
              <a:prstGeom prst="rect">
                <a:avLst/>
              </a:prstGeom>
              <a:blipFill>
                <a:blip r:embed="rId4"/>
                <a:stretch>
                  <a:fillRect l="-6878" t="-2198" r="-4762" b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EDCDF16C-AC1F-4E76-815B-D57C150A484B}"/>
              </a:ext>
            </a:extLst>
          </p:cNvPr>
          <p:cNvCxnSpPr/>
          <p:nvPr/>
        </p:nvCxnSpPr>
        <p:spPr>
          <a:xfrm>
            <a:off x="5187261" y="1646583"/>
            <a:ext cx="9087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B421B6C-105E-4D4F-B965-72DABC2194B0}"/>
                  </a:ext>
                </a:extLst>
              </p:cNvPr>
              <p:cNvSpPr txBox="1"/>
              <p:nvPr/>
            </p:nvSpPr>
            <p:spPr>
              <a:xfrm>
                <a:off x="609600" y="4213324"/>
                <a:ext cx="8707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Using the same radius and coupling coefficient, we get different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. We still get an SIP.</a:t>
                </a:r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B421B6C-105E-4D4F-B965-72DABC219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213324"/>
                <a:ext cx="8707954" cy="369332"/>
              </a:xfrm>
              <a:prstGeom prst="rect">
                <a:avLst/>
              </a:prstGeom>
              <a:blipFill>
                <a:blip r:embed="rId5"/>
                <a:stretch>
                  <a:fillRect l="-56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186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F1C5D7E9-3BCC-4960-BF87-948A124F4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217" y="689292"/>
            <a:ext cx="6477000" cy="538002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EDC4C87-0D18-42F1-9BDB-7381EFCB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Dispersion Diagram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E002B0D-04E6-430C-9D5B-F4C705B7DC62}"/>
              </a:ext>
            </a:extLst>
          </p:cNvPr>
          <p:cNvSpPr txBox="1"/>
          <p:nvPr/>
        </p:nvSpPr>
        <p:spPr>
          <a:xfrm>
            <a:off x="533400" y="738988"/>
            <a:ext cx="3476385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Parameters SIP:</a:t>
            </a: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Freq_Center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193.54;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CouplCoeff_k1 = 0.498;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Radius = 10e-6;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Alpha =  -1.56;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Alpha_2 = -1.57;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BDC0606-17D6-4AFB-981B-39BE99969D2B}"/>
              </a:ext>
            </a:extLst>
          </p:cNvPr>
          <p:cNvSpPr txBox="1"/>
          <p:nvPr/>
        </p:nvSpPr>
        <p:spPr>
          <a:xfrm>
            <a:off x="533400" y="2971800"/>
            <a:ext cx="34763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SIP we find is not the same as the one in the paper.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angles are negative. Changing them to positive does not have an SIP. </a:t>
            </a:r>
          </a:p>
        </p:txBody>
      </p:sp>
    </p:spTree>
    <p:extLst>
      <p:ext uri="{BB962C8B-B14F-4D97-AF65-F5344CB8AC3E}">
        <p14:creationId xmlns:p14="http://schemas.microsoft.com/office/powerpoint/2010/main" val="253198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FB970-20CC-423C-99AE-7B1301C0C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Negative angles and different SIP: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7065CB3-3556-404A-9DE1-6B31077168D0}"/>
                  </a:ext>
                </a:extLst>
              </p:cNvPr>
              <p:cNvSpPr txBox="1"/>
              <p:nvPr/>
            </p:nvSpPr>
            <p:spPr>
              <a:xfrm>
                <a:off x="228600" y="609600"/>
                <a:ext cx="11734800" cy="5943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get different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=0.172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𝑟𝑎𝑑</m:t>
                      </m:r>
                    </m:oMath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=0.0077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𝑟𝑎𝑑</m:t>
                      </m:r>
                    </m:oMath>
                  </m:oMathPara>
                </a14:m>
                <a:endParaRPr lang="es-ES" b="0" dirty="0"/>
              </a:p>
              <a:p>
                <a:r>
                  <a:rPr lang="en-US" dirty="0"/>
                  <a:t>With the same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=0.094</m:t>
                    </m:r>
                  </m:oMath>
                </a14:m>
                <a:r>
                  <a:rPr lang="en-US" dirty="0"/>
                  <a:t>. How is that? We have:</a:t>
                </a:r>
              </a:p>
              <a:p>
                <a:r>
                  <a:rPr lang="en-US" dirty="0"/>
                  <a:t>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</a:rPr>
                        <m:t>3</m:t>
                      </m:r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𝑅𝑛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ES" b="0" dirty="0"/>
              </a:p>
              <a:p>
                <a:br>
                  <a:rPr lang="es-E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𝑅𝑛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𝑅𝑛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𝑅𝑛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𝑅𝑛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ES" b="0" dirty="0"/>
              </a:p>
              <a:p>
                <a:br>
                  <a:rPr lang="es-E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𝑅𝑛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𝑅𝑛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b="0" dirty="0"/>
              </a:p>
              <a:p>
                <a:endParaRPr lang="es-ES" dirty="0"/>
              </a:p>
              <a:p>
                <a:r>
                  <a:rPr lang="es-ES" b="0" dirty="0" err="1"/>
                  <a:t>This</a:t>
                </a:r>
                <a:r>
                  <a:rPr lang="es-ES" b="0" dirty="0"/>
                  <a:t> </a:t>
                </a:r>
                <a:r>
                  <a:rPr lang="es-ES" b="0" dirty="0" err="1"/>
                  <a:t>occurs</a:t>
                </a:r>
                <a:r>
                  <a:rPr lang="es-ES" b="0" dirty="0"/>
                  <a:t> </a:t>
                </a:r>
                <a:r>
                  <a:rPr lang="es-ES" b="0" dirty="0" err="1"/>
                  <a:t>with</a:t>
                </a:r>
                <a:r>
                  <a:rPr lang="es-ES" b="0" dirty="0"/>
                  <a:t> </a:t>
                </a:r>
                <a:r>
                  <a:rPr lang="es-ES" b="0" dirty="0" err="1"/>
                  <a:t>out</a:t>
                </a:r>
                <a:r>
                  <a:rPr lang="es-ES" b="0" dirty="0"/>
                  <a:t> </a:t>
                </a:r>
                <a:r>
                  <a:rPr lang="es-ES" b="0" dirty="0" err="1"/>
                  <a:t>values</a:t>
                </a:r>
                <a:r>
                  <a:rPr lang="es-ES" b="0" dirty="0"/>
                  <a:t> </a:t>
                </a:r>
                <a:r>
                  <a:rPr lang="es-ES" b="0" dirty="0" err="1"/>
                  <a:t>because</a:t>
                </a:r>
                <a:r>
                  <a:rPr lang="es-ES" b="0" dirty="0"/>
                  <a:t>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s-ES" i="1" smtClean="0">
                        <a:latin typeface="Cambria Math" panose="02040503050406030204" pitchFamily="18" charset="0"/>
                      </a:rPr>
                      <m:t>𝑅𝑛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s-ES" b="0" i="0" smtClean="0">
                        <a:latin typeface="Cambria Math" panose="02040503050406030204" pitchFamily="18" charset="0"/>
                      </a:rPr>
                      <m:t>=31.416=10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s-ES" b="0" dirty="0"/>
                  <a:t>. </a:t>
                </a:r>
                <a:r>
                  <a:rPr lang="es-ES" dirty="0"/>
                  <a:t>Fixing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s-ES" b="0" dirty="0"/>
                  <a:t>, </a:t>
                </a:r>
                <a:r>
                  <a:rPr lang="es-ES" b="0" dirty="0" err="1"/>
                  <a:t>we</a:t>
                </a:r>
                <a:r>
                  <a:rPr lang="es-ES" b="0" dirty="0"/>
                  <a:t> </a:t>
                </a:r>
                <a:r>
                  <a:rPr lang="es-ES" b="0" dirty="0" err="1"/>
                  <a:t>still</a:t>
                </a:r>
                <a:r>
                  <a:rPr lang="es-ES" b="0" dirty="0"/>
                  <a:t> </a:t>
                </a:r>
                <a:r>
                  <a:rPr lang="es-ES" b="0" dirty="0" err="1"/>
                  <a:t>get</a:t>
                </a:r>
                <a:r>
                  <a:rPr lang="es-ES" b="0" dirty="0"/>
                  <a:t> negative angles:</a:t>
                </a:r>
              </a:p>
              <a:p>
                <a:endParaRPr lang="es-E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 −1.48</m:t>
                      </m:r>
                      <m:r>
                        <a:rPr lang="es-ES" sz="1800" b="0" i="0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1800" b="0" i="0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rad</m:t>
                      </m:r>
                    </m:oMath>
                  </m:oMathPara>
                </a14:m>
                <a:endParaRPr lang="en-US" sz="1800" b="0" i="0" u="none" strike="noStrike" baseline="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sz="1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1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 −1.65</m:t>
                      </m:r>
                      <m:r>
                        <a:rPr lang="es-ES" sz="1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800" b="0" i="1" u="none" strike="noStrik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𝑟𝑎𝑑</m:t>
                      </m:r>
                    </m:oMath>
                  </m:oMathPara>
                </a14:m>
                <a:endParaRPr lang="en-US" sz="1800" b="0" i="0" u="none" strike="noStrike" baseline="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endParaRPr lang="es-ES" b="0" dirty="0"/>
              </a:p>
              <a:p>
                <a:r>
                  <a:rPr lang="es-ES" b="0" dirty="0" err="1"/>
                  <a:t>Ther</a:t>
                </a:r>
                <a:r>
                  <a:rPr lang="es-ES" dirty="0" err="1"/>
                  <a:t>e</a:t>
                </a:r>
                <a:r>
                  <a:rPr lang="es-ES" dirty="0"/>
                  <a:t> </a:t>
                </a:r>
                <a:r>
                  <a:rPr lang="es-ES" dirty="0" err="1"/>
                  <a:t>is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same</a:t>
                </a:r>
                <a:r>
                  <a:rPr lang="es-ES" dirty="0"/>
                  <a:t> </a:t>
                </a:r>
                <a:r>
                  <a:rPr lang="es-ES" dirty="0" err="1"/>
                  <a:t>difference</a:t>
                </a:r>
                <a:r>
                  <a:rPr lang="es-ES" dirty="0"/>
                  <a:t> in </a:t>
                </a:r>
                <a:r>
                  <a:rPr lang="es-ES" dirty="0" err="1"/>
                  <a:t>both</a:t>
                </a:r>
                <a:r>
                  <a:rPr lang="es-ES" dirty="0"/>
                  <a:t> angles </a:t>
                </a:r>
                <a:r>
                  <a:rPr lang="es-ES" dirty="0" err="1"/>
                  <a:t>between</a:t>
                </a:r>
                <a:r>
                  <a:rPr lang="es-ES" dirty="0"/>
                  <a:t> </a:t>
                </a:r>
                <a:r>
                  <a:rPr lang="es-ES" dirty="0" err="1"/>
                  <a:t>those</a:t>
                </a:r>
                <a:r>
                  <a:rPr lang="es-ES" dirty="0"/>
                  <a:t> </a:t>
                </a:r>
                <a:r>
                  <a:rPr lang="es-ES" dirty="0" err="1"/>
                  <a:t>of</a:t>
                </a:r>
                <a:r>
                  <a:rPr lang="es-ES" dirty="0"/>
                  <a:t> </a:t>
                </a:r>
                <a:r>
                  <a:rPr lang="es-ES" dirty="0" err="1"/>
                  <a:t>our</a:t>
                </a:r>
                <a:r>
                  <a:rPr lang="es-ES" dirty="0"/>
                  <a:t> SIP and </a:t>
                </a:r>
                <a:r>
                  <a:rPr lang="es-ES" dirty="0" err="1"/>
                  <a:t>these</a:t>
                </a:r>
                <a:r>
                  <a:rPr lang="es-ES" dirty="0"/>
                  <a:t> </a:t>
                </a:r>
                <a:r>
                  <a:rPr lang="es-ES" dirty="0" err="1"/>
                  <a:t>ones</a:t>
                </a:r>
                <a:r>
                  <a:rPr lang="es-ES" dirty="0"/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=2.633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=2.633</m:t>
                      </m:r>
                    </m:oMath>
                  </m:oMathPara>
                </a14:m>
                <a:endParaRPr lang="es-ES" b="0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7065CB3-3556-404A-9DE1-6B3107716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09600"/>
                <a:ext cx="11734800" cy="5943550"/>
              </a:xfrm>
              <a:prstGeom prst="rect">
                <a:avLst/>
              </a:prstGeom>
              <a:blipFill>
                <a:blip r:embed="rId2"/>
                <a:stretch>
                  <a:fillRect l="-468" t="-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597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A682D-1002-42F9-A5C3-F89E733CD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Angles and SIP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212B583-0FDF-40BD-8014-134D50DA1C5F}"/>
                  </a:ext>
                </a:extLst>
              </p:cNvPr>
              <p:cNvSpPr txBox="1"/>
              <p:nvPr/>
            </p:nvSpPr>
            <p:spPr>
              <a:xfrm>
                <a:off x="381000" y="838200"/>
                <a:ext cx="108966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After adding these difference, we recover the SIP of the paper.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Adding other numbers: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1, 3, …</m:t>
                    </m:r>
                  </m:oMath>
                </a14:m>
                <a:r>
                  <a:rPr lang="en-US" dirty="0"/>
                  <a:t> does not excite an SIP. </a:t>
                </a:r>
                <a:r>
                  <a:rPr lang="en-US"/>
                  <a:t>Why?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212B583-0FDF-40BD-8014-134D50DA1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838200"/>
                <a:ext cx="10896600" cy="923330"/>
              </a:xfrm>
              <a:prstGeom prst="rect">
                <a:avLst/>
              </a:prstGeom>
              <a:blipFill>
                <a:blip r:embed="rId2"/>
                <a:stretch>
                  <a:fillRect l="-392"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006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62276</TotalTime>
  <Words>528</Words>
  <Application>Microsoft Office PowerPoint</Application>
  <PresentationFormat>Panorámica</PresentationFormat>
  <Paragraphs>69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Courier New</vt:lpstr>
      <vt:lpstr>Times New Roman</vt:lpstr>
      <vt:lpstr>Calibri</vt:lpstr>
      <vt:lpstr>Cambria Math</vt:lpstr>
      <vt:lpstr>Office Theme</vt:lpstr>
      <vt:lpstr>Presentación de PowerPoint</vt:lpstr>
      <vt:lpstr>Characteristic polynomial</vt:lpstr>
      <vt:lpstr>Necessary but not sufficient conditions</vt:lpstr>
      <vt:lpstr>SIP solutions</vt:lpstr>
      <vt:lpstr>For the coupling coefficient of our SIP, we have:</vt:lpstr>
      <vt:lpstr>Dispersion Diagram</vt:lpstr>
      <vt:lpstr>Negative angles and different SIP:</vt:lpstr>
      <vt:lpstr>Angles and SIP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Ring Resonator</dc:title>
  <dc:creator>Filippo</dc:creator>
  <cp:lastModifiedBy>Albert Herrero Parareda</cp:lastModifiedBy>
  <cp:revision>936</cp:revision>
  <dcterms:created xsi:type="dcterms:W3CDTF">2015-11-16T15:02:53Z</dcterms:created>
  <dcterms:modified xsi:type="dcterms:W3CDTF">2021-12-17T21:29:12Z</dcterms:modified>
</cp:coreProperties>
</file>