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47" r:id="rId2"/>
    <p:sldId id="348" r:id="rId3"/>
    <p:sldId id="356" r:id="rId4"/>
    <p:sldId id="349" r:id="rId5"/>
    <p:sldId id="350" r:id="rId6"/>
    <p:sldId id="351" r:id="rId7"/>
    <p:sldId id="352" r:id="rId8"/>
    <p:sldId id="353" r:id="rId9"/>
    <p:sldId id="354" r:id="rId10"/>
    <p:sldId id="355" r:id="rId11"/>
    <p:sldId id="357" r:id="rId12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mbria Math" panose="02040503050406030204" pitchFamily="18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ed yehia" initials="my" lastIdx="6" clrIdx="0">
    <p:extLst>
      <p:ext uri="{19B8F6BF-5375-455C-9EA6-DF929625EA0E}">
        <p15:presenceInfo xmlns:p15="http://schemas.microsoft.com/office/powerpoint/2012/main" userId="5e57daa659109ea2" providerId="Windows Live"/>
      </p:ext>
    </p:extLst>
  </p:cmAuthor>
  <p:cmAuthor id="2" name="Tarek Khedr" initials="TK" lastIdx="16" clrIdx="1">
    <p:extLst>
      <p:ext uri="{19B8F6BF-5375-455C-9EA6-DF929625EA0E}">
        <p15:presenceInfo xmlns:p15="http://schemas.microsoft.com/office/powerpoint/2012/main" userId="Tarek Khedr" providerId="None"/>
      </p:ext>
    </p:extLst>
  </p:cmAuthor>
  <p:cmAuthor id="3" name="Abdelshafy" initials="A" lastIdx="5" clrIdx="2">
    <p:extLst>
      <p:ext uri="{19B8F6BF-5375-455C-9EA6-DF929625EA0E}">
        <p15:presenceInfo xmlns:p15="http://schemas.microsoft.com/office/powerpoint/2012/main" userId="Abdelshafy" providerId="None"/>
      </p:ext>
    </p:extLst>
  </p:cmAuthor>
  <p:cmAuthor id="4" name="Albert Herrero Parareda" initials="AHP" lastIdx="1" clrIdx="3">
    <p:extLst>
      <p:ext uri="{19B8F6BF-5375-455C-9EA6-DF929625EA0E}">
        <p15:presenceInfo xmlns:p15="http://schemas.microsoft.com/office/powerpoint/2012/main" userId="Albert Herrero Parared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BCFE"/>
    <a:srgbClr val="0C0288"/>
    <a:srgbClr val="0E039F"/>
    <a:srgbClr val="000066"/>
    <a:srgbClr val="0F45B1"/>
    <a:srgbClr val="0214BE"/>
    <a:srgbClr val="FF8B8B"/>
    <a:srgbClr val="B17000"/>
    <a:srgbClr val="D59601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18" autoAdjust="0"/>
    <p:restoredTop sz="96374" autoAdjust="0"/>
  </p:normalViewPr>
  <p:slideViewPr>
    <p:cSldViewPr>
      <p:cViewPr varScale="1">
        <p:scale>
          <a:sx n="64" d="100"/>
          <a:sy n="64" d="100"/>
        </p:scale>
        <p:origin x="860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A1963-63B2-40D2-ADC3-36BF43907078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EB57D-8F99-41A6-AD43-28CFAA26ED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27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1ED6C-C814-4E60-9FAC-E545E0A690B9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C5FAC-7DF8-4EEA-9374-184479F7E0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6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F71BB-5027-43F6-89B2-26505A8CD87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65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245F5F-6C48-47CB-9427-9B3521CE2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98467"/>
            <a:ext cx="8305600" cy="411133"/>
          </a:xfrm>
        </p:spPr>
        <p:txBody>
          <a:bodyPr>
            <a:normAutofit/>
          </a:bodyPr>
          <a:lstStyle>
            <a:lvl1pPr algn="l">
              <a:defRPr lang="en-US" sz="2400" b="1" kern="120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1527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D83A-7894-4FFE-AC40-E3B982B6C881}" type="datetime1">
              <a:rPr lang="en-US" smtClean="0"/>
              <a:pPr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0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 Box 4"/>
          <p:cNvSpPr txBox="1">
            <a:spLocks noChangeArrowheads="1"/>
          </p:cNvSpPr>
          <p:nvPr/>
        </p:nvSpPr>
        <p:spPr bwMode="auto">
          <a:xfrm>
            <a:off x="1866900" y="3657600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 Parareda, I. </a:t>
            </a:r>
            <a:r>
              <a:rPr lang="en-US" alt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Vitebskiy</a:t>
            </a: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, J. Scheuer and F. Capolino</a:t>
            </a:r>
            <a:endParaRPr lang="en-US" altLang="en-US" b="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8" name="Rectangle 6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0" name="Rectangle 8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2362200" y="1797881"/>
            <a:ext cx="7164488" cy="55399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s-ES" sz="3000" b="1" dirty="0">
                <a:solidFill>
                  <a:srgbClr val="DE0000"/>
                </a:solidFill>
              </a:rPr>
              <a:t>ASOW </a:t>
            </a:r>
            <a:r>
              <a:rPr lang="es-ES" sz="3000" b="1" dirty="0" err="1">
                <a:solidFill>
                  <a:srgbClr val="DE0000"/>
                </a:solidFill>
              </a:rPr>
              <a:t>conditions</a:t>
            </a:r>
            <a:r>
              <a:rPr lang="es-ES" sz="3000" b="1" dirty="0">
                <a:solidFill>
                  <a:srgbClr val="DE0000"/>
                </a:solidFill>
              </a:rPr>
              <a:t> </a:t>
            </a:r>
            <a:r>
              <a:rPr lang="es-ES" sz="3000" b="1" dirty="0" err="1">
                <a:solidFill>
                  <a:srgbClr val="DE0000"/>
                </a:solidFill>
              </a:rPr>
              <a:t>for</a:t>
            </a:r>
            <a:r>
              <a:rPr lang="es-ES" sz="3000" b="1" dirty="0">
                <a:solidFill>
                  <a:srgbClr val="DE0000"/>
                </a:solidFill>
              </a:rPr>
              <a:t> </a:t>
            </a:r>
            <a:r>
              <a:rPr lang="es-ES" sz="3000" b="1" dirty="0" err="1">
                <a:solidFill>
                  <a:srgbClr val="DE0000"/>
                </a:solidFill>
              </a:rPr>
              <a:t>an</a:t>
            </a:r>
            <a:r>
              <a:rPr lang="es-ES" sz="3000" b="1" dirty="0">
                <a:solidFill>
                  <a:srgbClr val="DE0000"/>
                </a:solidFill>
              </a:rPr>
              <a:t> SIP</a:t>
            </a:r>
            <a:endParaRPr lang="en-US" sz="3000" b="1" dirty="0">
              <a:solidFill>
                <a:srgbClr val="DE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81300" y="4199664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14" name="Picture 2" descr="Signature, flush lef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7" y="4832480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3C550-24CD-4C03-AD5C-DA4DCE0D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15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43"/>
    </mc:Choice>
    <mc:Fallback xmlns="">
      <p:transition spd="slow" advTm="2074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54D04F-66F7-4896-BA0B-B2D07EDB1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Impact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8AA3BF9-CE05-4FDB-B714-D9BE0EB06E8A}"/>
                  </a:ext>
                </a:extLst>
              </p:cNvPr>
              <p:cNvSpPr txBox="1"/>
              <p:nvPr/>
            </p:nvSpPr>
            <p:spPr>
              <a:xfrm>
                <a:off x="381000" y="838200"/>
                <a:ext cx="11201400" cy="5393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It is expected that a longer phase would cause a shorter free spectral range (FSR), defined here as the distance between consecutive EPDs.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</a:t>
                </a:r>
                <a:r>
                  <a:rPr lang="en-US" i="1" dirty="0"/>
                  <a:t>Scheuer, Weiss, The serpentine optical waveguide: Engineering the dispersion relations and the stopped light points, (2011), </a:t>
                </a:r>
                <a:r>
                  <a:rPr lang="en-US" dirty="0"/>
                  <a:t> they define the FSR as the phase accumulated by propagation along the optical length of a unit cell.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𝐹𝑆𝑅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equivalent definition for the ASOW, would be: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𝐹𝑆𝑅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 larger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a larger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. Then the FSR is reduced.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It is interesting to see because by </a:t>
                </a:r>
                <a:r>
                  <a:rPr lang="en-US" dirty="0" err="1"/>
                  <a:t>substracting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0.052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=0.0163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𝑟𝑎𝑑</m:t>
                    </m:r>
                  </m:oMath>
                </a14:m>
                <a:r>
                  <a:rPr lang="en-US" dirty="0"/>
                  <a:t> to both angles we can find the maximum FSR, with the SIP as far as practically possible from the RBE. </a:t>
                </a:r>
              </a:p>
              <a:p>
                <a:r>
                  <a:rPr lang="en-US" dirty="0"/>
                  <a:t>(It depends on the minimum value we can give to the angles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.)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8AA3BF9-CE05-4FDB-B714-D9BE0EB06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838200"/>
                <a:ext cx="11201400" cy="5393528"/>
              </a:xfrm>
              <a:prstGeom prst="rect">
                <a:avLst/>
              </a:prstGeom>
              <a:blipFill>
                <a:blip r:embed="rId2"/>
                <a:stretch>
                  <a:fillRect l="-490" t="-679" r="-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2912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90681-22DE-4601-9076-5431A2FB4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 SIP on SOW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72FD52F-D787-4EB4-A047-E37544D16537}"/>
                  </a:ext>
                </a:extLst>
              </p:cNvPr>
              <p:cNvSpPr txBox="1"/>
              <p:nvPr/>
            </p:nvSpPr>
            <p:spPr>
              <a:xfrm>
                <a:off x="331246" y="914399"/>
                <a:ext cx="5715000" cy="4798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It can be shown that we cannot have an SIP with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Then, we have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𝑅𝑛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3</m:t>
                      </m:r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fun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acos</m:t>
                          </m:r>
                        </m:fName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𝜅</m:t>
                                      </m:r>
                                    </m:e>
                                    <m:sup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sSup>
                                    <m:sSup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𝜅</m:t>
                                      </m:r>
                                    </m:e>
                                    <m:sup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While we also have: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acos</m:t>
                          </m:r>
                        </m:fName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p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𝜅</m:t>
                                          </m:r>
                                        </m:e>
                                        <m:sup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f>
                                    <m:f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p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sup>
                                      </m:s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  <m:sSup>
                                        <m:sSup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p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p>
                                      </m:s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p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𝜅</m:t>
                                          </m:r>
                                        </m:e>
                                        <m:sup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−9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s-ES" dirty="0"/>
              </a:p>
              <a:p>
                <a:br>
                  <a:rPr lang="es-ES" dirty="0"/>
                </a:br>
                <a:r>
                  <a:rPr lang="en-US" dirty="0"/>
                  <a:t>Plotting both in </a:t>
                </a:r>
                <a:r>
                  <a:rPr lang="en-US" dirty="0" err="1"/>
                  <a:t>matlab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s-ES" dirty="0"/>
                  <a:t>, </a:t>
                </a:r>
                <a14:m>
                  <m:oMath xmlns:m="http://schemas.openxmlformats.org/officeDocument/2006/math"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s-E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s-E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s-ES" dirty="0"/>
                  <a:t>, </a:t>
                </a:r>
                <a:r>
                  <a:rPr lang="es-ES" dirty="0" err="1"/>
                  <a:t>we</a:t>
                </a:r>
                <a:r>
                  <a:rPr lang="es-ES" dirty="0"/>
                  <a:t> </a:t>
                </a:r>
                <a:r>
                  <a:rPr lang="es-ES" dirty="0" err="1"/>
                  <a:t>see</a:t>
                </a:r>
                <a:r>
                  <a:rPr lang="es-ES" dirty="0"/>
                  <a:t>:</a:t>
                </a:r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72FD52F-D787-4EB4-A047-E37544D16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46" y="914399"/>
                <a:ext cx="5715000" cy="4798301"/>
              </a:xfrm>
              <a:prstGeom prst="rect">
                <a:avLst/>
              </a:prstGeom>
              <a:blipFill>
                <a:blip r:embed="rId2"/>
                <a:stretch>
                  <a:fillRect l="-853" t="-635" r="-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ECCABC74-4A1D-49E6-9840-7028BE532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575" y="1178724"/>
            <a:ext cx="5489553" cy="426965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AA7CCFA-1AF9-4C7D-8349-462AEF49E0CB}"/>
              </a:ext>
            </a:extLst>
          </p:cNvPr>
          <p:cNvSpPr txBox="1"/>
          <p:nvPr/>
        </p:nvSpPr>
        <p:spPr>
          <a:xfrm>
            <a:off x="609600" y="5791200"/>
            <a:ext cx="1082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can be shown formally if you want to go further into it.</a:t>
            </a:r>
          </a:p>
        </p:txBody>
      </p:sp>
    </p:spTree>
    <p:extLst>
      <p:ext uri="{BB962C8B-B14F-4D97-AF65-F5344CB8AC3E}">
        <p14:creationId xmlns:p14="http://schemas.microsoft.com/office/powerpoint/2010/main" val="187289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4E69DA-3964-4012-BD0F-68EE7F4F5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Characteristic polynomial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B5C6BC7-0159-4880-B4B3-16494925009B}"/>
                  </a:ext>
                </a:extLst>
              </p:cNvPr>
              <p:cNvSpPr txBox="1"/>
              <p:nvPr/>
            </p:nvSpPr>
            <p:spPr>
              <a:xfrm>
                <a:off x="838199" y="3200400"/>
                <a:ext cx="9718943" cy="18840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f>
                            <m:f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func>
                            <m:func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Sup>
                                    <m:sSubSup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  <m:sup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f>
                            <m:f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s-E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sub>
                                      </m:s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  <m:sup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</m:num>
                            <m:den>
                              <m:sSup>
                                <m:sSup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d>
                                <m:d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p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p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</m:e>
                              </m:d>
                              <m:func>
                                <m:func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s-E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  <m:sup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</m:num>
                            <m:den>
                              <m:sSup>
                                <m:sSup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s-ES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f>
                            <m:f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p>
                                <m:sSup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𝜁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2</m:t>
                          </m:r>
                          <m:f>
                            <m:f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p>
                                <m:sSup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den>
                          </m:f>
                          <m:func>
                            <m:func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  <m: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func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+6</m:t>
                          </m:r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br>
                  <a:rPr lang="es-ES" b="0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B5C6BC7-0159-4880-B4B3-164949250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200400"/>
                <a:ext cx="9718943" cy="18840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B1D4C64-70C8-4299-AEC4-09FD7FEB5E79}"/>
                  </a:ext>
                </a:extLst>
              </p:cNvPr>
              <p:cNvSpPr txBox="1"/>
              <p:nvPr/>
            </p:nvSpPr>
            <p:spPr>
              <a:xfrm>
                <a:off x="1752600" y="1870510"/>
                <a:ext cx="1023742" cy="285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𝜁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𝑗𝑘𝑑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B1D4C64-70C8-4299-AEC4-09FD7FEB5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870510"/>
                <a:ext cx="1023742" cy="285912"/>
              </a:xfrm>
              <a:prstGeom prst="rect">
                <a:avLst/>
              </a:prstGeom>
              <a:blipFill>
                <a:blip r:embed="rId4"/>
                <a:stretch>
                  <a:fillRect l="-7784" t="-8511" r="-3593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7707B54-F896-410D-ADC4-4B8841475F48}"/>
                  </a:ext>
                </a:extLst>
              </p:cNvPr>
              <p:cNvSpPr txBox="1"/>
              <p:nvPr/>
            </p:nvSpPr>
            <p:spPr>
              <a:xfrm>
                <a:off x="838199" y="1253014"/>
                <a:ext cx="27527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</m:fun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7707B54-F896-410D-ADC4-4B8841475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253014"/>
                <a:ext cx="2752741" cy="276999"/>
              </a:xfrm>
              <a:prstGeom prst="rect">
                <a:avLst/>
              </a:prstGeom>
              <a:blipFill>
                <a:blip r:embed="rId5"/>
                <a:stretch>
                  <a:fillRect l="-1549" r="-1549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0ADE7153-0A29-46A5-95FE-AE6A881F42F2}"/>
              </a:ext>
            </a:extLst>
          </p:cNvPr>
          <p:cNvSpPr txBox="1"/>
          <p:nvPr/>
        </p:nvSpPr>
        <p:spPr>
          <a:xfrm>
            <a:off x="533400" y="609600"/>
            <a:ext cx="1074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eigenvalue solutions are found from the characteristic equation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FCCD364-B8C4-4C6A-92C8-7ABD965367B2}"/>
              </a:ext>
            </a:extLst>
          </p:cNvPr>
          <p:cNvSpPr txBox="1"/>
          <p:nvPr/>
        </p:nvSpPr>
        <p:spPr>
          <a:xfrm>
            <a:off x="838199" y="1828800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605BB03-9125-42E7-B253-7BF72F79AB8C}"/>
              </a:ext>
            </a:extLst>
          </p:cNvPr>
          <p:cNvSpPr txBox="1"/>
          <p:nvPr/>
        </p:nvSpPr>
        <p:spPr>
          <a:xfrm>
            <a:off x="838199" y="2438400"/>
            <a:ext cx="510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full characteristic polynomial is:</a:t>
            </a:r>
          </a:p>
        </p:txBody>
      </p:sp>
    </p:spTree>
    <p:extLst>
      <p:ext uri="{BB962C8B-B14F-4D97-AF65-F5344CB8AC3E}">
        <p14:creationId xmlns:p14="http://schemas.microsoft.com/office/powerpoint/2010/main" val="2995600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359BB1-CA9D-41CD-A3CB-0483E86D6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Dispersion relation in the vicinity of the SIP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7FD0CB7F-CD3E-4463-8575-AF2A9B5F21EF}"/>
                  </a:ext>
                </a:extLst>
              </p:cNvPr>
              <p:cNvSpPr txBox="1"/>
              <p:nvPr/>
            </p:nvSpPr>
            <p:spPr>
              <a:xfrm>
                <a:off x="1409781" y="1828800"/>
                <a:ext cx="8191986" cy="17363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m:rPr>
                          <m:nor/>
                        </m:rPr>
                        <a:rPr lang="en-US" dirty="0"/>
                        <m:t>+</m:t>
                      </m:r>
                      <m:sSup>
                        <m:sSup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p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 −3</m:t>
                          </m:r>
                          <m:sSub>
                            <m:sSub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−3</m:t>
                          </m:r>
                          <m:sSubSup>
                            <m:sSubSup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  <m:r>
                        <a:rPr lang="es-ES" i="1" dirty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p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3</m:t>
                          </m:r>
                          <m:sSubSup>
                            <m:sSubSup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+3</m:t>
                          </m:r>
                          <m:sSubSup>
                            <m:sSubSup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bSup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+9</m:t>
                          </m:r>
                        </m:e>
                      </m:d>
                    </m:oMath>
                  </m:oMathPara>
                </a14:m>
                <a:br>
                  <a:rPr lang="es-ES" i="1" dirty="0">
                    <a:latin typeface="Cambria Math" panose="02040503050406030204" pitchFamily="18" charset="0"/>
                  </a:rPr>
                </a:br>
                <a:br>
                  <a:rPr lang="es-ES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p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−9</m:t>
                          </m:r>
                          <m:d>
                            <m:d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a:rPr lang="es-ES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s-E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a:rPr lang="es-ES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s-ES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s-E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a:rPr lang="es-ES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s-ES" i="1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s-E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a:rPr lang="es-ES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s-ES" i="1" dirty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s-ES" i="1" dirty="0">
                  <a:latin typeface="Cambria Math" panose="02040503050406030204" pitchFamily="18" charset="0"/>
                </a:endParaRPr>
              </a:p>
              <a:p>
                <a:pPr/>
                <a:br>
                  <a:rPr lang="es-ES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p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3</m:t>
                          </m:r>
                          <m:d>
                            <m:d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s-E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a:rPr lang="es-ES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s-E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s-E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a:rPr lang="es-ES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s-ES" i="1" dirty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bSup>
                            </m:e>
                          </m:d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+9</m:t>
                          </m:r>
                        </m:e>
                      </m:d>
                      <m:r>
                        <a:rPr lang="es-E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𝜁</m:t>
                      </m:r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−3</m:t>
                          </m:r>
                          <m:d>
                            <m:d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a:rPr lang="es-ES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s-E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a:rPr lang="es-ES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s-ES" i="1" dirty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  <m:r>
                        <a:rPr lang="es-E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7FD0CB7F-CD3E-4463-8575-AF2A9B5F2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781" y="1828800"/>
                <a:ext cx="8191986" cy="1736373"/>
              </a:xfrm>
              <a:prstGeom prst="rect">
                <a:avLst/>
              </a:prstGeom>
              <a:blipFill>
                <a:blip r:embed="rId2"/>
                <a:stretch>
                  <a:fillRect t="-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B8C64B4C-A369-45E9-BF73-60836955BCF5}"/>
                  </a:ext>
                </a:extLst>
              </p:cNvPr>
              <p:cNvSpPr txBox="1"/>
              <p:nvPr/>
            </p:nvSpPr>
            <p:spPr>
              <a:xfrm>
                <a:off x="381000" y="990600"/>
                <a:ext cx="95250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Evaluated at the SIP frequency,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, the characteristic equation must have the form</a:t>
                </a: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B8C64B4C-A369-45E9-BF73-60836955B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990600"/>
                <a:ext cx="9525001" cy="369332"/>
              </a:xfrm>
              <a:prstGeom prst="rect">
                <a:avLst/>
              </a:prstGeom>
              <a:blipFill>
                <a:blip r:embed="rId3"/>
                <a:stretch>
                  <a:fillRect l="-576" t="-1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78791437-191C-45FB-9486-DE07E8F1F34D}"/>
                  </a:ext>
                </a:extLst>
              </p:cNvPr>
              <p:cNvSpPr txBox="1"/>
              <p:nvPr/>
            </p:nvSpPr>
            <p:spPr>
              <a:xfrm>
                <a:off x="3047172" y="3849375"/>
                <a:ext cx="6097656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s-E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0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s-ES" b="0" i="0" dirty="0" smtClean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es-E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b="0" i="0" dirty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b="0" i="0" dirty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s-ES" b="0" i="0" dirty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</m:d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es-E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ES" i="1" dirty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E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s-ES" dirty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dirty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dirty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s-ES" dirty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</m:d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es-E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s-ES" i="1" dirty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s-E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s-ES" dirty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dirty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dirty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s-ES" dirty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78791437-191C-45FB-9486-DE07E8F1F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172" y="3849375"/>
                <a:ext cx="6097656" cy="923330"/>
              </a:xfrm>
              <a:prstGeom prst="rect">
                <a:avLst/>
              </a:prstGeom>
              <a:blipFill>
                <a:blip r:embed="rId4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5E7BAC39-51AD-4DC2-A62D-7BA0CFFF8200}"/>
              </a:ext>
            </a:extLst>
          </p:cNvPr>
          <p:cNvSpPr txBox="1"/>
          <p:nvPr/>
        </p:nvSpPr>
        <p:spPr>
          <a:xfrm>
            <a:off x="533400" y="3352800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we have that</a:t>
            </a:r>
          </a:p>
        </p:txBody>
      </p:sp>
    </p:spTree>
    <p:extLst>
      <p:ext uri="{BB962C8B-B14F-4D97-AF65-F5344CB8AC3E}">
        <p14:creationId xmlns:p14="http://schemas.microsoft.com/office/powerpoint/2010/main" val="1121816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FC8A8-9C8E-4666-8384-8A2706442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Necessary but not sufficient conditions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B4D297F3-D970-49BA-990F-1AE0926E2648}"/>
                  </a:ext>
                </a:extLst>
              </p:cNvPr>
              <p:cNvSpPr txBox="1"/>
              <p:nvPr/>
            </p:nvSpPr>
            <p:spPr>
              <a:xfrm>
                <a:off x="2196631" y="1283732"/>
                <a:ext cx="7798738" cy="38869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2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Sup>
                                <m:sSubSup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=3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=6</m:t>
                      </m:r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s-ES" b="0" dirty="0"/>
              </a:p>
              <a:p>
                <a:pPr/>
                <a:br>
                  <a:rPr lang="es-ES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  <m: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e>
                          </m:d>
                          <m:func>
                            <m:func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  <m: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e>
                      </m:d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+9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s-ES" dirty="0"/>
              </a:p>
              <a:p>
                <a:pPr/>
                <a:br>
                  <a:rPr lang="es-E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2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−2</m:t>
                          </m:r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=3</m:t>
                          </m:r>
                        </m:e>
                      </m:func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s-ES" dirty="0"/>
              </a:p>
              <a:p>
                <a:pPr/>
                <a:br>
                  <a:rPr lang="es-E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</a:rPr>
                        <m:t>+2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−2</m:t>
                          </m:r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=3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+9</m:t>
                      </m:r>
                    </m:oMath>
                  </m:oMathPara>
                </a14:m>
                <a:endParaRPr lang="es-ES" dirty="0"/>
              </a:p>
              <a:p>
                <a:pPr/>
                <a:br>
                  <a:rPr lang="es-E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−4</m:t>
                          </m:r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+6</m:t>
                          </m:r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−4</m:t>
                          </m:r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</m:den>
                      </m:f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=1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B4D297F3-D970-49BA-990F-1AE0926E2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631" y="1283732"/>
                <a:ext cx="7798738" cy="38869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393B65F4-86E9-44C3-95A8-05D792361977}"/>
                  </a:ext>
                </a:extLst>
              </p:cNvPr>
              <p:cNvSpPr txBox="1"/>
              <p:nvPr/>
            </p:nvSpPr>
            <p:spPr>
              <a:xfrm>
                <a:off x="304800" y="762000"/>
                <a:ext cx="1173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Equating the coefficients of both polynomials when evaluated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, we obtain the following five necessary conditions</a:t>
                </a: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393B65F4-86E9-44C3-95A8-05D792361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762000"/>
                <a:ext cx="11734800" cy="369332"/>
              </a:xfrm>
              <a:prstGeom prst="rect">
                <a:avLst/>
              </a:prstGeom>
              <a:blipFill>
                <a:blip r:embed="rId3"/>
                <a:stretch>
                  <a:fillRect l="-41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2FAF512-F9F1-46B7-BE06-8A4C9E30ACD2}"/>
                  </a:ext>
                </a:extLst>
              </p:cNvPr>
              <p:cNvSpPr txBox="1"/>
              <p:nvPr/>
            </p:nvSpPr>
            <p:spPr>
              <a:xfrm>
                <a:off x="609600" y="5334000"/>
                <a:ext cx="10972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Using the lossless condition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we find that the left hand side first and third are equivalent. The fifth one is equivalent to the lossless condition and the fourth one determines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from the coupling coefficient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dirty="0"/>
                  <a:t>.   </a:t>
                </a: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2FAF512-F9F1-46B7-BE06-8A4C9E30A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334000"/>
                <a:ext cx="10972800" cy="646331"/>
              </a:xfrm>
              <a:prstGeom prst="rect">
                <a:avLst/>
              </a:prstGeom>
              <a:blipFill>
                <a:blip r:embed="rId4"/>
                <a:stretch>
                  <a:fillRect l="-444" t="-4717" r="-56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740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95C685-140B-4D53-80C5-0EAD1BC3B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SIP solutions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FE90E7CB-64D5-46C0-9D0D-C4534ACA1845}"/>
                  </a:ext>
                </a:extLst>
              </p:cNvPr>
              <p:cNvSpPr txBox="1"/>
              <p:nvPr/>
            </p:nvSpPr>
            <p:spPr>
              <a:xfrm>
                <a:off x="1560623" y="1449384"/>
                <a:ext cx="9534854" cy="38512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acos</m:t>
                          </m:r>
                        </m:fName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p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𝜅</m:t>
                                          </m:r>
                                        </m:e>
                                        <m:sup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f>
                                    <m:f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p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sup>
                                      </m:s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  <m:sSup>
                                        <m:sSup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p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p>
                                      </m:s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p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𝜅</m:t>
                                          </m:r>
                                        </m:e>
                                        <m:sup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−9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br>
                  <a:rPr lang="es-ES" b="0" dirty="0"/>
                </a:br>
                <a:endParaRPr lang="es-ES" b="0" dirty="0"/>
              </a:p>
              <a:p>
                <a:pPr/>
                <a:br>
                  <a:rPr lang="es-ES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𝑅𝑛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acos</m:t>
                          </m:r>
                        </m:fName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𝜅</m:t>
                                      </m:r>
                                    </m:e>
                                    <m:sup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p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func>
                                <m:func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s-E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𝑅𝑛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func>
                        <m:func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>
                              <a:latin typeface="Cambria Math" panose="02040503050406030204" pitchFamily="18" charset="0"/>
                            </a:rPr>
                            <m:t>acos</m:t>
                          </m:r>
                        </m:fName>
                        <m:e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s-ES" b="0" dirty="0"/>
              </a:p>
              <a:p>
                <a:pPr/>
                <a:br>
                  <a:rPr lang="es-ES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𝑅𝑛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func>
                        <m:func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>
                              <a:latin typeface="Cambria Math" panose="02040503050406030204" pitchFamily="18" charset="0"/>
                            </a:rPr>
                            <m:t>acos</m:t>
                          </m:r>
                        </m:fName>
                        <m:e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s-ES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+9</m:t>
                                  </m:r>
                                  <m:func>
                                    <m:func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s-ES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d>
                                <m:d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p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p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</m:e>
                              </m:d>
                              <m:f>
                                <m:f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𝜅</m:t>
                                      </m:r>
                                    </m:e>
                                    <m: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func>
                                <m:func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s-ES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s-ES" dirty="0"/>
              </a:p>
              <a:p>
                <a:pPr/>
                <a:br>
                  <a:rPr lang="es-E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FE90E7CB-64D5-46C0-9D0D-C4534ACA1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623" y="1449384"/>
                <a:ext cx="9534854" cy="38512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79079C8F-D575-46BF-88F3-2BC237F7C52B}"/>
                  </a:ext>
                </a:extLst>
              </p:cNvPr>
              <p:cNvSpPr txBox="1"/>
              <p:nvPr/>
            </p:nvSpPr>
            <p:spPr>
              <a:xfrm>
                <a:off x="381000" y="838200"/>
                <a:ext cx="10591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Solving the system of equations, we find that, for a given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79079C8F-D575-46BF-88F3-2BC237F7C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838200"/>
                <a:ext cx="10591800" cy="369332"/>
              </a:xfrm>
              <a:prstGeom prst="rect">
                <a:avLst/>
              </a:prstGeom>
              <a:blipFill>
                <a:blip r:embed="rId3"/>
                <a:stretch>
                  <a:fillRect l="-518" t="-1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6023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40F7ED-01E7-4BF4-96B7-EB85119ED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 the coupling coefficient of the SIP of the paper, we have: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2D4D7052-1460-49D7-8139-45A9F234AAE5}"/>
                  </a:ext>
                </a:extLst>
              </p:cNvPr>
              <p:cNvSpPr txBox="1"/>
              <p:nvPr/>
            </p:nvSpPr>
            <p:spPr>
              <a:xfrm>
                <a:off x="457200" y="838200"/>
                <a:ext cx="6097656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0" i="0" u="none" strike="noStrike" baseline="0" dirty="0">
                    <a:solidFill>
                      <a:srgbClr val="3C763D"/>
                    </a:solidFill>
                    <a:latin typeface="Courier New" panose="02070309020205020404" pitchFamily="49" charset="0"/>
                  </a:rPr>
                  <a:t>% Parameters SIP: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800" b="0" i="1" u="none" strike="noStrike" baseline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800" b="0" i="1" u="none" strike="noStrike" baseline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s-ES" sz="1800" b="0" i="1" u="none" strike="noStrike" baseline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800" b="0" i="1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0.49</m:t>
                      </m:r>
                      <m:r>
                        <a:rPr lang="es-ES" sz="1800" b="0" i="1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800" b="0" i="0" u="none" strike="noStrike" baseline="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800" b="0" i="1" u="none" strike="noStrike" baseline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u="none" strike="noStrike" baseline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ES" sz="1800" b="0" i="1" u="none" strike="noStrike" baseline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800" b="0" i="1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= 10</m:t>
                      </m:r>
                      <m:r>
                        <a:rPr lang="en-US" sz="1800" b="0" i="1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800" b="0" i="1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−6;</m:t>
                      </m:r>
                    </m:oMath>
                  </m:oMathPara>
                </a14:m>
                <a:endParaRPr lang="en-US" sz="1800" b="0" i="0" u="none" strike="noStrike" baseline="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b="0" i="1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800" b="0" i="1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1.15</m:t>
                      </m:r>
                    </m:oMath>
                  </m:oMathPara>
                </a14:m>
                <a:endParaRPr lang="en-US" sz="1800" b="0" i="0" u="none" strike="noStrike" baseline="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b="0" i="1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sz="1800" b="0" i="1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′= 0.98</m:t>
                      </m:r>
                    </m:oMath>
                  </m:oMathPara>
                </a14:m>
                <a:endParaRPr lang="en-US" sz="1800" b="0" i="0" u="none" strike="noStrike" baseline="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2D4D7052-1460-49D7-8139-45A9F234A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838200"/>
                <a:ext cx="6097656" cy="1477328"/>
              </a:xfrm>
              <a:prstGeom prst="rect">
                <a:avLst/>
              </a:prstGeom>
              <a:blipFill>
                <a:blip r:embed="rId2"/>
                <a:stretch>
                  <a:fillRect l="-800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9D637827-3276-4C31-817D-248EF36DF865}"/>
                  </a:ext>
                </a:extLst>
              </p:cNvPr>
              <p:cNvSpPr txBox="1"/>
              <p:nvPr/>
            </p:nvSpPr>
            <p:spPr>
              <a:xfrm>
                <a:off x="969446" y="3357691"/>
                <a:ext cx="9496767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=0.498 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=0.867 →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=0.469 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=0.0077 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=−3.13→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=−1.56, 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=−1.57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9D637827-3276-4C31-817D-248EF36DF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446" y="3357691"/>
                <a:ext cx="9496767" cy="5259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E1F3990-118F-4B58-A36A-DD9FACCF6C15}"/>
                  </a:ext>
                </a:extLst>
              </p:cNvPr>
              <p:cNvSpPr txBox="1"/>
              <p:nvPr/>
            </p:nvSpPr>
            <p:spPr>
              <a:xfrm>
                <a:off x="6781800" y="1216646"/>
                <a:ext cx="1277080" cy="10799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=0.172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=−3.13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</a:rPr>
                        <m:t>=0.469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E1F3990-118F-4B58-A36A-DD9FACCF6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1216646"/>
                <a:ext cx="1277080" cy="1079976"/>
              </a:xfrm>
              <a:prstGeom prst="rect">
                <a:avLst/>
              </a:prstGeom>
              <a:blipFill>
                <a:blip r:embed="rId4"/>
                <a:stretch>
                  <a:fillRect l="-6220" t="-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EDCDF16C-AC1F-4E76-815B-D57C150A484B}"/>
              </a:ext>
            </a:extLst>
          </p:cNvPr>
          <p:cNvCxnSpPr/>
          <p:nvPr/>
        </p:nvCxnSpPr>
        <p:spPr>
          <a:xfrm>
            <a:off x="5187261" y="1646583"/>
            <a:ext cx="9087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4B421B6C-105E-4D4F-B965-72DABC2194B0}"/>
                  </a:ext>
                </a:extLst>
              </p:cNvPr>
              <p:cNvSpPr txBox="1"/>
              <p:nvPr/>
            </p:nvSpPr>
            <p:spPr>
              <a:xfrm>
                <a:off x="609600" y="4213324"/>
                <a:ext cx="87079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Using the same radius and coupling coefficient, we get different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. We still get an SIP.</a:t>
                </a: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4B421B6C-105E-4D4F-B965-72DABC219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213324"/>
                <a:ext cx="8707954" cy="369332"/>
              </a:xfrm>
              <a:prstGeom prst="rect">
                <a:avLst/>
              </a:prstGeom>
              <a:blipFill>
                <a:blip r:embed="rId5"/>
                <a:stretch>
                  <a:fillRect l="-56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6186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F1C5D7E9-3BCC-4960-BF87-948A124F4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217" y="689292"/>
            <a:ext cx="6477000" cy="538002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EDC4C87-0D18-42F1-9BDB-7381EFCB0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Dispersion Diagram of the SIP found analytically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E002B0D-04E6-430C-9D5B-F4C705B7DC62}"/>
              </a:ext>
            </a:extLst>
          </p:cNvPr>
          <p:cNvSpPr txBox="1"/>
          <p:nvPr/>
        </p:nvSpPr>
        <p:spPr>
          <a:xfrm>
            <a:off x="533400" y="738988"/>
            <a:ext cx="3476385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Parameters SIP:</a:t>
            </a:r>
          </a:p>
          <a:p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Freq_Center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193.54;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CouplCoeff_k1 = 0.498;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Radius = 10e-6;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Alpha =  -1.56;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Alpha_2 = -1.57;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BDC0606-17D6-4AFB-981B-39BE99969D2B}"/>
              </a:ext>
            </a:extLst>
          </p:cNvPr>
          <p:cNvSpPr txBox="1"/>
          <p:nvPr/>
        </p:nvSpPr>
        <p:spPr>
          <a:xfrm>
            <a:off x="533400" y="2971800"/>
            <a:ext cx="34763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SIP we find is not the same as the one in the paper.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angles are negative. Changing them to positive does not show an SIP. </a:t>
            </a:r>
          </a:p>
        </p:txBody>
      </p:sp>
    </p:spTree>
    <p:extLst>
      <p:ext uri="{BB962C8B-B14F-4D97-AF65-F5344CB8AC3E}">
        <p14:creationId xmlns:p14="http://schemas.microsoft.com/office/powerpoint/2010/main" val="253198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FB970-20CC-423C-99AE-7B1301C0C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Negative angles and different SIP: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7065CB3-3556-404A-9DE1-6B31077168D0}"/>
                  </a:ext>
                </a:extLst>
              </p:cNvPr>
              <p:cNvSpPr txBox="1"/>
              <p:nvPr/>
            </p:nvSpPr>
            <p:spPr>
              <a:xfrm>
                <a:off x="228600" y="609600"/>
                <a:ext cx="11734800" cy="5943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 get different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is the one for the SIP of the paper):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=0.172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𝑟𝑎𝑑</m:t>
                      </m:r>
                    </m:oMath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=0.0077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𝑟𝑎𝑑</m:t>
                      </m:r>
                    </m:oMath>
                  </m:oMathPara>
                </a14:m>
                <a:endParaRPr lang="es-ES" b="0" dirty="0"/>
              </a:p>
              <a:p>
                <a:r>
                  <a:rPr lang="en-US" dirty="0"/>
                  <a:t>With the same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=0.094</m:t>
                    </m:r>
                  </m:oMath>
                </a14:m>
                <a:r>
                  <a:rPr lang="en-US" dirty="0"/>
                  <a:t>. How is that? We have:</a:t>
                </a:r>
              </a:p>
              <a:p>
                <a:r>
                  <a:rPr lang="en-US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</a:rPr>
                        <m:t>3</m:t>
                      </m:r>
                      <m:func>
                        <m:func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fun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𝑅𝑛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s-ES" b="0" dirty="0"/>
              </a:p>
              <a:p>
                <a:pPr/>
                <a:br>
                  <a:rPr lang="es-ES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𝑅𝑛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𝑅𝑛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𝑅𝑛</m:t>
                              </m:r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𝑅𝑛</m:t>
                              </m:r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ES" b="0" dirty="0"/>
              </a:p>
              <a:p>
                <a:pPr/>
                <a:br>
                  <a:rPr lang="es-ES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𝑅𝑛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𝑅𝑛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ES" b="0" dirty="0"/>
              </a:p>
              <a:p>
                <a:endParaRPr lang="es-ES" dirty="0"/>
              </a:p>
              <a:p>
                <a:r>
                  <a:rPr lang="es-ES" b="0" dirty="0" err="1"/>
                  <a:t>This</a:t>
                </a:r>
                <a:r>
                  <a:rPr lang="es-ES" b="0" dirty="0"/>
                  <a:t> </a:t>
                </a:r>
                <a:r>
                  <a:rPr lang="es-ES" b="0" dirty="0" err="1"/>
                  <a:t>happens</a:t>
                </a:r>
                <a:r>
                  <a:rPr lang="es-ES" b="0" dirty="0"/>
                  <a:t> </a:t>
                </a:r>
                <a:r>
                  <a:rPr lang="es-ES" b="0" dirty="0" err="1"/>
                  <a:t>with</a:t>
                </a:r>
                <a:r>
                  <a:rPr lang="es-ES" b="0" dirty="0"/>
                  <a:t> </a:t>
                </a:r>
                <a:r>
                  <a:rPr lang="es-ES" dirty="0" err="1"/>
                  <a:t>these</a:t>
                </a:r>
                <a:r>
                  <a:rPr lang="es-ES" b="0" dirty="0"/>
                  <a:t> </a:t>
                </a:r>
                <a:r>
                  <a:rPr lang="es-ES" b="0" dirty="0" err="1"/>
                  <a:t>values</a:t>
                </a:r>
                <a:r>
                  <a:rPr lang="es-ES" b="0" dirty="0"/>
                  <a:t> </a:t>
                </a:r>
                <a:r>
                  <a:rPr lang="es-ES" b="0" dirty="0" err="1"/>
                  <a:t>because</a:t>
                </a:r>
                <a:r>
                  <a:rPr lang="es-ES" b="0" dirty="0"/>
                  <a:t>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s-ES" i="1" smtClean="0">
                        <a:latin typeface="Cambria Math" panose="02040503050406030204" pitchFamily="18" charset="0"/>
                      </a:rPr>
                      <m:t>𝑅𝑛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s-ES" b="0" i="0" smtClean="0">
                        <a:latin typeface="Cambria Math" panose="02040503050406030204" pitchFamily="18" charset="0"/>
                      </a:rPr>
                      <m:t>=31.416=10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s-ES" b="0" dirty="0"/>
                  <a:t>. </a:t>
                </a:r>
                <a:r>
                  <a:rPr lang="es-ES" dirty="0"/>
                  <a:t>Fixing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s-ES" b="0" dirty="0"/>
                  <a:t>, </a:t>
                </a:r>
                <a:r>
                  <a:rPr lang="es-ES" b="0" dirty="0" err="1"/>
                  <a:t>we</a:t>
                </a:r>
                <a:r>
                  <a:rPr lang="es-ES" b="0" dirty="0"/>
                  <a:t> </a:t>
                </a:r>
                <a:r>
                  <a:rPr lang="es-ES" b="0" dirty="0" err="1"/>
                  <a:t>still</a:t>
                </a:r>
                <a:r>
                  <a:rPr lang="es-ES" b="0" dirty="0"/>
                  <a:t> </a:t>
                </a:r>
                <a:r>
                  <a:rPr lang="es-ES" b="0" dirty="0" err="1"/>
                  <a:t>get</a:t>
                </a:r>
                <a:r>
                  <a:rPr lang="es-ES" b="0" dirty="0"/>
                  <a:t> negative angles:</a:t>
                </a:r>
              </a:p>
              <a:p>
                <a:endParaRPr lang="es-E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800" b="0" i="1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= −1.48</m:t>
                      </m:r>
                      <m:r>
                        <a:rPr lang="es-ES" sz="1800" b="0" i="0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sz="1800" b="0" i="0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rad</m:t>
                      </m:r>
                    </m:oMath>
                  </m:oMathPara>
                </a14:m>
                <a:endParaRPr lang="en-US" sz="1800" b="0" i="0" u="none" strike="noStrike" baseline="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sz="1800" b="0" i="1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1800" b="0" i="1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= −1.65</m:t>
                      </m:r>
                      <m:r>
                        <a:rPr lang="es-ES" sz="1800" b="0" i="1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800" b="0" i="1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𝑟𝑎𝑑</m:t>
                      </m:r>
                    </m:oMath>
                  </m:oMathPara>
                </a14:m>
                <a:endParaRPr lang="en-US" sz="1800" b="0" i="0" u="none" strike="noStrike" baseline="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endParaRPr lang="es-ES" b="0" dirty="0"/>
              </a:p>
              <a:p>
                <a:r>
                  <a:rPr lang="es-ES" b="0" dirty="0" err="1"/>
                  <a:t>Ther</a:t>
                </a:r>
                <a:r>
                  <a:rPr lang="es-ES" dirty="0" err="1"/>
                  <a:t>e</a:t>
                </a:r>
                <a:r>
                  <a:rPr lang="es-ES" dirty="0"/>
                  <a:t> </a:t>
                </a:r>
                <a:r>
                  <a:rPr lang="es-ES" dirty="0" err="1"/>
                  <a:t>is</a:t>
                </a:r>
                <a:r>
                  <a:rPr lang="es-ES" dirty="0"/>
                  <a:t> </a:t>
                </a:r>
                <a:r>
                  <a:rPr lang="es-ES" dirty="0" err="1"/>
                  <a:t>the</a:t>
                </a:r>
                <a:r>
                  <a:rPr lang="es-ES" dirty="0"/>
                  <a:t> </a:t>
                </a:r>
                <a:r>
                  <a:rPr lang="es-ES" dirty="0" err="1"/>
                  <a:t>same</a:t>
                </a:r>
                <a:r>
                  <a:rPr lang="es-ES" dirty="0"/>
                  <a:t> </a:t>
                </a:r>
                <a:r>
                  <a:rPr lang="es-ES" dirty="0" err="1"/>
                  <a:t>difference</a:t>
                </a:r>
                <a:r>
                  <a:rPr lang="es-ES" dirty="0"/>
                  <a:t> in </a:t>
                </a:r>
                <a:r>
                  <a:rPr lang="es-ES" dirty="0" err="1"/>
                  <a:t>both</a:t>
                </a:r>
                <a:r>
                  <a:rPr lang="es-ES" dirty="0"/>
                  <a:t> angles </a:t>
                </a:r>
                <a:r>
                  <a:rPr lang="es-ES" dirty="0" err="1"/>
                  <a:t>between</a:t>
                </a:r>
                <a:r>
                  <a:rPr lang="es-ES" dirty="0"/>
                  <a:t> </a:t>
                </a:r>
                <a:r>
                  <a:rPr lang="es-ES" dirty="0" err="1"/>
                  <a:t>those</a:t>
                </a:r>
                <a:r>
                  <a:rPr lang="es-ES" dirty="0"/>
                  <a:t> </a:t>
                </a:r>
                <a:r>
                  <a:rPr lang="es-ES" dirty="0" err="1"/>
                  <a:t>of</a:t>
                </a:r>
                <a:r>
                  <a:rPr lang="es-ES" dirty="0"/>
                  <a:t> </a:t>
                </a:r>
                <a:r>
                  <a:rPr lang="es-ES" dirty="0" err="1"/>
                  <a:t>our</a:t>
                </a:r>
                <a:r>
                  <a:rPr lang="es-ES" dirty="0"/>
                  <a:t> SIP and </a:t>
                </a:r>
                <a:r>
                  <a:rPr lang="es-ES" dirty="0" err="1"/>
                  <a:t>these</a:t>
                </a:r>
                <a:r>
                  <a:rPr lang="es-ES" dirty="0"/>
                  <a:t> </a:t>
                </a:r>
                <a:r>
                  <a:rPr lang="es-ES" dirty="0" err="1"/>
                  <a:t>ones</a:t>
                </a:r>
                <a:r>
                  <a:rPr lang="es-ES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=2.633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=2.633</m:t>
                      </m:r>
                    </m:oMath>
                  </m:oMathPara>
                </a14:m>
                <a:endParaRPr lang="es-ES" b="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7065CB3-3556-404A-9DE1-6B3107716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609600"/>
                <a:ext cx="11734800" cy="5943550"/>
              </a:xfrm>
              <a:prstGeom prst="rect">
                <a:avLst/>
              </a:prstGeom>
              <a:blipFill>
                <a:blip r:embed="rId2"/>
                <a:stretch>
                  <a:fillRect l="-468" t="-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3597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A682D-1002-42F9-A5C3-F89E733CD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Angles and SIP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6212B583-0FDF-40BD-8014-134D50DA1C5F}"/>
                  </a:ext>
                </a:extLst>
              </p:cNvPr>
              <p:cNvSpPr txBox="1"/>
              <p:nvPr/>
            </p:nvSpPr>
            <p:spPr>
              <a:xfrm>
                <a:off x="381000" y="838200"/>
                <a:ext cx="10896600" cy="2689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After adding these difference, we recover the SIP of the paper.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will excite an SIP if the angles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satisfy:</a:t>
                </a:r>
                <a:br>
                  <a:rPr lang="es-ES" b="0" dirty="0"/>
                </a:b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𝑅𝑛</m:t>
                        </m:r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s-ES" b="0" i="0" smtClean="0">
                        <a:latin typeface="Cambria Math" panose="02040503050406030204" pitchFamily="18" charset="0"/>
                      </a:rPr>
                      <m:t>=1.15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rad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+0.053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s-ES" b="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s-ES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𝑅𝑛</m:t>
                        </m:r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s-ES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0.98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rad</m:t>
                    </m:r>
                    <m:r>
                      <a:rPr lang="es-ES">
                        <a:latin typeface="Cambria Math" panose="02040503050406030204" pitchFamily="18" charset="0"/>
                      </a:rPr>
                      <m:t>+0.053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E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an integer.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1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Trying different values of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, we see that it is inversely proportional to the distance between the SIP and an RBE (shown below).  </a:t>
                </a: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6212B583-0FDF-40BD-8014-134D50DA1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838200"/>
                <a:ext cx="10896600" cy="2689454"/>
              </a:xfrm>
              <a:prstGeom prst="rect">
                <a:avLst/>
              </a:prstGeom>
              <a:blipFill>
                <a:blip r:embed="rId2"/>
                <a:stretch>
                  <a:fillRect l="-504" t="-1361" b="-2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85598838-B4AD-4D89-B2DE-5DA3873B9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76" y="3558207"/>
            <a:ext cx="2785833" cy="2286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4F1655B-46CE-4486-BDDE-1F0A612F5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8587" y="3558207"/>
            <a:ext cx="2917151" cy="2286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F35740B-353C-4F32-B557-1667DBF722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5616" y="3558207"/>
            <a:ext cx="3013724" cy="22860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637C1A9-89FC-4BF1-8944-D2B0F3A6ED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9218" y="3558207"/>
            <a:ext cx="3021634" cy="2286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CA496321-0BC9-4222-82F4-98EFFA533C0D}"/>
                  </a:ext>
                </a:extLst>
              </p:cNvPr>
              <p:cNvSpPr txBox="1"/>
              <p:nvPr/>
            </p:nvSpPr>
            <p:spPr>
              <a:xfrm>
                <a:off x="1315570" y="6010507"/>
                <a:ext cx="6804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CA496321-0BC9-4222-82F4-98EFFA533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570" y="6010507"/>
                <a:ext cx="680443" cy="276999"/>
              </a:xfrm>
              <a:prstGeom prst="rect">
                <a:avLst/>
              </a:prstGeom>
              <a:blipFill>
                <a:blip r:embed="rId7"/>
                <a:stretch>
                  <a:fillRect l="-4505" r="-810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08F72BFE-0F34-43FB-BDEC-11F6500A4910}"/>
                  </a:ext>
                </a:extLst>
              </p:cNvPr>
              <p:cNvSpPr txBox="1"/>
              <p:nvPr/>
            </p:nvSpPr>
            <p:spPr>
              <a:xfrm>
                <a:off x="4527162" y="6010507"/>
                <a:ext cx="936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08F72BFE-0F34-43FB-BDEC-11F6500A4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162" y="6010507"/>
                <a:ext cx="936923" cy="276999"/>
              </a:xfrm>
              <a:prstGeom prst="rect">
                <a:avLst/>
              </a:prstGeom>
              <a:blipFill>
                <a:blip r:embed="rId8"/>
                <a:stretch>
                  <a:fillRect l="-3268" r="-588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19507FCA-AD2E-4897-8F50-DA9474F85144}"/>
                  </a:ext>
                </a:extLst>
              </p:cNvPr>
              <p:cNvSpPr txBox="1"/>
              <p:nvPr/>
            </p:nvSpPr>
            <p:spPr>
              <a:xfrm>
                <a:off x="7162800" y="6010507"/>
                <a:ext cx="936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19507FCA-AD2E-4897-8F50-DA9474F85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6010507"/>
                <a:ext cx="936923" cy="276999"/>
              </a:xfrm>
              <a:prstGeom prst="rect">
                <a:avLst/>
              </a:prstGeom>
              <a:blipFill>
                <a:blip r:embed="rId9"/>
                <a:stretch>
                  <a:fillRect l="-3247" r="-519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07283A96-86A0-4199-94D9-363D6E6E809C}"/>
                  </a:ext>
                </a:extLst>
              </p:cNvPr>
              <p:cNvSpPr txBox="1"/>
              <p:nvPr/>
            </p:nvSpPr>
            <p:spPr>
              <a:xfrm>
                <a:off x="10340677" y="6010507"/>
                <a:ext cx="936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=300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07283A96-86A0-4199-94D9-363D6E6E8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0677" y="6010507"/>
                <a:ext cx="936923" cy="276999"/>
              </a:xfrm>
              <a:prstGeom prst="rect">
                <a:avLst/>
              </a:prstGeom>
              <a:blipFill>
                <a:blip r:embed="rId10"/>
                <a:stretch>
                  <a:fillRect l="-3247" r="-584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006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62748</TotalTime>
  <Words>951</Words>
  <Application>Microsoft Office PowerPoint</Application>
  <PresentationFormat>Widescreen</PresentationFormat>
  <Paragraphs>101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Times New Roman</vt:lpstr>
      <vt:lpstr>Cambria Math</vt:lpstr>
      <vt:lpstr>Calibri</vt:lpstr>
      <vt:lpstr>Arial</vt:lpstr>
      <vt:lpstr>Courier New</vt:lpstr>
      <vt:lpstr>Office Theme</vt:lpstr>
      <vt:lpstr>PowerPoint Presentation</vt:lpstr>
      <vt:lpstr>Characteristic polynomial</vt:lpstr>
      <vt:lpstr>Dispersion relation in the vicinity of the SIP</vt:lpstr>
      <vt:lpstr>Necessary but not sufficient conditions</vt:lpstr>
      <vt:lpstr>SIP solutions</vt:lpstr>
      <vt:lpstr>For the coupling coefficient of the SIP of the paper, we have:</vt:lpstr>
      <vt:lpstr>Dispersion Diagram of the SIP found analytically</vt:lpstr>
      <vt:lpstr>Negative angles and different SIP:</vt:lpstr>
      <vt:lpstr>Angles and SIP</vt:lpstr>
      <vt:lpstr>Impact</vt:lpstr>
      <vt:lpstr>No SIP on SOW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Ring Resonator</dc:title>
  <dc:creator>Filippo</dc:creator>
  <cp:lastModifiedBy>Albert Herrero Parareda</cp:lastModifiedBy>
  <cp:revision>941</cp:revision>
  <dcterms:created xsi:type="dcterms:W3CDTF">2015-11-16T15:02:53Z</dcterms:created>
  <dcterms:modified xsi:type="dcterms:W3CDTF">2023-08-02T14:13:47Z</dcterms:modified>
</cp:coreProperties>
</file>