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358" r:id="rId3"/>
    <p:sldId id="359" r:id="rId4"/>
    <p:sldId id="360" r:id="rId5"/>
    <p:sldId id="361" r:id="rId6"/>
    <p:sldId id="362" r:id="rId7"/>
    <p:sldId id="365" r:id="rId8"/>
    <p:sldId id="367" r:id="rId9"/>
    <p:sldId id="366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Parareda, I. </a:t>
            </a: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Vitebskiy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, J. Scheuer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62200" y="1797881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ASOW </a:t>
            </a:r>
            <a:r>
              <a:rPr lang="es-ES" sz="3000" b="1" dirty="0" err="1">
                <a:solidFill>
                  <a:srgbClr val="DE0000"/>
                </a:solidFill>
              </a:rPr>
              <a:t>with</a:t>
            </a:r>
            <a:r>
              <a:rPr lang="es-ES" sz="3000" b="1" dirty="0">
                <a:solidFill>
                  <a:srgbClr val="DE0000"/>
                </a:solidFill>
              </a:rPr>
              <a:t> a </a:t>
            </a:r>
            <a:r>
              <a:rPr lang="es-ES" sz="3000" b="1" dirty="0" err="1">
                <a:solidFill>
                  <a:srgbClr val="DE0000"/>
                </a:solidFill>
              </a:rPr>
              <a:t>complex</a:t>
            </a:r>
            <a:r>
              <a:rPr lang="es-ES" sz="3000" b="1" dirty="0">
                <a:solidFill>
                  <a:srgbClr val="DE0000"/>
                </a:solidFill>
              </a:rPr>
              <a:t> refractive </a:t>
            </a:r>
            <a:r>
              <a:rPr lang="es-ES" sz="3000" b="1" dirty="0" err="1">
                <a:solidFill>
                  <a:srgbClr val="DE0000"/>
                </a:solidFill>
              </a:rPr>
              <a:t>index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C3B4A-21CA-43B0-A827-4B0D00B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12156B7-9A2D-4620-94A8-CCEF2D8E7718}"/>
                  </a:ext>
                </a:extLst>
              </p:cNvPr>
              <p:cNvSpPr txBox="1"/>
              <p:nvPr/>
            </p:nvSpPr>
            <p:spPr>
              <a:xfrm>
                <a:off x="457200" y="762000"/>
                <a:ext cx="7467600" cy="286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Adding a complex refractive index causes the phase to have two terms</a:t>
                </a:r>
              </a:p>
              <a:p>
                <a:pPr/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br>
                  <a:rPr lang="es-ES" b="0" dirty="0"/>
                </a:br>
                <a:r>
                  <a:rPr lang="es-ES" i="1" dirty="0"/>
                  <a:t>* Note </a:t>
                </a:r>
                <a:r>
                  <a:rPr lang="es-ES" i="1" dirty="0" err="1"/>
                  <a:t>that</a:t>
                </a:r>
                <a:r>
                  <a:rPr lang="es-ES" i="1" dirty="0"/>
                  <a:t> </a:t>
                </a:r>
                <a:r>
                  <a:rPr lang="es-ES" i="1" dirty="0" err="1"/>
                  <a:t>previously</a:t>
                </a:r>
                <a:r>
                  <a:rPr lang="es-ES" i="1" dirty="0"/>
                  <a:t> </a:t>
                </a:r>
                <a:r>
                  <a:rPr lang="es-ES" i="1" dirty="0" err="1"/>
                  <a:t>we</a:t>
                </a:r>
                <a:r>
                  <a:rPr lang="es-ES" i="1" dirty="0"/>
                  <a:t> </a:t>
                </a:r>
                <a:r>
                  <a:rPr lang="es-ES" i="1" dirty="0" err="1"/>
                  <a:t>named</a:t>
                </a:r>
                <a:r>
                  <a:rPr lang="es-E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ES" b="0" i="1" dirty="0"/>
                  <a:t>. </a:t>
                </a:r>
                <a:r>
                  <a:rPr lang="es-ES" b="0" i="1" dirty="0" err="1"/>
                  <a:t>To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have</a:t>
                </a:r>
                <a:r>
                  <a:rPr lang="es-ES" b="0" i="1" dirty="0"/>
                  <a:t> simple and </a:t>
                </a:r>
                <a:r>
                  <a:rPr lang="es-ES" b="0" i="1" dirty="0" err="1"/>
                  <a:t>common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complex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notation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we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have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changed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the</a:t>
                </a:r>
                <a:r>
                  <a:rPr lang="es-ES" b="0" i="1" dirty="0"/>
                  <a:t> </a:t>
                </a:r>
                <a:r>
                  <a:rPr lang="es-ES" b="0" i="1" dirty="0" err="1"/>
                  <a:t>notation</a:t>
                </a:r>
                <a:r>
                  <a:rPr lang="es-ES" b="0" i="1" dirty="0"/>
                  <a:t>.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12156B7-9A2D-4620-94A8-CCEF2D8E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7467600" cy="2864054"/>
              </a:xfrm>
              <a:prstGeom prst="rect">
                <a:avLst/>
              </a:prstGeom>
              <a:blipFill>
                <a:blip r:embed="rId2"/>
                <a:stretch>
                  <a:fillRect l="-653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5186-167A-43E4-A7D7-B96C5F8B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equations to obtain an SIP in ASOW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F811C03-D2D8-4FEE-8260-BCC4A26B0DF7}"/>
                  </a:ext>
                </a:extLst>
              </p:cNvPr>
              <p:cNvSpPr txBox="1"/>
              <p:nvPr/>
            </p:nvSpPr>
            <p:spPr>
              <a:xfrm>
                <a:off x="2286000" y="914400"/>
                <a:ext cx="8071697" cy="3902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F811C03-D2D8-4FEE-8260-BCC4A26B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914400"/>
                <a:ext cx="8071697" cy="390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418CDDA-C4C0-432F-8209-ABD3A41AFAD3}"/>
                  </a:ext>
                </a:extLst>
              </p:cNvPr>
              <p:cNvSpPr txBox="1"/>
              <p:nvPr/>
            </p:nvSpPr>
            <p:spPr>
              <a:xfrm>
                <a:off x="2286000" y="5181600"/>
                <a:ext cx="83820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But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are complex.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418CDDA-C4C0-432F-8209-ABD3A41A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81600"/>
                <a:ext cx="8382000" cy="381515"/>
              </a:xfrm>
              <a:prstGeom prst="rect">
                <a:avLst/>
              </a:prstGeom>
              <a:blipFill>
                <a:blip r:embed="rId3"/>
                <a:stretch>
                  <a:fillRect l="-582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3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66535-4A18-4C70-880F-09C5EEEC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</a:t>
            </a:r>
            <a:r>
              <a:rPr lang="en-US" dirty="0" err="1"/>
              <a:t>cosinus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123742-94EB-447A-819D-EA42736E0178}"/>
                  </a:ext>
                </a:extLst>
              </p:cNvPr>
              <p:cNvSpPr txBox="1"/>
              <p:nvPr/>
            </p:nvSpPr>
            <p:spPr>
              <a:xfrm>
                <a:off x="457200" y="762000"/>
                <a:ext cx="10515600" cy="600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deal with </a:t>
                </a:r>
                <a:r>
                  <a:rPr lang="en-US" dirty="0" err="1"/>
                  <a:t>cosinus</a:t>
                </a:r>
                <a:r>
                  <a:rPr lang="en-US" dirty="0"/>
                  <a:t> with a complex argument we will use the following expression: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𝑗𝑏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𝑗𝑠𝑖𝑛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Then, we split the equations in real and imaginary parts, obtaining something like: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s-E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first three equations. We have trouble with the other two.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123742-94EB-447A-819D-EA42736E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10515600" cy="6002412"/>
              </a:xfrm>
              <a:prstGeom prst="rect">
                <a:avLst/>
              </a:prstGeom>
              <a:blipFill>
                <a:blip r:embed="rId2"/>
                <a:stretch>
                  <a:fillRect l="-464" t="-508" b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30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FD5CC-FC23-46C8-9110-029E9265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800E7B1-C9DD-415C-B0FF-58640BF6F43E}"/>
                  </a:ext>
                </a:extLst>
              </p:cNvPr>
              <p:cNvSpPr txBox="1"/>
              <p:nvPr/>
            </p:nvSpPr>
            <p:spPr>
              <a:xfrm>
                <a:off x="223284" y="632637"/>
                <a:ext cx="11811000" cy="591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last equation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+6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s-ES" dirty="0"/>
                </a:br>
                <a:r>
                  <a:rPr lang="es-ES" dirty="0"/>
                  <a:t>Has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following</a:t>
                </a:r>
                <a:r>
                  <a:rPr lang="es-ES" dirty="0"/>
                  <a:t> </a:t>
                </a:r>
                <a:r>
                  <a:rPr lang="es-ES" dirty="0" err="1"/>
                  <a:t>solutions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±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±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+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es-ES" dirty="0"/>
                </a:br>
                <a:endParaRPr lang="es-ES" dirty="0"/>
              </a:p>
              <a:p>
                <a:r>
                  <a:rPr lang="es-ES" dirty="0" err="1"/>
                  <a:t>They</a:t>
                </a:r>
                <a:r>
                  <a:rPr lang="es-ES" dirty="0"/>
                  <a:t> are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lossless</a:t>
                </a:r>
                <a:r>
                  <a:rPr lang="es-ES" dirty="0"/>
                  <a:t> </a:t>
                </a:r>
                <a:r>
                  <a:rPr lang="es-ES" dirty="0" err="1"/>
                  <a:t>conditions</a:t>
                </a:r>
                <a:r>
                  <a:rPr lang="es-ES" dirty="0"/>
                  <a:t>,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:r>
                  <a:rPr lang="es-ES" dirty="0" err="1"/>
                  <a:t>an</a:t>
                </a:r>
                <a:r>
                  <a:rPr lang="es-ES" dirty="0"/>
                  <a:t> </a:t>
                </a:r>
                <a:r>
                  <a:rPr lang="es-ES" dirty="0" err="1"/>
                  <a:t>added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phase</a:t>
                </a:r>
                <a:r>
                  <a:rPr lang="es-ES" dirty="0"/>
                  <a:t>.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surprising</a:t>
                </a:r>
                <a:r>
                  <a:rPr lang="es-ES" dirty="0"/>
                  <a:t> </a:t>
                </a:r>
                <a:r>
                  <a:rPr lang="es-ES" dirty="0" err="1"/>
                  <a:t>because</a:t>
                </a:r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do </a:t>
                </a:r>
                <a:r>
                  <a:rPr lang="es-ES" dirty="0" err="1"/>
                  <a:t>not</a:t>
                </a:r>
                <a:r>
                  <a:rPr lang="es-ES" dirty="0"/>
                  <a:t> asume </a:t>
                </a:r>
                <a:r>
                  <a:rPr lang="es-ES" dirty="0" err="1"/>
                  <a:t>lossless</a:t>
                </a:r>
                <a:r>
                  <a:rPr lang="es-ES" dirty="0"/>
                  <a:t> </a:t>
                </a:r>
                <a:r>
                  <a:rPr lang="es-ES" dirty="0" err="1"/>
                  <a:t>coupling</a:t>
                </a:r>
                <a:r>
                  <a:rPr lang="es-ES" dirty="0"/>
                  <a:t> in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make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transfer </a:t>
                </a:r>
                <a:r>
                  <a:rPr lang="es-ES" dirty="0" err="1"/>
                  <a:t>matrix</a:t>
                </a:r>
                <a:r>
                  <a:rPr lang="es-ES" dirty="0"/>
                  <a:t>. </a:t>
                </a:r>
                <a:r>
                  <a:rPr lang="es-ES" dirty="0" err="1"/>
                  <a:t>It</a:t>
                </a:r>
                <a:r>
                  <a:rPr lang="es-ES" dirty="0"/>
                  <a:t> shows </a:t>
                </a:r>
                <a:r>
                  <a:rPr lang="es-ES" b="1" dirty="0" err="1"/>
                  <a:t>the</a:t>
                </a:r>
                <a:r>
                  <a:rPr lang="es-ES" b="1" dirty="0"/>
                  <a:t> ASOW can </a:t>
                </a:r>
                <a:r>
                  <a:rPr lang="es-ES" b="1" dirty="0" err="1"/>
                  <a:t>only</a:t>
                </a:r>
                <a:r>
                  <a:rPr lang="es-ES" b="1" dirty="0"/>
                  <a:t> </a:t>
                </a:r>
                <a:r>
                  <a:rPr lang="es-ES" b="1" dirty="0" err="1"/>
                  <a:t>form</a:t>
                </a:r>
                <a:r>
                  <a:rPr lang="es-ES" b="1" dirty="0"/>
                  <a:t> </a:t>
                </a:r>
                <a:r>
                  <a:rPr lang="es-ES" b="1" dirty="0" err="1"/>
                  <a:t>an</a:t>
                </a:r>
                <a:r>
                  <a:rPr lang="es-ES" b="1" dirty="0"/>
                  <a:t> SIP </a:t>
                </a:r>
                <a:r>
                  <a:rPr lang="es-ES" b="1" dirty="0" err="1"/>
                  <a:t>for</a:t>
                </a:r>
                <a:r>
                  <a:rPr lang="es-ES" b="1" dirty="0"/>
                  <a:t> a </a:t>
                </a:r>
                <a:r>
                  <a:rPr lang="es-ES" b="1" dirty="0" err="1"/>
                  <a:t>lossless</a:t>
                </a:r>
                <a:r>
                  <a:rPr lang="es-ES" b="1" dirty="0"/>
                  <a:t> </a:t>
                </a:r>
                <a:r>
                  <a:rPr lang="es-ES" b="1" dirty="0" err="1"/>
                  <a:t>coupling</a:t>
                </a:r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Can </a:t>
                </a: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have</a:t>
                </a:r>
                <a:r>
                  <a:rPr lang="es-ES" dirty="0"/>
                  <a:t> a </a:t>
                </a:r>
                <a:r>
                  <a:rPr lang="es-ES" dirty="0" err="1"/>
                  <a:t>lossless</a:t>
                </a:r>
                <a:r>
                  <a:rPr lang="es-ES" dirty="0"/>
                  <a:t> </a:t>
                </a:r>
                <a:r>
                  <a:rPr lang="es-ES" dirty="0" err="1"/>
                  <a:t>coupling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a </a:t>
                </a:r>
                <a:r>
                  <a:rPr lang="es-ES" dirty="0" err="1"/>
                  <a:t>complex</a:t>
                </a:r>
                <a:r>
                  <a:rPr lang="es-ES" dirty="0"/>
                  <a:t> refractive </a:t>
                </a:r>
                <a:r>
                  <a:rPr lang="es-ES" dirty="0" err="1"/>
                  <a:t>index</a:t>
                </a:r>
                <a:r>
                  <a:rPr lang="es-ES" dirty="0"/>
                  <a:t>? </a:t>
                </a:r>
                <a:br>
                  <a:rPr lang="es-ES" dirty="0"/>
                </a:b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have</a:t>
                </a:r>
                <a:r>
                  <a:rPr lang="es-ES" dirty="0"/>
                  <a:t> a complex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and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=6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s-ES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r>
                  <a:rPr lang="en-US" dirty="0"/>
                  <a:t>We cannot have complex coupling and transmission coefficients.</a:t>
                </a:r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:r>
                  <a:rPr lang="en-US" b="1" dirty="0"/>
                  <a:t>we cannot have lossless coupling with a complex refractive index</a:t>
                </a:r>
                <a:r>
                  <a:rPr lang="en-US" dirty="0"/>
                  <a:t>. No SIP in ASOW with a complex refractive index.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800E7B1-C9DD-415C-B0FF-58640BF6F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4" y="632637"/>
                <a:ext cx="11811000" cy="5911555"/>
              </a:xfrm>
              <a:prstGeom prst="rect">
                <a:avLst/>
              </a:prstGeom>
              <a:blipFill>
                <a:blip r:embed="rId2"/>
                <a:stretch>
                  <a:fillRect l="-465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9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38720-C66F-4F01-A080-04F2D6A6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n’’: Dispersion diagram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D42A94-AFBE-4DC7-85BC-FECE45D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" y="909084"/>
            <a:ext cx="3959995" cy="29260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D8CD0F-B064-4ADD-B9CA-AEA8EA31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94" y="909084"/>
            <a:ext cx="3837724" cy="29260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E12D54-828D-4B22-A350-354EC202B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725" y="909084"/>
            <a:ext cx="3777482" cy="292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83585A2-03C2-4A73-B5A7-256B3C9A50AF}"/>
                  </a:ext>
                </a:extLst>
              </p:cNvPr>
              <p:cNvSpPr txBox="1"/>
              <p:nvPr/>
            </p:nvSpPr>
            <p:spPr>
              <a:xfrm>
                <a:off x="1735031" y="4289417"/>
                <a:ext cx="110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83585A2-03C2-4A73-B5A7-256B3C9A5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31" y="4289417"/>
                <a:ext cx="1103635" cy="276999"/>
              </a:xfrm>
              <a:prstGeom prst="rect">
                <a:avLst/>
              </a:prstGeom>
              <a:blipFill>
                <a:blip r:embed="rId5"/>
                <a:stretch>
                  <a:fillRect l="-27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9427092-B205-4C19-B421-3BC807CB6603}"/>
                  </a:ext>
                </a:extLst>
              </p:cNvPr>
              <p:cNvSpPr txBox="1"/>
              <p:nvPr/>
            </p:nvSpPr>
            <p:spPr>
              <a:xfrm>
                <a:off x="5180749" y="4289416"/>
                <a:ext cx="1952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9427092-B205-4C19-B421-3BC807CB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49" y="4289416"/>
                <a:ext cx="1952329" cy="276999"/>
              </a:xfrm>
              <a:prstGeom prst="rect">
                <a:avLst/>
              </a:prstGeom>
              <a:blipFill>
                <a:blip r:embed="rId6"/>
                <a:stretch>
                  <a:fillRect l="-125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E1B16A-249F-48A9-ABB2-8CE561857319}"/>
                  </a:ext>
                </a:extLst>
              </p:cNvPr>
              <p:cNvSpPr txBox="1"/>
              <p:nvPr/>
            </p:nvSpPr>
            <p:spPr>
              <a:xfrm>
                <a:off x="9333840" y="4289416"/>
                <a:ext cx="195232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E1B16A-249F-48A9-ABB2-8CE561857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40" y="4289416"/>
                <a:ext cx="1952329" cy="280077"/>
              </a:xfrm>
              <a:prstGeom prst="rect">
                <a:avLst/>
              </a:prstGeom>
              <a:blipFill>
                <a:blip r:embed="rId7"/>
                <a:stretch>
                  <a:fillRect l="-1250" t="-65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06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38720-C66F-4F01-A080-04F2D6A6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n’’: Dispersion diagram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D42A94-AFBE-4DC7-85BC-FECE45D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" y="909084"/>
            <a:ext cx="3959995" cy="29260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E12D54-828D-4B22-A350-354EC202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60" y="893135"/>
            <a:ext cx="3777482" cy="292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83585A2-03C2-4A73-B5A7-256B3C9A50AF}"/>
                  </a:ext>
                </a:extLst>
              </p:cNvPr>
              <p:cNvSpPr txBox="1"/>
              <p:nvPr/>
            </p:nvSpPr>
            <p:spPr>
              <a:xfrm>
                <a:off x="1735031" y="4289417"/>
                <a:ext cx="110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83585A2-03C2-4A73-B5A7-256B3C9A5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31" y="4289417"/>
                <a:ext cx="1103635" cy="276999"/>
              </a:xfrm>
              <a:prstGeom prst="rect">
                <a:avLst/>
              </a:prstGeom>
              <a:blipFill>
                <a:blip r:embed="rId4"/>
                <a:stretch>
                  <a:fillRect l="-27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E1B16A-249F-48A9-ABB2-8CE561857319}"/>
                  </a:ext>
                </a:extLst>
              </p:cNvPr>
              <p:cNvSpPr txBox="1"/>
              <p:nvPr/>
            </p:nvSpPr>
            <p:spPr>
              <a:xfrm>
                <a:off x="5410200" y="4289417"/>
                <a:ext cx="195232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E1B16A-249F-48A9-ABB2-8CE561857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89417"/>
                <a:ext cx="1952329" cy="280077"/>
              </a:xfrm>
              <a:prstGeom prst="rect">
                <a:avLst/>
              </a:prstGeom>
              <a:blipFill>
                <a:blip r:embed="rId5"/>
                <a:stretch>
                  <a:fillRect l="-1250" t="-65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BF07FD56-F030-490D-83A6-DB3FC4F0C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815" y="903768"/>
            <a:ext cx="3841392" cy="292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36826D-B232-48C7-9D84-83195DA89A0F}"/>
                  </a:ext>
                </a:extLst>
              </p:cNvPr>
              <p:cNvSpPr txBox="1"/>
              <p:nvPr/>
            </p:nvSpPr>
            <p:spPr>
              <a:xfrm>
                <a:off x="9220200" y="4289417"/>
                <a:ext cx="1952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36826D-B232-48C7-9D84-83195DA8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4289417"/>
                <a:ext cx="1952329" cy="276999"/>
              </a:xfrm>
              <a:prstGeom prst="rect">
                <a:avLst/>
              </a:prstGeom>
              <a:blipFill>
                <a:blip r:embed="rId7"/>
                <a:stretch>
                  <a:fillRect l="-125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D34B9D2D-8F59-4B86-B439-7C7FC2C487FF}"/>
              </a:ext>
            </a:extLst>
          </p:cNvPr>
          <p:cNvSpPr txBox="1"/>
          <p:nvPr/>
        </p:nvSpPr>
        <p:spPr>
          <a:xfrm>
            <a:off x="3429000" y="5105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quality of the SIP disappears very fast when a complex refractive index is added.</a:t>
            </a:r>
          </a:p>
        </p:txBody>
      </p:sp>
    </p:spTree>
    <p:extLst>
      <p:ext uri="{BB962C8B-B14F-4D97-AF65-F5344CB8AC3E}">
        <p14:creationId xmlns:p14="http://schemas.microsoft.com/office/powerpoint/2010/main" val="3460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8A6B4-03CE-4B43-B236-8910395D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n’’: Dispersion diagram and transfer function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5087E9-96DE-4B01-83F7-C0A80EC2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64" y="688807"/>
            <a:ext cx="3588745" cy="2651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4619279-8DA5-4ADF-82C9-A59A277AF723}"/>
                  </a:ext>
                </a:extLst>
              </p:cNvPr>
              <p:cNvSpPr txBox="1"/>
              <p:nvPr/>
            </p:nvSpPr>
            <p:spPr>
              <a:xfrm>
                <a:off x="957747" y="2095125"/>
                <a:ext cx="110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4619279-8DA5-4ADF-82C9-A59A277AF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47" y="2095125"/>
                <a:ext cx="1103635" cy="276999"/>
              </a:xfrm>
              <a:prstGeom prst="rect">
                <a:avLst/>
              </a:prstGeom>
              <a:blipFill>
                <a:blip r:embed="rId4"/>
                <a:stretch>
                  <a:fillRect l="-2762" r="-55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FAD3C9D-E9AC-44B1-8ED5-658B70D0E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16" y="691116"/>
            <a:ext cx="3570174" cy="26517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F7C129-DC98-47FC-BC5E-A870DEC8B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164" y="3422083"/>
            <a:ext cx="3481262" cy="2651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4E59A52-9A71-459E-B88A-9BA489D0F734}"/>
                  </a:ext>
                </a:extLst>
              </p:cNvPr>
              <p:cNvSpPr txBox="1"/>
              <p:nvPr/>
            </p:nvSpPr>
            <p:spPr>
              <a:xfrm>
                <a:off x="533399" y="4489437"/>
                <a:ext cx="1952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=2.362−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4E59A52-9A71-459E-B88A-9BA489D0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4489437"/>
                <a:ext cx="1952329" cy="276999"/>
              </a:xfrm>
              <a:prstGeom prst="rect">
                <a:avLst/>
              </a:prstGeom>
              <a:blipFill>
                <a:blip r:embed="rId7"/>
                <a:stretch>
                  <a:fillRect l="-935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24887799-A128-4414-80DC-88856955F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416" y="3440556"/>
            <a:ext cx="3644516" cy="2651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581FFF8-91C5-4851-A0DD-3F43858C6F8E}"/>
                  </a:ext>
                </a:extLst>
              </p:cNvPr>
              <p:cNvSpPr txBox="1"/>
              <p:nvPr/>
            </p:nvSpPr>
            <p:spPr>
              <a:xfrm>
                <a:off x="10058400" y="688807"/>
                <a:ext cx="1752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SIP degenerates faster than the transfer function increases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increases.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581FFF8-91C5-4851-A0DD-3F43858C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688807"/>
                <a:ext cx="1752600" cy="2308324"/>
              </a:xfrm>
              <a:prstGeom prst="rect">
                <a:avLst/>
              </a:prstGeom>
              <a:blipFill>
                <a:blip r:embed="rId9"/>
                <a:stretch>
                  <a:fillRect l="-2083" t="-1583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46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DF08A-B70C-4816-B5F4-48449E4F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224B02C-75BF-4717-A94E-6501F0631723}"/>
                  </a:ext>
                </a:extLst>
              </p:cNvPr>
              <p:cNvSpPr txBox="1"/>
              <p:nvPr/>
            </p:nvSpPr>
            <p:spPr>
              <a:xfrm>
                <a:off x="457200" y="838200"/>
                <a:ext cx="105918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Cannot have SIP on ASOW with a complex refractive index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 small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, we do not have an SIP or a strong transfer function. The SIP decays faster than the transfer function grows because of the gain. We cannot see the improvement while having something resembling an SIP.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Next step: Find acceptable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values that show a realistic gain. See if the SIP is very disturbed for those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SIP is very disturbed for the ASOW because it depends on 3 parameters, so there is not a lot of room for tweaking values. Try for the CROW.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224B02C-75BF-4717-A94E-6501F063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8200"/>
                <a:ext cx="10591800" cy="3416320"/>
              </a:xfrm>
              <a:prstGeom prst="rect">
                <a:avLst/>
              </a:prstGeom>
              <a:blipFill>
                <a:blip r:embed="rId2"/>
                <a:stretch>
                  <a:fillRect l="-345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0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62769</TotalTime>
  <Words>628</Words>
  <Application>Microsoft Office PowerPoint</Application>
  <PresentationFormat>Panorámica</PresentationFormat>
  <Paragraphs>63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Arial</vt:lpstr>
      <vt:lpstr>Times New Roman</vt:lpstr>
      <vt:lpstr>Office Theme</vt:lpstr>
      <vt:lpstr>Presentación de PowerPoint</vt:lpstr>
      <vt:lpstr>Phases</vt:lpstr>
      <vt:lpstr>Necessary equations to obtain an SIP in ASOW</vt:lpstr>
      <vt:lpstr>Complex cosinus</vt:lpstr>
      <vt:lpstr>Issues</vt:lpstr>
      <vt:lpstr>Small n’’: Dispersion diagram</vt:lpstr>
      <vt:lpstr>Small n’’: Dispersion diagram</vt:lpstr>
      <vt:lpstr>Small n’’: Dispersion diagram and transfer function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946</cp:revision>
  <dcterms:created xsi:type="dcterms:W3CDTF">2015-11-16T15:02:53Z</dcterms:created>
  <dcterms:modified xsi:type="dcterms:W3CDTF">2022-01-06T16:35:16Z</dcterms:modified>
</cp:coreProperties>
</file>