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61" r:id="rId2"/>
    <p:sldId id="358" r:id="rId3"/>
    <p:sldId id="359" r:id="rId4"/>
    <p:sldId id="356" r:id="rId5"/>
    <p:sldId id="357" r:id="rId6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4A4"/>
    <a:srgbClr val="0F45B1"/>
    <a:srgbClr val="0214BE"/>
    <a:srgbClr val="FF8B8B"/>
    <a:srgbClr val="B17000"/>
    <a:srgbClr val="D59601"/>
    <a:srgbClr val="C3C3C3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6374" autoAdjust="0"/>
  </p:normalViewPr>
  <p:slideViewPr>
    <p:cSldViewPr>
      <p:cViewPr varScale="1">
        <p:scale>
          <a:sx n="64" d="100"/>
          <a:sy n="64" d="100"/>
        </p:scale>
        <p:origin x="78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4DB3-778A-4D3B-9C81-87B0BCA97D74}" type="datetime1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0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530D-DBAF-4886-A14C-087FCC899F85}" type="datetime1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8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C24B-B868-4ADF-8C1A-C121D8F2ABBA}" type="datetime1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94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179994"/>
            <a:ext cx="2997200" cy="35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0DB4E746-48B7-41CB-8472-BA4E3BA194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6584" y="684634"/>
            <a:ext cx="11988800" cy="8096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85C2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780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8" y="179994"/>
            <a:ext cx="2350952" cy="35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527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9842-16E7-4B3D-998C-C706130C1E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3C3FDA-82F7-4E86-BD3F-F4FE2A2EED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2" y="187652"/>
            <a:ext cx="2336799" cy="27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685800"/>
            <a:ext cx="12192000" cy="8096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85C2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4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9842-16E7-4B3D-998C-C706130C1E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3C3FDA-82F7-4E86-BD3F-F4FE2A2EED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2" y="187652"/>
            <a:ext cx="2336799" cy="27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685800"/>
            <a:ext cx="12192000" cy="8096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85C2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837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9842-16E7-4B3D-998C-C706130C1E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3C3FDA-82F7-4E86-BD3F-F4FE2A2EED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2" y="187652"/>
            <a:ext cx="2336799" cy="27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685800"/>
            <a:ext cx="12192000" cy="8096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85C2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62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9842-16E7-4B3D-998C-C706130C1E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3C3FDA-82F7-4E86-BD3F-F4FE2A2EED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2" y="187652"/>
            <a:ext cx="2336799" cy="27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685800"/>
            <a:ext cx="12192000" cy="8096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85C2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409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6182-EE86-4DD8-BFB5-14D46E04FFB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E7A7-15E8-4DBA-AF1B-B6BBF2FD1D9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 flipV="1">
            <a:off x="152400" y="438734"/>
            <a:ext cx="11887200" cy="8431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76242" y="308"/>
            <a:ext cx="8603469" cy="523466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1266" name="Picture 2" descr="Related image">
            <a:extLst>
              <a:ext uri="{FF2B5EF4-FFF2-40B4-BE49-F238E27FC236}">
                <a16:creationId xmlns:a16="http://schemas.microsoft.com/office/drawing/2014/main" id="{F4468303-71B1-4C52-9387-383110EFDB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786" y="52635"/>
            <a:ext cx="2857713" cy="33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720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9842-16E7-4B3D-998C-C706130C1E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7872" y="6538913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5A3C3FDA-82F7-4E86-BD3F-F4FE2A2EED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2" y="187652"/>
            <a:ext cx="2336799" cy="27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685800"/>
            <a:ext cx="12192000" cy="8096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85C2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89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9348"/>
            <a:ext cx="8305600" cy="1033388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CDEB-8BCE-4F56-BD6A-A51C9CA2436C}" type="datetime1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052736"/>
            <a:ext cx="12192000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2" descr="C:\Users\yehia\Desktop\imag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60" y="288129"/>
            <a:ext cx="1539813" cy="48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10180774" y="188641"/>
            <a:ext cx="205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University</a:t>
            </a:r>
            <a:r>
              <a:rPr lang="en-US" sz="1600" baseline="0" dirty="0">
                <a:solidFill>
                  <a:schemeClr val="tx2"/>
                </a:solidFill>
              </a:rPr>
              <a:t> of California, Irvine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20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8250-F188-406D-BCBB-21FFE8D6B895}" type="datetime1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7313-F3BF-4F1A-AFDA-A05F85A03E21}" type="datetime1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8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A1E0-DDA7-46CC-ABB1-7CDDC749F493}" type="datetime1">
              <a:rPr lang="en-US" smtClean="0"/>
              <a:pPr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6EC3-C64C-4EAF-B049-086DABD5F824}" type="datetime1">
              <a:rPr lang="en-US" smtClean="0"/>
              <a:pPr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8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5EF3-7CF4-4553-A54E-1E512B018E52}" type="datetime1">
              <a:rPr lang="en-US" smtClean="0"/>
              <a:pPr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2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FCC-FCD5-4FDB-8178-9BFD6F155EE6}" type="datetime1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5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8D8E-297A-4431-8AA7-6C20BC602F9E}" type="datetime1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8" r:id="rId13"/>
    <p:sldLayoutId id="2147483661" r:id="rId14"/>
    <p:sldLayoutId id="2147483662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NUL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981200" y="228666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85800" y="1181341"/>
                <a:ext cx="11049000" cy="553998"/>
              </a:xfrm>
              <a:prstGeom prst="rect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000" b="1" i="1" dirty="0" smtClean="0">
                        <a:solidFill>
                          <a:srgbClr val="DE0000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3000" b="1" dirty="0">
                    <a:solidFill>
                      <a:srgbClr val="DE0000"/>
                    </a:solidFill>
                  </a:rPr>
                  <a:t> for large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solidFill>
                          <a:srgbClr val="DE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3000" b="1" dirty="0">
                    <a:solidFill>
                      <a:srgbClr val="DE0000"/>
                    </a:solidFill>
                  </a:rPr>
                  <a:t> in 6DBE-ASOW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81341"/>
                <a:ext cx="1104900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209800" y="3294989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18" y="4078951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85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43D695D-C1CD-4A5E-9D7A-485AA01D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55A416-2004-4932-B100-241A69797833}"/>
              </a:ext>
            </a:extLst>
          </p:cNvPr>
          <p:cNvSpPr txBox="1"/>
          <p:nvPr/>
        </p:nvSpPr>
        <p:spPr>
          <a:xfrm>
            <a:off x="234661" y="148255"/>
            <a:ext cx="8909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factor for large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88B5BAB-48CA-45E5-8A46-CA2DB2E9BB27}"/>
                  </a:ext>
                </a:extLst>
              </p:cNvPr>
              <p:cNvSpPr txBox="1"/>
              <p:nvPr/>
            </p:nvSpPr>
            <p:spPr>
              <a:xfrm>
                <a:off x="5130963" y="1786184"/>
                <a:ext cx="2481449" cy="3066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ES" b="0" dirty="0"/>
              </a:p>
              <a:p>
                <a:pPr/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𝑢𝑥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𝐵𝐶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𝐵𝐶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b="0" dirty="0"/>
              </a:p>
              <a:p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d>
                    </m:oMath>
                  </m:oMathPara>
                </a14:m>
                <a:endParaRPr lang="es-ES" b="0" dirty="0"/>
              </a:p>
              <a:p>
                <a:endParaRPr lang="es-ES" b="0" dirty="0"/>
              </a:p>
              <a:p>
                <a:r>
                  <a:rPr lang="es-ES" dirty="0" err="1"/>
                  <a:t>Solve</a:t>
                </a:r>
                <a:r>
                  <a:rPr lang="es-ES" dirty="0"/>
                  <a:t> </a:t>
                </a:r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/>
                  <a:t>:</a:t>
                </a:r>
              </a:p>
              <a:p>
                <a:pPr/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±</m:t>
                                    </m:r>
                                  </m:sup>
                                </m:s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±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b="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88B5BAB-48CA-45E5-8A46-CA2DB2E9B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963" y="1786184"/>
                <a:ext cx="2481449" cy="3066032"/>
              </a:xfrm>
              <a:prstGeom prst="rect">
                <a:avLst/>
              </a:prstGeom>
              <a:blipFill>
                <a:blip r:embed="rId2"/>
                <a:stretch>
                  <a:fillRect l="-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DB45F50-48BC-4F34-821B-435BC3B371D9}"/>
                  </a:ext>
                </a:extLst>
              </p:cNvPr>
              <p:cNvSpPr txBox="1"/>
              <p:nvPr/>
            </p:nvSpPr>
            <p:spPr>
              <a:xfrm>
                <a:off x="9540175" y="2480092"/>
                <a:ext cx="1903149" cy="1678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𝑖𝑛𝑐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∠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DB45F50-48BC-4F34-821B-435BC3B37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175" y="2480092"/>
                <a:ext cx="1903149" cy="1678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B273756-DF53-44B6-990C-10918B474B05}"/>
                  </a:ext>
                </a:extLst>
              </p:cNvPr>
              <p:cNvSpPr txBox="1"/>
              <p:nvPr/>
            </p:nvSpPr>
            <p:spPr>
              <a:xfrm>
                <a:off x="381000" y="685800"/>
                <a:ext cx="11430000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we find first the transfer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. To do that we have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12 </m:t>
                    </m:r>
                  </m:oMath>
                </a14:m>
                <a:r>
                  <a:rPr lang="en-US" dirty="0"/>
                  <a:t>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which has the transfer matrix for the finite-length structure &amp; the boundary conditions (BC) in it. The numerical errors originate when solving the system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near the 6DBE frequency.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B273756-DF53-44B6-990C-10918B474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85800"/>
                <a:ext cx="11430000" cy="945580"/>
              </a:xfrm>
              <a:prstGeom prst="rect">
                <a:avLst/>
              </a:prstGeom>
              <a:blipFill>
                <a:blip r:embed="rId4"/>
                <a:stretch>
                  <a:fillRect l="-373" t="-3226" r="-107" b="-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3C49CCD-DD6C-4843-AD44-B04E30F53EE3}"/>
              </a:ext>
            </a:extLst>
          </p:cNvPr>
          <p:cNvSpPr/>
          <p:nvPr/>
        </p:nvSpPr>
        <p:spPr>
          <a:xfrm>
            <a:off x="7966693" y="3014400"/>
            <a:ext cx="12192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670C4A4-498D-4B36-B3A4-AE0538F483A4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E2BFC06-21CD-4148-BC7B-F2343164910A}"/>
                  </a:ext>
                </a:extLst>
              </p:cNvPr>
              <p:cNvSpPr txBox="1"/>
              <p:nvPr/>
            </p:nvSpPr>
            <p:spPr>
              <a:xfrm>
                <a:off x="0" y="5723812"/>
                <a:ext cx="1219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We must find a way to increase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without increasing numerical errors substantially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E2BFC06-21CD-4148-BC7B-F23431649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23812"/>
                <a:ext cx="12192000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AD6C4B6D-D5F6-40D0-9703-9F43DE7BF5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66" y="1863310"/>
            <a:ext cx="3860835" cy="2911781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EECDDB8-1316-49D0-844C-89CD00D6B60E}"/>
              </a:ext>
            </a:extLst>
          </p:cNvPr>
          <p:cNvCxnSpPr>
            <a:cxnSpLocks/>
          </p:cNvCxnSpPr>
          <p:nvPr/>
        </p:nvCxnSpPr>
        <p:spPr>
          <a:xfrm flipH="1">
            <a:off x="4776682" y="1865304"/>
            <a:ext cx="0" cy="2907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2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C0502C0-3C40-498F-95B7-63ACBCFF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3D2D2C8-664B-4F5B-9BCD-3019C4679B66}"/>
              </a:ext>
            </a:extLst>
          </p:cNvPr>
          <p:cNvSpPr txBox="1"/>
          <p:nvPr/>
        </p:nvSpPr>
        <p:spPr>
          <a:xfrm>
            <a:off x="234661" y="148255"/>
            <a:ext cx="8909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factor for large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F286C08-F014-40C8-870D-B0975F7DE254}"/>
                  </a:ext>
                </a:extLst>
              </p:cNvPr>
              <p:cNvSpPr txBox="1"/>
              <p:nvPr/>
            </p:nvSpPr>
            <p:spPr>
              <a:xfrm>
                <a:off x="304800" y="762000"/>
                <a:ext cx="116586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First improvement, less errors in the transfer matrix. Unless at the 6DBE frequency, the transfer matrix is diagonalizable. Then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𝑉𝐷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s-E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a diagonal matrix with the eigenvalues 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matrix with the eigenvectors  associated to those eigenvalues in the </a:t>
                </a:r>
                <a:r>
                  <a:rPr lang="en-US" dirty="0" err="1"/>
                  <a:t>colums</a:t>
                </a:r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Then, the transfer matrix has less numerical errors. The system matrix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more precise.</a:t>
                </a: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F286C08-F014-40C8-870D-B0975F7DE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62000"/>
                <a:ext cx="11658600" cy="3139321"/>
              </a:xfrm>
              <a:prstGeom prst="rect">
                <a:avLst/>
              </a:prstGeom>
              <a:blipFill>
                <a:blip r:embed="rId2"/>
                <a:stretch>
                  <a:fillRect l="-418" t="-971" r="-52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59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AE00A11-ACA7-479E-B227-6AB2FA63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907A062-324F-4914-8460-8CC0B5FD69F4}"/>
              </a:ext>
            </a:extLst>
          </p:cNvPr>
          <p:cNvSpPr txBox="1"/>
          <p:nvPr/>
        </p:nvSpPr>
        <p:spPr>
          <a:xfrm>
            <a:off x="234661" y="148255"/>
            <a:ext cx="8909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factor for large 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AC75870-3DDB-4FBE-BE25-F5AFCB3B488E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AFE11B5-2700-4EF2-A613-95CFBC97E48E}"/>
                  </a:ext>
                </a:extLst>
              </p:cNvPr>
              <p:cNvSpPr txBox="1"/>
              <p:nvPr/>
            </p:nvSpPr>
            <p:spPr>
              <a:xfrm>
                <a:off x="234661" y="636422"/>
                <a:ext cx="1186571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want to increase the number of unit cells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without have more numerical errors.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Option 1: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. This returns a least-squares solution to the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Option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/>
                  <a:t>, in which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lower &amp; upper triangular matrices. Then,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𝐿𝑈𝑥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𝑃𝑏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𝐿𝑧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𝑃𝑏</m:t>
                    </m:r>
                  </m:oMath>
                </a14:m>
                <a:r>
                  <a:rPr lang="en-US" dirty="0"/>
                  <a:t>. Both have an algebraic solution. 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Option 3: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𝑙𝑖𝑛𝑠𝑜𝑙𝑣𝑒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/>
                  <a:t>a MATLAB function that does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/>
                  <a:t>-decomposition,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/>
                  <a:t>, without partial pivoting (the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permutation matrix, which helps avoid error propagation)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Triangular matrix algorithms: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AFE11B5-2700-4EF2-A613-95CFBC97E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1" y="636422"/>
                <a:ext cx="11865711" cy="2862322"/>
              </a:xfrm>
              <a:prstGeom prst="rect">
                <a:avLst/>
              </a:prstGeom>
              <a:blipFill>
                <a:blip r:embed="rId2"/>
                <a:stretch>
                  <a:fillRect l="-411" t="-1064" r="-565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483B4A8-10A1-432A-9333-80533DE47F4E}"/>
                  </a:ext>
                </a:extLst>
              </p:cNvPr>
              <p:cNvSpPr txBox="1"/>
              <p:nvPr/>
            </p:nvSpPr>
            <p:spPr>
              <a:xfrm>
                <a:off x="6275123" y="3999852"/>
                <a:ext cx="123068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Backward substitution algorithm</a:t>
                </a: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483B4A8-10A1-432A-9333-80533DE47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123" y="3999852"/>
                <a:ext cx="1230681" cy="1107996"/>
              </a:xfrm>
              <a:prstGeom prst="rect">
                <a:avLst/>
              </a:prstGeom>
              <a:blipFill>
                <a:blip r:embed="rId3"/>
                <a:stretch>
                  <a:fillRect l="-7426" r="-7426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Imagen 25">
            <a:extLst>
              <a:ext uri="{FF2B5EF4-FFF2-40B4-BE49-F238E27FC236}">
                <a16:creationId xmlns:a16="http://schemas.microsoft.com/office/drawing/2014/main" id="{0979050F-D28F-47E6-9940-C2D981692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977" y="3574956"/>
            <a:ext cx="3867349" cy="1835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28D2E12-7C42-4796-871D-C0F669A6FA04}"/>
                  </a:ext>
                </a:extLst>
              </p:cNvPr>
              <p:cNvSpPr txBox="1"/>
              <p:nvPr/>
            </p:nvSpPr>
            <p:spPr>
              <a:xfrm>
                <a:off x="956264" y="3999852"/>
                <a:ext cx="1219200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Forward substitution </a:t>
                </a:r>
                <a:r>
                  <a:rPr lang="en-US" dirty="0" err="1"/>
                  <a:t>algorightm</a:t>
                </a:r>
                <a:endParaRPr lang="en-US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28D2E12-7C42-4796-871D-C0F669A6F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64" y="3999852"/>
                <a:ext cx="1219200" cy="1107996"/>
              </a:xfrm>
              <a:prstGeom prst="rect">
                <a:avLst/>
              </a:prstGeom>
              <a:blipFill>
                <a:blip r:embed="rId5"/>
                <a:stretch>
                  <a:fillRect l="-8500" r="-10500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agen 28">
            <a:extLst>
              <a:ext uri="{FF2B5EF4-FFF2-40B4-BE49-F238E27FC236}">
                <a16:creationId xmlns:a16="http://schemas.microsoft.com/office/drawing/2014/main" id="{9E414933-65F7-4740-B8D7-B3B91E8E3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8760" y="3554077"/>
            <a:ext cx="2330570" cy="18479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57597817-DD08-40EC-B43E-C631E098BB5B}"/>
                  </a:ext>
                </a:extLst>
              </p:cNvPr>
              <p:cNvSpPr txBox="1"/>
              <p:nvPr/>
            </p:nvSpPr>
            <p:spPr>
              <a:xfrm>
                <a:off x="0" y="5723812"/>
                <a:ext cx="1219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There are algorithms to improve the numerical solution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57597817-DD08-40EC-B43E-C631E098B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23812"/>
                <a:ext cx="12192000" cy="369332"/>
              </a:xfrm>
              <a:prstGeom prst="rect">
                <a:avLst/>
              </a:prstGeom>
              <a:blipFill>
                <a:blip r:embed="rId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77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43D695D-C1CD-4A5E-9D7A-485AA01D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55A416-2004-4932-B100-241A69797833}"/>
              </a:ext>
            </a:extLst>
          </p:cNvPr>
          <p:cNvSpPr txBox="1"/>
          <p:nvPr/>
        </p:nvSpPr>
        <p:spPr>
          <a:xfrm>
            <a:off x="234661" y="148255"/>
            <a:ext cx="8909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factor for large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564B964-432A-48FE-80A2-5ECE18565746}"/>
                  </a:ext>
                </a:extLst>
              </p:cNvPr>
              <p:cNvSpPr txBox="1"/>
              <p:nvPr/>
            </p:nvSpPr>
            <p:spPr>
              <a:xfrm>
                <a:off x="304800" y="762000"/>
                <a:ext cx="120396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/>
                  <a:t>, </a:t>
                </a:r>
                <a:r>
                  <a:rPr lang="es-ES" dirty="0"/>
                  <a:t>MATLAB </a:t>
                </a:r>
                <a:r>
                  <a:rPr lang="es-ES" dirty="0" err="1"/>
                  <a:t>starts</a:t>
                </a:r>
                <a:r>
                  <a:rPr lang="es-ES" dirty="0"/>
                  <a:t> </a:t>
                </a:r>
                <a:r>
                  <a:rPr lang="es-ES" dirty="0" err="1"/>
                  <a:t>giving</a:t>
                </a:r>
                <a:r>
                  <a:rPr lang="es-ES" dirty="0"/>
                  <a:t> </a:t>
                </a:r>
                <a:r>
                  <a:rPr lang="es-ES" dirty="0" err="1"/>
                  <a:t>warnings</a:t>
                </a:r>
                <a:r>
                  <a:rPr lang="es-ES" dirty="0"/>
                  <a:t> </a:t>
                </a:r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=48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the results are the same and there is a very suspicious jump in both cases: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564B964-432A-48FE-80A2-5ECE18565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62000"/>
                <a:ext cx="12039600" cy="1477328"/>
              </a:xfrm>
              <a:prstGeom prst="rect">
                <a:avLst/>
              </a:prstGeom>
              <a:blipFill>
                <a:blip r:embed="rId2"/>
                <a:stretch>
                  <a:fillRect l="-304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id="{D6C228BA-5B2D-40F8-9F90-C8D670FDEB9E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9D297D8-620B-46AF-BE05-A502FD534CB9}"/>
                  </a:ext>
                </a:extLst>
              </p:cNvPr>
              <p:cNvSpPr txBox="1"/>
              <p:nvPr/>
            </p:nvSpPr>
            <p:spPr>
              <a:xfrm>
                <a:off x="0" y="5723812"/>
                <a:ext cx="1219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There is a big change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30</m:t>
                    </m:r>
                  </m:oMath>
                </a14:m>
                <a:r>
                  <a:rPr lang="en-US" dirty="0"/>
                  <a:t>. Hard to fit.</a:t>
                </a: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9D297D8-620B-46AF-BE05-A502FD534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23812"/>
                <a:ext cx="12192000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n 22">
            <a:extLst>
              <a:ext uri="{FF2B5EF4-FFF2-40B4-BE49-F238E27FC236}">
                <a16:creationId xmlns:a16="http://schemas.microsoft.com/office/drawing/2014/main" id="{EB15A0D4-EB08-48D1-9755-7B38FA75D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831466"/>
            <a:ext cx="3775023" cy="3356093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AB847B91-1701-43DA-A1E6-F527E6111FE1}"/>
              </a:ext>
            </a:extLst>
          </p:cNvPr>
          <p:cNvSpPr/>
          <p:nvPr/>
        </p:nvSpPr>
        <p:spPr>
          <a:xfrm>
            <a:off x="2743200" y="2133600"/>
            <a:ext cx="685800" cy="762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9B918EF-D103-4479-A672-B5A340CBBF25}"/>
              </a:ext>
            </a:extLst>
          </p:cNvPr>
          <p:cNvGrpSpPr/>
          <p:nvPr/>
        </p:nvGrpSpPr>
        <p:grpSpPr>
          <a:xfrm>
            <a:off x="6096000" y="1831466"/>
            <a:ext cx="3859648" cy="2958486"/>
            <a:chOff x="7217025" y="1896175"/>
            <a:chExt cx="3859648" cy="2958486"/>
          </a:xfrm>
        </p:grpSpPr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6F6BAECD-41A0-493B-8314-6E7B033F7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6965" y="1915824"/>
              <a:ext cx="3831162" cy="2921745"/>
            </a:xfrm>
            <a:prstGeom prst="rect">
              <a:avLst/>
            </a:prstGeom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DFD3CEFE-413F-49F7-AC19-B4D4A5948C1C}"/>
                </a:ext>
              </a:extLst>
            </p:cNvPr>
            <p:cNvSpPr/>
            <p:nvPr/>
          </p:nvSpPr>
          <p:spPr>
            <a:xfrm>
              <a:off x="7217025" y="1896175"/>
              <a:ext cx="3859648" cy="295848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E2F526C-EAD2-44C4-8151-796EDA9610C4}"/>
              </a:ext>
            </a:extLst>
          </p:cNvPr>
          <p:cNvCxnSpPr/>
          <p:nvPr/>
        </p:nvCxnSpPr>
        <p:spPr>
          <a:xfrm flipV="1">
            <a:off x="2743200" y="1831466"/>
            <a:ext cx="3352800" cy="3021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5A28AFA-5A22-4ED0-BA21-A6DCDC8C3842}"/>
              </a:ext>
            </a:extLst>
          </p:cNvPr>
          <p:cNvCxnSpPr>
            <a:cxnSpLocks/>
          </p:cNvCxnSpPr>
          <p:nvPr/>
        </p:nvCxnSpPr>
        <p:spPr>
          <a:xfrm>
            <a:off x="2753170" y="2895600"/>
            <a:ext cx="3342830" cy="18943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7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61118</TotalTime>
  <Words>423</Words>
  <Application>Microsoft Office PowerPoint</Application>
  <PresentationFormat>Panorámica</PresentationFormat>
  <Paragraphs>48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Calibri</vt:lpstr>
      <vt:lpstr>Arial</vt:lpstr>
      <vt:lpstr>Times New Roman</vt:lpstr>
      <vt:lpstr>Cambria Math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851</cp:revision>
  <dcterms:created xsi:type="dcterms:W3CDTF">2015-11-16T15:02:53Z</dcterms:created>
  <dcterms:modified xsi:type="dcterms:W3CDTF">2022-01-07T23:23:51Z</dcterms:modified>
</cp:coreProperties>
</file>