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sldIdLst>
    <p:sldId id="257" r:id="rId3"/>
    <p:sldId id="256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480B97A-AA96-41C3-9086-73FB1BDDB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AD89-7CDF-4A0F-A4BD-86C03DB08FEF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90C1682-E63F-4DC1-B3D0-DFADC2DD0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D9CAFC5-E272-4C63-91AD-D2D09F56F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B858-6BFA-41FB-8F51-3247C14C1429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B2BCA60-84B8-4BFE-80C3-9399EEB22058}"/>
              </a:ext>
            </a:extLst>
          </p:cNvPr>
          <p:cNvSpPr/>
          <p:nvPr/>
        </p:nvSpPr>
        <p:spPr>
          <a:xfrm>
            <a:off x="0" y="5562599"/>
            <a:ext cx="12192000" cy="691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7EB3881B-7078-41E2-9595-28E51572B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07685"/>
            <a:ext cx="7208520" cy="478116"/>
          </a:xfrm>
          <a:prstGeom prst="rect">
            <a:avLst/>
          </a:prstGeom>
        </p:spPr>
        <p:txBody>
          <a:bodyPr/>
          <a:lstStyle>
            <a:lvl1pPr>
              <a:defRPr lang="en-US" sz="2200" b="1" kern="1200" dirty="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91C78CB9-0B76-4FFC-8951-29F068F9800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69875" y="873125"/>
            <a:ext cx="11587163" cy="42481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Marcador de contenido 13">
            <a:extLst>
              <a:ext uri="{FF2B5EF4-FFF2-40B4-BE49-F238E27FC236}">
                <a16:creationId xmlns:a16="http://schemas.microsoft.com/office/drawing/2014/main" id="{77F533D0-E95C-4012-9F77-2C50CD5458C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0" y="5694680"/>
            <a:ext cx="12192000" cy="4222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634379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apositiva de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6FEFD2-768D-4A22-ADA4-1266F33B60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5440" y="1489352"/>
            <a:ext cx="9144000" cy="507831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>
            <a:lvl1pPr algn="ctr">
              <a:defRPr lang="en-US" sz="3000" b="1" i="0" dirty="0">
                <a:solidFill>
                  <a:srgbClr val="DE0000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algn="ctr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C7D00CD-C347-4957-9CCB-2F1483A04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AD89-7CDF-4A0F-A4BD-86C03DB08FEF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BC88D0-BB72-495C-8837-BB3463017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F160C5-850F-47D1-BC84-15089E004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B858-6BFA-41FB-8F51-3247C14C1429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C0000D73-C976-4885-BD9F-C15F82ECE5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6899" y="2939791"/>
            <a:ext cx="8458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609600" indent="-609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algn="ctr" eaLnBrk="1" hangingPunct="1">
              <a:spcBef>
                <a:spcPct val="50000"/>
              </a:spcBef>
            </a:pPr>
            <a:r>
              <a:rPr lang="en-US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A. Herrero and </a:t>
            </a:r>
            <a:r>
              <a:rPr lang="en-US" altLang="en-US" b="0" u="sng" dirty="0">
                <a:latin typeface="Arial" panose="020B0604020202020204" pitchFamily="34" charset="0"/>
                <a:cs typeface="Arial" panose="020B0604020202020204" pitchFamily="34" charset="0"/>
              </a:rPr>
              <a:t>F. Capolino</a:t>
            </a:r>
          </a:p>
        </p:txBody>
      </p:sp>
      <p:sp>
        <p:nvSpPr>
          <p:cNvPr id="8" name="TextBox 11">
            <a:extLst>
              <a:ext uri="{FF2B5EF4-FFF2-40B4-BE49-F238E27FC236}">
                <a16:creationId xmlns:a16="http://schemas.microsoft.com/office/drawing/2014/main" id="{F9DED733-D721-406E-8522-79DF759D0C13}"/>
              </a:ext>
            </a:extLst>
          </p:cNvPr>
          <p:cNvSpPr txBox="1"/>
          <p:nvPr/>
        </p:nvSpPr>
        <p:spPr>
          <a:xfrm>
            <a:off x="2854959" y="3918209"/>
            <a:ext cx="6482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Department of Electrical Engineering and Computer Science</a:t>
            </a:r>
          </a:p>
        </p:txBody>
      </p:sp>
      <p:pic>
        <p:nvPicPr>
          <p:cNvPr id="9" name="Picture 2" descr="Signature, flush left">
            <a:extLst>
              <a:ext uri="{FF2B5EF4-FFF2-40B4-BE49-F238E27FC236}">
                <a16:creationId xmlns:a16="http://schemas.microsoft.com/office/drawing/2014/main" id="{F3C3F282-6114-43DA-BB7D-6243C92E4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17" y="4744723"/>
            <a:ext cx="3968565" cy="6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Signature, flush left">
            <a:extLst>
              <a:ext uri="{FF2B5EF4-FFF2-40B4-BE49-F238E27FC236}">
                <a16:creationId xmlns:a16="http://schemas.microsoft.com/office/drawing/2014/main" id="{21F0F81C-D886-4CA2-9CA9-0577CBE90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680" y="163096"/>
            <a:ext cx="2997200" cy="507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5734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480B97A-AA96-41C3-9086-73FB1BDDB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AD89-7CDF-4A0F-A4BD-86C03DB08FEF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90C1682-E63F-4DC1-B3D0-DFADC2DD0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D9CAFC5-E272-4C63-91AD-D2D09F56F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B858-6BFA-41FB-8F51-3247C14C1429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B2BCA60-84B8-4BFE-80C3-9399EEB22058}"/>
              </a:ext>
            </a:extLst>
          </p:cNvPr>
          <p:cNvSpPr/>
          <p:nvPr/>
        </p:nvSpPr>
        <p:spPr>
          <a:xfrm>
            <a:off x="0" y="5562599"/>
            <a:ext cx="12192000" cy="691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7EB3881B-7078-41E2-9595-28E51572B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07685"/>
            <a:ext cx="7208520" cy="478116"/>
          </a:xfrm>
          <a:prstGeom prst="rect">
            <a:avLst/>
          </a:prstGeom>
        </p:spPr>
        <p:txBody>
          <a:bodyPr/>
          <a:lstStyle>
            <a:lvl1pPr>
              <a:defRPr lang="en-US" sz="2200" b="1" kern="1200" dirty="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91C78CB9-0B76-4FFC-8951-29F068F9800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69875" y="873125"/>
            <a:ext cx="11587163" cy="42481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Marcador de contenido 13">
            <a:extLst>
              <a:ext uri="{FF2B5EF4-FFF2-40B4-BE49-F238E27FC236}">
                <a16:creationId xmlns:a16="http://schemas.microsoft.com/office/drawing/2014/main" id="{77F533D0-E95C-4012-9F77-2C50CD5458C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0" y="5694680"/>
            <a:ext cx="12192000" cy="4222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04619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A52CCB-531B-46C7-8E5E-F628FB90F3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1AD89-7CDF-4A0F-A4BD-86C03DB08FEF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BFF034-7067-48AE-A67B-375ED36D20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99F0EC-0125-40BF-A4F2-179FD1B21A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9B858-6BFA-41FB-8F51-3247C14C1429}" type="slidenum">
              <a:rPr lang="en-US" smtClean="0"/>
              <a:t>‹Nº›</a:t>
            </a:fld>
            <a:endParaRPr lang="en-US"/>
          </a:p>
        </p:txBody>
      </p:sp>
      <p:pic>
        <p:nvPicPr>
          <p:cNvPr id="11" name="Picture 2" descr="Signature, flush left">
            <a:extLst>
              <a:ext uri="{FF2B5EF4-FFF2-40B4-BE49-F238E27FC236}">
                <a16:creationId xmlns:a16="http://schemas.microsoft.com/office/drawing/2014/main" id="{9E3AB81A-A0A8-4AD8-8F2E-FDBDE1239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680" y="163096"/>
            <a:ext cx="2997200" cy="507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8277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A52CCB-531B-46C7-8E5E-F628FB90F3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1AD89-7CDF-4A0F-A4BD-86C03DB08FEF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BFF034-7067-48AE-A67B-375ED36D20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99F0EC-0125-40BF-A4F2-179FD1B21A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9B858-6BFA-41FB-8F51-3247C14C1429}" type="slidenum">
              <a:rPr lang="en-US" smtClean="0"/>
              <a:t>‹Nº›</a:t>
            </a:fld>
            <a:endParaRPr lang="en-US"/>
          </a:p>
        </p:txBody>
      </p:sp>
      <p:pic>
        <p:nvPicPr>
          <p:cNvPr id="11" name="Picture 2" descr="Signature, flush left">
            <a:extLst>
              <a:ext uri="{FF2B5EF4-FFF2-40B4-BE49-F238E27FC236}">
                <a16:creationId xmlns:a16="http://schemas.microsoft.com/office/drawing/2014/main" id="{9E3AB81A-A0A8-4AD8-8F2E-FDBDE1239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680" y="163096"/>
            <a:ext cx="2997200" cy="507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1729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6CCCBE-1980-4B2A-A997-B03CF4413E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Effect of gain in dispersion relation</a:t>
            </a:r>
          </a:p>
        </p:txBody>
      </p:sp>
    </p:spTree>
    <p:extLst>
      <p:ext uri="{BB962C8B-B14F-4D97-AF65-F5344CB8AC3E}">
        <p14:creationId xmlns:p14="http://schemas.microsoft.com/office/powerpoint/2010/main" val="3341555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3B7BC0-08D4-4E6E-949E-F71D9BFCA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Lasing basics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A177355F-CA2B-44D7-9D91-2C22BFF674EF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en-US" sz="2000" dirty="0"/>
                  <a:t>Gain is modeled as a negative imaginary refractive index, so we have: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sSup>
                        <m:sSup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</m:oMath>
                  </m:oMathPara>
                </a14:m>
                <a:br>
                  <a:rPr lang="es-ES" sz="2000" b="0" dirty="0"/>
                </a:br>
                <a:endParaRPr lang="en-US" sz="2000" b="0" dirty="0"/>
              </a:p>
              <a:p>
                <a:pPr marL="0" indent="0">
                  <a:buNone/>
                </a:pPr>
                <a:r>
                  <a:rPr lang="en-US" sz="2000" dirty="0"/>
                  <a:t>Where the propagation power per unit length,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2000" dirty="0"/>
                  <a:t>, is given by: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=−2</m:t>
                      </m:r>
                      <m:sSub>
                        <m:sSub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</m:oMath>
                    <m:oMath xmlns:m="http://schemas.openxmlformats.org/officeDocument/2006/math">
                      <m:sSub>
                        <m:sSub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num>
                        <m:den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sSub>
                            <m:sSubPr>
                              <m:ctrlP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s-ES" sz="2000" b="0" dirty="0"/>
              </a:p>
              <a:p>
                <a:pPr marL="0" indent="0">
                  <a:buNone/>
                </a:pPr>
                <a:r>
                  <a:rPr lang="es-ES" sz="2000" dirty="0" err="1"/>
                  <a:t>We</a:t>
                </a:r>
                <a:r>
                  <a:rPr lang="es-ES" sz="2000" dirty="0"/>
                  <a:t> define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</m:oMath>
                </a14:m>
                <a:r>
                  <a:rPr lang="es-ES" sz="2000" b="0" dirty="0"/>
                  <a:t> as </a:t>
                </a:r>
                <a:r>
                  <a:rPr lang="es-ES" sz="2000" b="0" dirty="0" err="1"/>
                  <a:t>the</a:t>
                </a:r>
                <a:r>
                  <a:rPr lang="es-ES" sz="2000" b="0" dirty="0"/>
                  <a:t> </a:t>
                </a:r>
                <a:r>
                  <a:rPr lang="es-ES" sz="2000" b="0" dirty="0" err="1"/>
                  <a:t>minimum</a:t>
                </a:r>
                <a:r>
                  <a:rPr lang="es-ES" sz="2000" b="0" dirty="0"/>
                  <a:t>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s-ES" sz="2000" b="0" dirty="0"/>
                  <a:t> </a:t>
                </a:r>
                <a:r>
                  <a:rPr lang="es-ES" sz="2000" b="0" dirty="0" err="1"/>
                  <a:t>required</a:t>
                </a:r>
                <a:r>
                  <a:rPr lang="es-ES" sz="2000" b="0" dirty="0"/>
                  <a:t> </a:t>
                </a:r>
                <a:r>
                  <a:rPr lang="es-ES" sz="2000" b="0" dirty="0" err="1"/>
                  <a:t>to</a:t>
                </a:r>
                <a:r>
                  <a:rPr lang="es-ES" sz="2000" b="0" dirty="0"/>
                  <a:t> </a:t>
                </a:r>
                <a:r>
                  <a:rPr lang="es-ES" sz="2000" b="0" dirty="0" err="1"/>
                  <a:t>maintain</a:t>
                </a:r>
                <a:r>
                  <a:rPr lang="es-ES" sz="2000" b="0" dirty="0"/>
                  <a:t> </a:t>
                </a:r>
                <a:r>
                  <a:rPr lang="es-ES" sz="2000" b="0" dirty="0" err="1"/>
                  <a:t>lasing</a:t>
                </a:r>
                <a:r>
                  <a:rPr lang="es-ES" sz="2000" b="0" dirty="0"/>
                  <a:t>. </a:t>
                </a:r>
                <a:r>
                  <a:rPr lang="es-ES" sz="2000" b="0" dirty="0" err="1"/>
                  <a:t>For</a:t>
                </a:r>
                <a:r>
                  <a:rPr lang="es-ES" sz="2000" b="0" dirty="0"/>
                  <a:t> </a:t>
                </a:r>
                <a:r>
                  <a:rPr lang="es-ES" sz="2000" b="0" dirty="0" err="1"/>
                  <a:t>that</a:t>
                </a:r>
                <a:r>
                  <a:rPr lang="es-ES" sz="2000" dirty="0"/>
                  <a:t>, </a:t>
                </a:r>
                <a:r>
                  <a:rPr lang="es-ES" sz="2000" dirty="0" err="1"/>
                  <a:t>we</a:t>
                </a:r>
                <a:r>
                  <a:rPr lang="es-ES" sz="2000" dirty="0"/>
                  <a:t> </a:t>
                </a:r>
                <a:r>
                  <a:rPr lang="es-ES" sz="2000" dirty="0" err="1"/>
                  <a:t>need</a:t>
                </a:r>
                <a:r>
                  <a:rPr lang="es-ES" sz="2000" dirty="0"/>
                  <a:t> </a:t>
                </a:r>
                <a:r>
                  <a:rPr lang="es-ES" sz="2000" dirty="0" err="1"/>
                  <a:t>to</a:t>
                </a:r>
                <a:r>
                  <a:rPr lang="es-ES" sz="2000" dirty="0"/>
                  <a:t> </a:t>
                </a:r>
                <a:r>
                  <a:rPr lang="es-ES" sz="2000" dirty="0" err="1"/>
                  <a:t>study</a:t>
                </a:r>
                <a:r>
                  <a:rPr lang="es-ES" sz="2000" dirty="0"/>
                  <a:t> </a:t>
                </a:r>
                <a:r>
                  <a:rPr lang="es-ES" sz="2000" dirty="0" err="1"/>
                  <a:t>the</a:t>
                </a:r>
                <a:r>
                  <a:rPr lang="es-ES" sz="2000" dirty="0"/>
                  <a:t> </a:t>
                </a:r>
                <a:r>
                  <a:rPr lang="es-ES" sz="2000" dirty="0" err="1"/>
                  <a:t>stability</a:t>
                </a:r>
                <a:r>
                  <a:rPr lang="es-ES" sz="2000" dirty="0"/>
                  <a:t> </a:t>
                </a:r>
                <a:r>
                  <a:rPr lang="es-ES" sz="2000" dirty="0" err="1"/>
                  <a:t>of</a:t>
                </a:r>
                <a:r>
                  <a:rPr lang="es-ES" sz="2000" dirty="0"/>
                  <a:t> </a:t>
                </a:r>
                <a:r>
                  <a:rPr lang="es-ES" sz="2000" dirty="0" err="1"/>
                  <a:t>the</a:t>
                </a:r>
                <a:r>
                  <a:rPr lang="es-ES" sz="2000" dirty="0"/>
                  <a:t> transfer </a:t>
                </a:r>
                <a:r>
                  <a:rPr lang="es-ES" sz="2000" dirty="0" err="1"/>
                  <a:t>function</a:t>
                </a:r>
                <a:r>
                  <a:rPr lang="es-ES" sz="2000" dirty="0"/>
                  <a:t>.</a:t>
                </a:r>
              </a:p>
              <a:p>
                <a:pPr marL="0" indent="0">
                  <a:buNone/>
                </a:pPr>
                <a:r>
                  <a:rPr lang="es-ES" sz="2000" b="0" i="1" dirty="0"/>
                  <a:t>*</a:t>
                </a:r>
                <a:r>
                  <a:rPr lang="es-ES" sz="2000" b="0" i="1" dirty="0" err="1"/>
                  <a:t>Nada,Capolino</a:t>
                </a:r>
                <a:r>
                  <a:rPr lang="es-ES" sz="2000" b="0" i="1" dirty="0"/>
                  <a:t>, </a:t>
                </a:r>
                <a:r>
                  <a:rPr lang="en-US" sz="2000" b="0" i="1" dirty="0"/>
                  <a:t>Exceptional point of sixth-order degeneracy in a modified coupled-resonator optical waveguide, </a:t>
                </a:r>
                <a:r>
                  <a:rPr lang="en-US" sz="2000" b="0" i="1" dirty="0" err="1"/>
                  <a:t>Arxiv</a:t>
                </a:r>
                <a:r>
                  <a:rPr lang="en-US" sz="2000" b="0" i="1" dirty="0"/>
                  <a:t>, (2020)</a:t>
                </a:r>
                <a:endParaRPr lang="es-ES" sz="2000" b="0" i="1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A177355F-CA2B-44D7-9D91-2C22BFF674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526" t="-1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FC20E11-0372-4438-BAC6-5B3B5AD63811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z="2000" dirty="0"/>
              <a:t>Any perturbation changes the quality of the SIP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528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8AFEC4-3CB1-4E90-AB69-6231D3076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Dispersion modeling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6F6BA233-DA19-4162-832A-81193AD387D5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322405" y="974965"/>
                <a:ext cx="4876915" cy="4821555"/>
              </a:xfrm>
            </p:spPr>
            <p:txBody>
              <a:bodyPr/>
              <a:lstStyle/>
              <a:p>
                <a:r>
                  <a:rPr lang="en-US" sz="2000" dirty="0"/>
                  <a:t>The presence of dispersion in the medium can be characterized in the following way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𝜔</m:t>
                      </m:r>
                      <m:f>
                        <m:f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𝜕𝜀</m:t>
                          </m:r>
                        </m:num>
                        <m:den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𝜕𝜔</m:t>
                          </m:r>
                        </m:den>
                      </m:f>
                    </m:oMath>
                  </m:oMathPara>
                </a14:m>
                <a:endParaRPr lang="es-ES" sz="2000" b="0" dirty="0"/>
              </a:p>
              <a:p>
                <a:pPr marL="0" indent="0">
                  <a:buNone/>
                </a:pPr>
                <a:br>
                  <a:rPr lang="es-ES" sz="2000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rad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f>
                            <m:fPr>
                              <m:ctrlP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𝜕𝜀</m:t>
                              </m:r>
                            </m:num>
                            <m:den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𝜕𝜔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s-ES" sz="2000" b="0" dirty="0"/>
              </a:p>
              <a:p>
                <a:r>
                  <a:rPr lang="en-US" sz="2000" dirty="0"/>
                  <a:t>Assuming small dispersion,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≫</m:t>
                    </m:r>
                  </m:oMath>
                </a14:m>
                <a:r>
                  <a:rPr lang="es-ES" sz="2000" dirty="0"/>
                  <a:t> </a:t>
                </a:r>
                <a14:m>
                  <m:oMath xmlns:m="http://schemas.openxmlformats.org/officeDocument/2006/math">
                    <m:r>
                      <a:rPr lang="es-ES" sz="2000" i="1">
                        <a:latin typeface="Cambria Math" panose="02040503050406030204" pitchFamily="18" charset="0"/>
                      </a:rPr>
                      <m:t>𝜔</m:t>
                    </m:r>
                    <m:f>
                      <m:fPr>
                        <m:ctrlPr>
                          <a:rPr lang="es-E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sz="2000" i="1">
                            <a:latin typeface="Cambria Math" panose="02040503050406030204" pitchFamily="18" charset="0"/>
                          </a:rPr>
                          <m:t>𝜕𝜀</m:t>
                        </m:r>
                      </m:num>
                      <m:den>
                        <m:r>
                          <a:rPr lang="es-ES" sz="2000" i="1">
                            <a:latin typeface="Cambria Math" panose="02040503050406030204" pitchFamily="18" charset="0"/>
                          </a:rPr>
                          <m:t>𝜕𝜔</m:t>
                        </m:r>
                      </m:den>
                    </m:f>
                  </m:oMath>
                </a14:m>
                <a:r>
                  <a:rPr lang="en-US" sz="2000" dirty="0"/>
                  <a:t>, and using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rad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≅</m:t>
                    </m:r>
                    <m:f>
                      <m:f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num>
                      <m:den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≅</m:t>
                      </m:r>
                      <m:rad>
                        <m:radPr>
                          <m:degHide m:val="on"/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rad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num>
                        <m:den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den>
                      </m:f>
                      <m:f>
                        <m:f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𝜕𝜀</m:t>
                          </m:r>
                        </m:num>
                        <m:den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𝜕𝜔</m:t>
                          </m:r>
                        </m:den>
                      </m:f>
                    </m:oMath>
                  </m:oMathPara>
                </a14:m>
                <a:endParaRPr lang="es-ES" sz="2000" b="0" dirty="0"/>
              </a:p>
              <a:p>
                <a:endParaRPr lang="en-US" sz="2000" dirty="0"/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6F6BA233-DA19-4162-832A-81193AD387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322405" y="974965"/>
                <a:ext cx="4876915" cy="4821555"/>
              </a:xfrm>
              <a:blipFill>
                <a:blip r:embed="rId2"/>
                <a:stretch>
                  <a:fillRect l="-1125" t="-1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AC1168C-3590-4DEA-95F9-DCDB89088F2B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z="2400" dirty="0"/>
              <a:t>There’s more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5FB9FEE7-E0E6-42CE-AE3F-A147CAB0C5D2}"/>
                  </a:ext>
                </a:extLst>
              </p:cNvPr>
              <p:cNvSpPr txBox="1"/>
              <p:nvPr/>
            </p:nvSpPr>
            <p:spPr>
              <a:xfrm>
                <a:off x="6209416" y="974965"/>
                <a:ext cx="5305647" cy="25306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/>
                  <a:t>We also have that:</a:t>
                </a:r>
              </a:p>
              <a:p>
                <a:endParaRPr 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1800" b="0" i="1" smtClean="0">
                              <a:latin typeface="Cambria Math" panose="02040503050406030204" pitchFamily="18" charset="0"/>
                            </a:rPr>
                            <m:t>𝜕𝜀</m:t>
                          </m:r>
                        </m:num>
                        <m:den>
                          <m:r>
                            <a:rPr lang="es-ES" sz="1800" b="0" i="1" smtClean="0">
                              <a:latin typeface="Cambria Math" panose="02040503050406030204" pitchFamily="18" charset="0"/>
                            </a:rPr>
                            <m:t>𝜕𝜔</m:t>
                          </m:r>
                        </m:den>
                      </m:f>
                      <m:r>
                        <a:rPr lang="es-E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1800" b="0" i="1" smtClean="0">
                              <a:latin typeface="Cambria Math" panose="02040503050406030204" pitchFamily="18" charset="0"/>
                            </a:rPr>
                            <m:t>𝜕𝜀</m:t>
                          </m:r>
                        </m:num>
                        <m:den>
                          <m:r>
                            <a:rPr lang="es-ES" sz="1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s-E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s-E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s-E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1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s-E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s-ES" sz="1800" b="0" i="1" smtClean="0">
                              <a:latin typeface="Cambria Math" panose="02040503050406030204" pitchFamily="18" charset="0"/>
                            </a:rPr>
                            <m:t>𝜕𝜔</m:t>
                          </m:r>
                        </m:den>
                      </m:f>
                      <m:r>
                        <a:rPr lang="es-ES" sz="1800" b="0" i="1" smtClean="0">
                          <a:latin typeface="Cambria Math" panose="02040503050406030204" pitchFamily="18" charset="0"/>
                        </a:rPr>
                        <m:t>=2</m:t>
                      </m:r>
                      <m:rad>
                        <m:radPr>
                          <m:degHide m:val="on"/>
                          <m:ctrlPr>
                            <a:rPr lang="es-ES" sz="1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ES" sz="1800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rad>
                      <m:f>
                        <m:fPr>
                          <m:ctrlPr>
                            <a:rPr lang="es-E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1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s-E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s-ES" sz="1800" b="0" i="1" smtClean="0">
                              <a:latin typeface="Cambria Math" panose="02040503050406030204" pitchFamily="18" charset="0"/>
                            </a:rPr>
                            <m:t>𝜕𝜔</m:t>
                          </m:r>
                        </m:den>
                      </m:f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Then: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s-ES" sz="1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s-E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1800" b="0" i="1" smtClean="0">
                          <a:latin typeface="Cambria Math" panose="02040503050406030204" pitchFamily="18" charset="0"/>
                        </a:rPr>
                        <m:t>𝜔</m:t>
                      </m:r>
                      <m:f>
                        <m:fPr>
                          <m:ctrlPr>
                            <a:rPr lang="es-E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1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s-E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s-ES" sz="1800" b="0" i="1" smtClean="0">
                              <a:latin typeface="Cambria Math" panose="02040503050406030204" pitchFamily="18" charset="0"/>
                            </a:rPr>
                            <m:t>𝜕𝜔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5FB9FEE7-E0E6-42CE-AE3F-A147CAB0C5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9416" y="974965"/>
                <a:ext cx="5305647" cy="2530693"/>
              </a:xfrm>
              <a:prstGeom prst="rect">
                <a:avLst/>
              </a:prstGeom>
              <a:blipFill>
                <a:blip r:embed="rId3"/>
                <a:stretch>
                  <a:fillRect l="-1034" t="-14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6895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48C5D3-AF3C-4A72-A529-80455142B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Dispersion modeling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C30F4C0D-9DAC-4548-BFA5-7797DA8802D7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en-US" sz="2000" dirty="0"/>
                  <a:t>We also know that: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𝜕𝜔</m:t>
                          </m:r>
                        </m:num>
                        <m:den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𝜕𝜔</m:t>
                          </m:r>
                        </m:num>
                        <m:den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f>
                        <m:f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f>
                        <m:f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s-ES" sz="2000" b="0" dirty="0"/>
              </a:p>
              <a:p>
                <a:pPr marL="0" indent="0">
                  <a:buNone/>
                </a:pPr>
                <a:br>
                  <a:rPr lang="es-ES" sz="2000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𝜕𝜔</m:t>
                          </m:r>
                        </m:num>
                        <m:den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num>
                        <m:den>
                          <m:sSub>
                            <m:sSubPr>
                              <m:ctrlP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Then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num>
                        <m:den>
                          <m:sSub>
                            <m:sSubPr>
                              <m:ctrlP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Which shows that the for a certain angular frequency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sz="2000" dirty="0"/>
                  <a:t>, the variation of the position in the Brillouin zone (BZ) for a change in the refractive index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is inversely proportional to the group velocity,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US" sz="2000" dirty="0"/>
                  <a:t>. Adding gain is changing the imaginary part of the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C30F4C0D-9DAC-4548-BFA5-7797DA8802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526" t="-1435" r="-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858B0E3-3E3A-4BB9-BB9A-7DEA1967E3FC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z="2000" dirty="0"/>
              <a:t>There is a stronger change at the EPD</a:t>
            </a:r>
          </a:p>
        </p:txBody>
      </p:sp>
    </p:spTree>
    <p:extLst>
      <p:ext uri="{BB962C8B-B14F-4D97-AF65-F5344CB8AC3E}">
        <p14:creationId xmlns:p14="http://schemas.microsoft.com/office/powerpoint/2010/main" val="3163781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C501F3-92BA-4D95-9DDB-FFB694B6D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Gain in SIP-ASOW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C1C4F94B-F545-4815-B831-D58646861A4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422460" y="1769282"/>
            <a:ext cx="5486400" cy="2842695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3BE89ECD-4F74-489F-8F4E-7843D0D1A753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/>
            <p:txBody>
              <a:bodyPr/>
              <a:lstStyle/>
              <a:p>
                <a:r>
                  <a:rPr lang="en-US" sz="2000" dirty="0"/>
                  <a:t>The biggest change occurs around EPDs,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3BE89ECD-4F74-489F-8F4E-7843D0D1A7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>
                <a:blip r:embed="rId3"/>
                <a:stretch>
                  <a:fillRect t="-11594" b="-15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agen 7">
            <a:extLst>
              <a:ext uri="{FF2B5EF4-FFF2-40B4-BE49-F238E27FC236}">
                <a16:creationId xmlns:a16="http://schemas.microsoft.com/office/drawing/2014/main" id="{6E3FF600-65BC-4B28-A577-3B05FA9506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3142" y="1768503"/>
            <a:ext cx="5486400" cy="284347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ED9FC26E-B090-4B33-884A-648A32A1A9CC}"/>
                  </a:ext>
                </a:extLst>
              </p:cNvPr>
              <p:cNvSpPr txBox="1"/>
              <p:nvPr/>
            </p:nvSpPr>
            <p:spPr>
              <a:xfrm>
                <a:off x="422461" y="741045"/>
                <a:ext cx="11347081" cy="6494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Here we show the dispersion relation for the lossless and gainless SIP (in black) and the dispersion relation for a complex refractive index with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=2.632 −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4.27×</m:t>
                    </m:r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−5</m:t>
                        </m:r>
                      </m:sup>
                    </m:sSup>
                  </m:oMath>
                </a14:m>
                <a:r>
                  <a:rPr lang="en-US" dirty="0"/>
                  <a:t> (threshold value for a finite-length structure with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).</a:t>
                </a:r>
              </a:p>
            </p:txBody>
          </p:sp>
        </mc:Choice>
        <mc:Fallback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ED9FC26E-B090-4B33-884A-648A32A1A9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461" y="741045"/>
                <a:ext cx="11347081" cy="649409"/>
              </a:xfrm>
              <a:prstGeom prst="rect">
                <a:avLst/>
              </a:prstGeom>
              <a:blipFill>
                <a:blip r:embed="rId5"/>
                <a:stretch>
                  <a:fillRect l="-322" t="-5660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6352810"/>
      </p:ext>
    </p:extLst>
  </p:cSld>
  <p:clrMapOvr>
    <a:masterClrMapping/>
  </p:clrMapOvr>
</p:sld>
</file>

<file path=ppt/theme/theme1.xml><?xml version="1.0" encoding="utf-8"?>
<a:theme xmlns:a="http://schemas.openxmlformats.org/drawingml/2006/main" name="Capolino_Slides_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apolino_Slides_Theme" id="{294A3E00-7D47-4D42-B17A-95D89F0AAB1E}" vid="{36E3AEA3-E4BA-4329-B025-B0EB7F032B62}"/>
    </a:ext>
  </a:extLst>
</a:theme>
</file>

<file path=ppt/theme/theme2.xml><?xml version="1.0" encoding="utf-8"?>
<a:theme xmlns:a="http://schemas.openxmlformats.org/drawingml/2006/main" name="Capolino_Title_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apolino_Title_Theme" id="{B2EBE72B-470E-4CF7-9249-DF1F0954883A}" vid="{C25F7877-D91D-4CB7-A24B-4A4B04882CC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Capolino_Slides_Theme</Template>
  <TotalTime>153</TotalTime>
  <Words>323</Words>
  <Application>Microsoft Office PowerPoint</Application>
  <PresentationFormat>Panorámica</PresentationFormat>
  <Paragraphs>35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Calibri</vt:lpstr>
      <vt:lpstr>Cambria Math</vt:lpstr>
      <vt:lpstr>Capolino_Slides_Theme</vt:lpstr>
      <vt:lpstr>Capolino_Title_Theme</vt:lpstr>
      <vt:lpstr>Effect of gain in dispersion relation</vt:lpstr>
      <vt:lpstr>Lasing basics</vt:lpstr>
      <vt:lpstr>Dispersion modeling </vt:lpstr>
      <vt:lpstr>Dispersion modeling</vt:lpstr>
      <vt:lpstr>Gain in SIP-ASOW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Lasing Threshold</dc:title>
  <dc:creator>Albert Herrero Parareda</dc:creator>
  <cp:lastModifiedBy>Albert Herrero Parareda</cp:lastModifiedBy>
  <cp:revision>7</cp:revision>
  <dcterms:created xsi:type="dcterms:W3CDTF">2022-01-07T00:10:48Z</dcterms:created>
  <dcterms:modified xsi:type="dcterms:W3CDTF">2022-01-11T17:10:33Z</dcterms:modified>
</cp:coreProperties>
</file>