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69" r:id="rId4"/>
    <p:sldId id="256" r:id="rId5"/>
    <p:sldId id="258" r:id="rId6"/>
    <p:sldId id="259" r:id="rId7"/>
    <p:sldId id="261" r:id="rId8"/>
    <p:sldId id="263" r:id="rId9"/>
    <p:sldId id="265" r:id="rId10"/>
    <p:sldId id="267" r:id="rId11"/>
    <p:sldId id="268" r:id="rId12"/>
    <p:sldId id="26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43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46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NUL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CCBE-1980-4B2A-A997-B03CF441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Lasing Threshold in SIP-ASOW</a:t>
            </a:r>
          </a:p>
        </p:txBody>
      </p:sp>
    </p:spTree>
    <p:extLst>
      <p:ext uri="{BB962C8B-B14F-4D97-AF65-F5344CB8AC3E}">
        <p14:creationId xmlns:p14="http://schemas.microsoft.com/office/powerpoint/2010/main" val="334155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8C5D3-AF3C-4A72-A529-80455142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F4C0D-9DAC-4548-BFA5-7797DA8802D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We also know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br>
                  <a:rPr lang="es-ES" sz="20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Which shows that the for a certain angular frequency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, the variation of the position in the Brillouin zone (BZ) for a change in the refractive index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inversely proportional to the group velocity,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/>
                  <a:t>. Adding gain is changing the imaginary part of the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F4C0D-9DAC-4548-BFA5-7797DA880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6" t="-1435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858B0E3-3E3A-4BB9-BB9A-7DEA1967E3F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There is a stronger change of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at the EPD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858B0E3-3E3A-4BB9-BB9A-7DEA1967E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449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9F659D00-C06A-4F49-BA2E-07EF5B2C2B87}"/>
              </a:ext>
            </a:extLst>
          </p:cNvPr>
          <p:cNvSpPr/>
          <p:nvPr/>
        </p:nvSpPr>
        <p:spPr>
          <a:xfrm>
            <a:off x="5353171" y="3008421"/>
            <a:ext cx="1485658" cy="7560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E6CBBF68-1E22-442C-9C05-15223AF32F41}"/>
              </a:ext>
            </a:extLst>
          </p:cNvPr>
          <p:cNvSpPr/>
          <p:nvPr/>
        </p:nvSpPr>
        <p:spPr>
          <a:xfrm>
            <a:off x="4582632" y="1137684"/>
            <a:ext cx="180753" cy="155235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5F57E24-40D7-4623-92A2-BA67F4C83DDF}"/>
              </a:ext>
            </a:extLst>
          </p:cNvPr>
          <p:cNvCxnSpPr>
            <a:cxnSpLocks/>
          </p:cNvCxnSpPr>
          <p:nvPr/>
        </p:nvCxnSpPr>
        <p:spPr>
          <a:xfrm>
            <a:off x="7378995" y="1137684"/>
            <a:ext cx="0" cy="1552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501F3-92BA-4D95-9DDB-FFB694B6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in SIP-ASOW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1C4F94B-F545-4815-B831-D58646861A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2460" y="1769282"/>
            <a:ext cx="5486400" cy="284269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3BE89ECD-4F74-489F-8F4E-7843D0D1A753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biggest change occurs around EPDs,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3BE89ECD-4F74-489F-8F4E-7843D0D1A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1594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6E3FF600-65BC-4B28-A577-3B05FA950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142" y="1768503"/>
            <a:ext cx="5486400" cy="2843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D9FC26E-B090-4B33-884A-648A32A1A9CC}"/>
                  </a:ext>
                </a:extLst>
              </p:cNvPr>
              <p:cNvSpPr txBox="1"/>
              <p:nvPr/>
            </p:nvSpPr>
            <p:spPr>
              <a:xfrm>
                <a:off x="422461" y="741045"/>
                <a:ext cx="11347081" cy="64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Here we show the dispersion relation for the lossless and gainless SIP (in black) and the dispersion relation for a complex refractive index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=2.632 −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4.27×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 (threshold value for a finite-length structure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D9FC26E-B090-4B33-884A-648A32A1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1" y="741045"/>
                <a:ext cx="11347081" cy="649409"/>
              </a:xfrm>
              <a:prstGeom prst="rect">
                <a:avLst/>
              </a:prstGeom>
              <a:blipFill>
                <a:blip r:embed="rId5"/>
                <a:stretch>
                  <a:fillRect l="-322" t="-5660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14C0BF-3BE7-45B9-B3EE-6790F67501E4}"/>
              </a:ext>
            </a:extLst>
          </p:cNvPr>
          <p:cNvCxnSpPr>
            <a:cxnSpLocks/>
          </p:cNvCxnSpPr>
          <p:nvPr/>
        </p:nvCxnSpPr>
        <p:spPr>
          <a:xfrm>
            <a:off x="691116" y="493350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DC05E83-CBEA-49D3-A60E-EC2390DB3272}"/>
              </a:ext>
            </a:extLst>
          </p:cNvPr>
          <p:cNvCxnSpPr>
            <a:cxnSpLocks/>
          </p:cNvCxnSpPr>
          <p:nvPr/>
        </p:nvCxnSpPr>
        <p:spPr>
          <a:xfrm>
            <a:off x="691116" y="5241851"/>
            <a:ext cx="6858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157A86D-9E4E-4A65-9261-DCDE12EDBA8D}"/>
              </a:ext>
            </a:extLst>
          </p:cNvPr>
          <p:cNvSpPr txBox="1"/>
          <p:nvPr/>
        </p:nvSpPr>
        <p:spPr>
          <a:xfrm>
            <a:off x="1382233" y="4774019"/>
            <a:ext cx="359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 SIP with no gain</a:t>
            </a:r>
            <a:br>
              <a:rPr lang="en-US" dirty="0"/>
            </a:br>
            <a:r>
              <a:rPr lang="en-US" dirty="0"/>
              <a:t>Color: SIP with gain (perturbed)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C9D6E9C-5B54-4234-B7BF-38975A6744F2}"/>
              </a:ext>
            </a:extLst>
          </p:cNvPr>
          <p:cNvGrpSpPr/>
          <p:nvPr/>
        </p:nvGrpSpPr>
        <p:grpSpPr>
          <a:xfrm>
            <a:off x="5351929" y="4719137"/>
            <a:ext cx="5729072" cy="756093"/>
            <a:chOff x="4276164" y="4719137"/>
            <a:chExt cx="6104964" cy="7560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F7112212-B54E-4038-94CC-C86601020817}"/>
                    </a:ext>
                  </a:extLst>
                </p:cNvPr>
                <p:cNvSpPr txBox="1"/>
                <p:nvPr/>
              </p:nvSpPr>
              <p:spPr>
                <a:xfrm>
                  <a:off x="4276164" y="4774019"/>
                  <a:ext cx="6104964" cy="6974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F7112212-B54E-4038-94CC-C86601020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164" y="4774019"/>
                  <a:ext cx="6104964" cy="6974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FC599DF-5FD9-4366-984F-204DB5C412E9}"/>
                </a:ext>
              </a:extLst>
            </p:cNvPr>
            <p:cNvSpPr/>
            <p:nvPr/>
          </p:nvSpPr>
          <p:spPr>
            <a:xfrm>
              <a:off x="6585817" y="4719137"/>
              <a:ext cx="1485658" cy="75609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635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B1B5A-63FF-4335-9039-6354E4CF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F417FC-D739-42D6-8185-CABAAC5A99C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Happy new year!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71F8FA-6FA5-494C-A591-C2ED035DE7C8}"/>
              </a:ext>
            </a:extLst>
          </p:cNvPr>
          <p:cNvSpPr txBox="1"/>
          <p:nvPr/>
        </p:nvSpPr>
        <p:spPr>
          <a:xfrm>
            <a:off x="446567" y="871870"/>
            <a:ext cx="10696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Presumably, the perturbation of the dispersion relation with gain increases with the frequency (I haven’t checked).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have a simple structure with a simple analytic dispersion relation or group velocity, I can investigate if this is accurate.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8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D5DD-48F9-403F-8EAD-6AE3C148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6727D1-A7B1-4793-9C6E-B64CF423EA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Previous week:</a:t>
            </a:r>
          </a:p>
          <a:p>
            <a:r>
              <a:rPr lang="en-US" sz="2000" dirty="0"/>
              <a:t>Was asked to investigate threshold gain to have lasing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Objective for this week:</a:t>
            </a:r>
          </a:p>
          <a:p>
            <a:r>
              <a:rPr lang="en-US" sz="2000" dirty="0"/>
              <a:t>I show the theory for modeling the gain as a negative imaginary refractive index &amp; find the threshold values</a:t>
            </a:r>
          </a:p>
          <a:p>
            <a:r>
              <a:rPr lang="en-US" sz="2000" dirty="0"/>
              <a:t>I show how the change of the dispersion relation with added gain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Finished so far:</a:t>
            </a:r>
          </a:p>
          <a:p>
            <a:r>
              <a:rPr lang="en-US" sz="2000" dirty="0"/>
              <a:t>Lasing theory &amp; fitting with waveguide length</a:t>
            </a:r>
          </a:p>
          <a:p>
            <a:r>
              <a:rPr lang="en-US" sz="2000" dirty="0"/>
              <a:t>Basic equations that relate dispersion and gain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ABCD1-D7D8-4A3D-9A69-411FEA2A72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Lasing in ASOW, perturbation of disp. diagram and scaling with length</a:t>
            </a:r>
          </a:p>
        </p:txBody>
      </p:sp>
    </p:spTree>
    <p:extLst>
      <p:ext uri="{BB962C8B-B14F-4D97-AF65-F5344CB8AC3E}">
        <p14:creationId xmlns:p14="http://schemas.microsoft.com/office/powerpoint/2010/main" val="87799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B7BC0-08D4-4E6E-949E-F71D9BFC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Lasing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77355F-CA2B-44D7-9D91-2C22BFF674E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Gain is modeled as a negative imaginary refractive index, so we have:</a:t>
                </a:r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br>
                  <a:rPr lang="es-ES" sz="2000" b="0" dirty="0"/>
                </a:br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Where the propagation power per unit length,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, is given by: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r>
                  <a:rPr lang="es-ES" sz="2000" dirty="0" err="1"/>
                  <a:t>We</a:t>
                </a:r>
                <a:r>
                  <a:rPr lang="es-ES" sz="2000" dirty="0"/>
                  <a:t> define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s-ES" sz="2000" b="0" dirty="0"/>
                  <a:t> as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minimum</a:t>
                </a:r>
                <a:r>
                  <a:rPr lang="es-ES" sz="2000" b="0" dirty="0"/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" sz="2000" b="0" dirty="0"/>
                  <a:t> </a:t>
                </a:r>
                <a:r>
                  <a:rPr lang="es-ES" sz="2000" b="0" dirty="0" err="1"/>
                  <a:t>required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to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maintain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lasing</a:t>
                </a:r>
                <a:r>
                  <a:rPr lang="es-ES" sz="2000" b="0" dirty="0"/>
                  <a:t>. </a:t>
                </a:r>
                <a:r>
                  <a:rPr lang="es-ES" sz="2000" b="0" dirty="0" err="1"/>
                  <a:t>For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that</a:t>
                </a:r>
                <a:r>
                  <a:rPr lang="es-ES" sz="2000" dirty="0"/>
                  <a:t>, </a:t>
                </a:r>
                <a:r>
                  <a:rPr lang="es-ES" sz="2000" dirty="0" err="1"/>
                  <a:t>we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need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to</a:t>
                </a:r>
                <a:r>
                  <a:rPr lang="es-ES" sz="2000" dirty="0"/>
                  <a:t> </a:t>
                </a:r>
                <a:r>
                  <a:rPr lang="es-ES" sz="2000" dirty="0" err="1"/>
                  <a:t>study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stability</a:t>
                </a:r>
                <a:r>
                  <a:rPr lang="es-ES" sz="2000" dirty="0"/>
                  <a:t> </a:t>
                </a:r>
                <a:r>
                  <a:rPr lang="es-ES" sz="2000" dirty="0" err="1"/>
                  <a:t>of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transfer </a:t>
                </a:r>
                <a:r>
                  <a:rPr lang="es-ES" sz="2000" dirty="0" err="1"/>
                  <a:t>function</a:t>
                </a:r>
                <a:r>
                  <a:rPr lang="es-ES" sz="2000" dirty="0"/>
                  <a:t>. </a:t>
                </a:r>
                <a:r>
                  <a:rPr lang="es-ES" sz="2000" dirty="0" err="1"/>
                  <a:t>We</a:t>
                </a:r>
                <a:r>
                  <a:rPr lang="es-ES" sz="2000" dirty="0"/>
                  <a:t> use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ES" sz="2000" dirty="0"/>
                  <a:t> time </a:t>
                </a:r>
                <a:r>
                  <a:rPr lang="es-ES" sz="2000" dirty="0" err="1"/>
                  <a:t>convention</a:t>
                </a:r>
                <a:r>
                  <a:rPr lang="es-ES" sz="2000" dirty="0"/>
                  <a:t>.</a:t>
                </a:r>
              </a:p>
              <a:p>
                <a:pPr marL="0" indent="0">
                  <a:buNone/>
                </a:pPr>
                <a:endParaRPr lang="es-ES" sz="2000" dirty="0"/>
              </a:p>
              <a:p>
                <a:pPr marL="0" indent="0">
                  <a:buNone/>
                </a:pPr>
                <a:r>
                  <a:rPr lang="es-ES" sz="2000" b="0" i="1" dirty="0"/>
                  <a:t>*</a:t>
                </a:r>
                <a:r>
                  <a:rPr lang="es-ES" sz="2000" b="0" i="1" dirty="0" err="1"/>
                  <a:t>Nada,Capolino</a:t>
                </a:r>
                <a:r>
                  <a:rPr lang="es-ES" sz="2000" b="0" i="1" dirty="0"/>
                  <a:t>, </a:t>
                </a:r>
                <a:r>
                  <a:rPr lang="en-US" sz="2000" b="0" i="1" dirty="0"/>
                  <a:t>Exceptional point of sixth-order degeneracy in a modified coupled-resonator optical waveguide, </a:t>
                </a:r>
                <a:r>
                  <a:rPr lang="en-US" sz="2000" b="0" i="1" dirty="0" err="1"/>
                  <a:t>Arxiv</a:t>
                </a:r>
                <a:r>
                  <a:rPr lang="en-US" sz="2000" b="0" i="1" dirty="0"/>
                  <a:t>, (2020)</a:t>
                </a:r>
                <a:endParaRPr lang="es-ES" sz="2000" b="0" i="1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77355F-CA2B-44D7-9D91-2C22BFF67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6" t="-1435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FC20E11-0372-4438-BAC6-5B3B5AD63811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Any perturbation changes the quality of the SIP. As we want the smallest perturbation, we want to work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FC20E11-0372-4438-BAC6-5B3B5AD63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449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52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68349-64A9-475E-B579-813B3F0A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AF7E5BD8-501B-4850-AF95-1A738E7EDA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49" y="741045"/>
            <a:ext cx="5223748" cy="3939668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616144-A996-49F9-AAB7-C616B47368C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The active medium is assumed uniformly distributed and pumped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C96CBF6-9B27-4659-A008-2194AA4EFCE4}"/>
                  </a:ext>
                </a:extLst>
              </p:cNvPr>
              <p:cNvSpPr txBox="1"/>
              <p:nvPr/>
            </p:nvSpPr>
            <p:spPr>
              <a:xfrm>
                <a:off x="372140" y="741045"/>
                <a:ext cx="5542513" cy="4235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a finite-length ASOW, we define the transfer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𝑖𝑛𝑐</m:t>
                              </m:r>
                            </m:sub>
                          </m:sSub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endParaRPr lang="es-ES" sz="2000" b="0" dirty="0"/>
              </a:p>
              <a:p>
                <a:r>
                  <a:rPr lang="en-US" sz="2000" dirty="0"/>
                  <a:t>Its poles come in pairs: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ℑ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=1,2,3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 </a:t>
                </a:r>
                <a:r>
                  <a:rPr lang="en-US" sz="2000" b="1" dirty="0"/>
                  <a:t>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b="1" dirty="0"/>
                  <a:t> is proportional to the inverse of the distance between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000" b="1" dirty="0"/>
                  <a:t> and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E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in the complex plane: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C96CBF6-9B27-4659-A008-2194AA4EF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0" y="741045"/>
                <a:ext cx="5542513" cy="4235583"/>
              </a:xfrm>
              <a:prstGeom prst="rect">
                <a:avLst/>
              </a:prstGeom>
              <a:blipFill>
                <a:blip r:embed="rId3"/>
                <a:stretch>
                  <a:fillRect l="-1100" t="-865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5C4AC462-7F76-4D67-8EB4-A17F4FD9C420}"/>
              </a:ext>
            </a:extLst>
          </p:cNvPr>
          <p:cNvSpPr txBox="1"/>
          <p:nvPr/>
        </p:nvSpPr>
        <p:spPr>
          <a:xfrm>
            <a:off x="5837679" y="4864531"/>
            <a:ext cx="610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b="0" i="1" dirty="0"/>
              <a:t>*</a:t>
            </a:r>
            <a:r>
              <a:rPr lang="es-ES" sz="1800" b="0" i="1" dirty="0" err="1"/>
              <a:t>Nada,Capolino</a:t>
            </a:r>
            <a:r>
              <a:rPr lang="es-ES" sz="1800" b="0" i="1" dirty="0"/>
              <a:t>, </a:t>
            </a:r>
            <a:r>
              <a:rPr lang="en-US" sz="1800" b="0" i="1" dirty="0"/>
              <a:t>Exceptional point of sixth-order degeneracy in a modified coupled-resonator optical waveguide, </a:t>
            </a:r>
            <a:r>
              <a:rPr lang="en-US" sz="1800" b="0" i="1" dirty="0" err="1"/>
              <a:t>Arxiv</a:t>
            </a:r>
            <a:r>
              <a:rPr lang="en-US" sz="1800" b="0" i="1" dirty="0"/>
              <a:t>, (2020)</a:t>
            </a:r>
            <a:endParaRPr lang="es-ES" sz="1800" b="0" i="1" dirty="0"/>
          </a:p>
        </p:txBody>
      </p:sp>
    </p:spTree>
    <p:extLst>
      <p:ext uri="{BB962C8B-B14F-4D97-AF65-F5344CB8AC3E}">
        <p14:creationId xmlns:p14="http://schemas.microsoft.com/office/powerpoint/2010/main" val="392738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F6C04-8589-481C-B50A-DA105774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of the transfer function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DC5929-55FB-4DEF-8D0F-B2A2F7478A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The goal is to do this for the SIP-ASOW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D106B31-FB01-4AF1-9AB9-8B505B1F75BB}"/>
                  </a:ext>
                </a:extLst>
              </p:cNvPr>
              <p:cNvSpPr txBox="1"/>
              <p:nvPr/>
            </p:nvSpPr>
            <p:spPr>
              <a:xfrm>
                <a:off x="372140" y="741045"/>
                <a:ext cx="11589488" cy="1348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At a resonance frequency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2000" dirty="0"/>
                  <a:t>, the frequency is purely real.</a:t>
                </a:r>
              </a:p>
              <a:p>
                <a:r>
                  <a:rPr lang="en-US" sz="2000" dirty="0"/>
                  <a:t>For a passive system,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&lt;0 ∀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1,6</m:t>
                        </m:r>
                      </m:e>
                    </m:d>
                  </m:oMath>
                </a14:m>
                <a:br>
                  <a:rPr lang="es-ES" sz="2000" b="0" dirty="0"/>
                </a:br>
                <a:r>
                  <a:rPr lang="es-ES" sz="2000" b="0" dirty="0" err="1"/>
                  <a:t>The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system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is</a:t>
                </a:r>
                <a:r>
                  <a:rPr lang="es-ES" sz="2000" b="0" dirty="0"/>
                  <a:t> </a:t>
                </a:r>
                <a:r>
                  <a:rPr lang="es-ES" sz="2000" b="1" dirty="0" err="1"/>
                  <a:t>critically</a:t>
                </a:r>
                <a:r>
                  <a:rPr lang="es-ES" sz="2000" b="1" dirty="0"/>
                  <a:t> </a:t>
                </a:r>
                <a:r>
                  <a:rPr lang="es-ES" sz="2000" b="1" dirty="0" err="1"/>
                  <a:t>stable</a:t>
                </a:r>
                <a:r>
                  <a:rPr lang="es-ES" sz="2000" b="1" dirty="0"/>
                  <a:t> </a:t>
                </a:r>
                <a:r>
                  <a:rPr lang="es-ES" sz="2000" b="0" dirty="0" err="1"/>
                  <a:t>when</a:t>
                </a:r>
                <a:r>
                  <a:rPr lang="es-ES" sz="2000" b="0" dirty="0"/>
                  <a:t> </a:t>
                </a:r>
                <a14:m>
                  <m:oMath xmlns:m="http://schemas.openxmlformats.org/officeDocument/2006/math">
                    <m:r>
                      <a:rPr lang="es-ES" sz="2000" b="1" i="1">
                        <a:latin typeface="Cambria Math" panose="02040503050406030204" pitchFamily="18" charset="0"/>
                      </a:rPr>
                      <m:t>𝕴</m:t>
                    </m:r>
                    <m:d>
                      <m:dPr>
                        <m:begChr m:val="{"/>
                        <m:endChr m:val="}"/>
                        <m:ctrlPr>
                          <a:rPr lang="es-E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E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at least one pair of poles. Then, the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at a minimum, which causes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to have a maximum. 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D106B31-FB01-4AF1-9AB9-8B505B1F7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0" y="741045"/>
                <a:ext cx="11589488" cy="1348061"/>
              </a:xfrm>
              <a:prstGeom prst="rect">
                <a:avLst/>
              </a:prstGeom>
              <a:blipFill>
                <a:blip r:embed="rId2"/>
                <a:stretch>
                  <a:fillRect l="-526" t="-271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0A73BDEF-019F-44D4-BE9C-52F2416C45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36"/>
          <a:stretch/>
        </p:blipFill>
        <p:spPr>
          <a:xfrm>
            <a:off x="269239" y="2272365"/>
            <a:ext cx="3507133" cy="2895058"/>
          </a:xfrm>
          <a:prstGeom prst="rect">
            <a:avLst/>
          </a:prstGeom>
        </p:spPr>
      </p:pic>
      <p:pic>
        <p:nvPicPr>
          <p:cNvPr id="8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78D2EDBE-7558-4030-B44E-17947E410B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438" y="2695289"/>
            <a:ext cx="3465726" cy="261379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DAF43D1-9AF9-4B68-9C59-F63DAA19B728}"/>
                  </a:ext>
                </a:extLst>
              </p:cNvPr>
              <p:cNvSpPr txBox="1"/>
              <p:nvPr/>
            </p:nvSpPr>
            <p:spPr>
              <a:xfrm>
                <a:off x="9042362" y="1792554"/>
                <a:ext cx="2474315" cy="70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𝑖𝑛𝑐</m:t>
                              </m:r>
                            </m:sub>
                          </m:sSub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DAF43D1-9AF9-4B68-9C59-F63DAA19B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62" y="1792554"/>
                <a:ext cx="2474315" cy="7035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F4CD3FF7-D43B-4EB5-9901-E1C35CB6C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554"/>
          <a:stretch/>
        </p:blipFill>
        <p:spPr>
          <a:xfrm>
            <a:off x="4067720" y="2272364"/>
            <a:ext cx="3660552" cy="289505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3FEE695-FA8B-4697-A858-F4BA84A02A7C}"/>
              </a:ext>
            </a:extLst>
          </p:cNvPr>
          <p:cNvSpPr txBox="1"/>
          <p:nvPr/>
        </p:nvSpPr>
        <p:spPr>
          <a:xfrm>
            <a:off x="5990818" y="6211669"/>
            <a:ext cx="6103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b="0" i="1" dirty="0"/>
              <a:t>*</a:t>
            </a:r>
            <a:r>
              <a:rPr lang="es-ES" sz="1800" b="0" i="1" dirty="0" err="1"/>
              <a:t>Nada,Capolino</a:t>
            </a:r>
            <a:r>
              <a:rPr lang="es-ES" sz="1800" b="0" i="1" dirty="0"/>
              <a:t>, </a:t>
            </a:r>
            <a:r>
              <a:rPr lang="en-US" sz="1800" b="0" i="1" dirty="0"/>
              <a:t>Exceptional point of sixth-order degeneracy in a modified coupled-resonator optical waveguide, </a:t>
            </a:r>
            <a:r>
              <a:rPr lang="en-US" sz="1800" b="0" i="1" dirty="0" err="1"/>
              <a:t>Arxiv</a:t>
            </a:r>
            <a:r>
              <a:rPr lang="en-US" sz="1800" b="0" i="1" dirty="0"/>
              <a:t>, (2020)</a:t>
            </a:r>
            <a:endParaRPr lang="es-ES" sz="1800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AFB476E-4878-42EA-87B6-E7838B80C5DA}"/>
                  </a:ext>
                </a:extLst>
              </p:cNvPr>
              <p:cNvSpPr txBox="1"/>
              <p:nvPr/>
            </p:nvSpPr>
            <p:spPr>
              <a:xfrm>
                <a:off x="5897996" y="2073089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AFB476E-4878-42EA-87B6-E7838B80C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996" y="2073089"/>
                <a:ext cx="358816" cy="276999"/>
              </a:xfrm>
              <a:prstGeom prst="rect">
                <a:avLst/>
              </a:prstGeom>
              <a:blipFill>
                <a:blip r:embed="rId6"/>
                <a:stretch>
                  <a:fillRect l="-15517" r="-8621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9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5589A-A9A9-4D5B-B34C-DC5BD217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Lasing threshold at SIP-ASOW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542CAC-C5BC-4BB4-ABAF-97404656F21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There is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DAC55AE-DEF5-42CD-BD6B-62AD663BEA04}"/>
                  </a:ext>
                </a:extLst>
              </p:cNvPr>
              <p:cNvSpPr txBox="1"/>
              <p:nvPr/>
            </p:nvSpPr>
            <p:spPr>
              <a:xfrm>
                <a:off x="269239" y="968188"/>
                <a:ext cx="6280417" cy="3765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first find the resonant frequency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. It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193.5376</m:t>
                    </m:r>
                  </m:oMath>
                </a14:m>
                <a:r>
                  <a:rPr lang="en-US" dirty="0"/>
                  <a:t>THz</a:t>
                </a:r>
              </a:p>
              <a:p>
                <a:r>
                  <a:rPr lang="en-US" dirty="0"/>
                  <a:t>This is close to the SIP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=193.54</m:t>
                    </m:r>
                  </m:oMath>
                </a14:m>
                <a:r>
                  <a:rPr lang="en-US" dirty="0"/>
                  <a:t> THz</a:t>
                </a:r>
              </a:p>
              <a:p>
                <a:endParaRPr lang="en-US" dirty="0"/>
              </a:p>
              <a:p>
                <a:r>
                  <a:rPr lang="en-US" dirty="0"/>
                  <a:t>For a passive structure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=−2.867</m:t>
                    </m:r>
                  </m:oMath>
                </a14:m>
                <a:r>
                  <a:rPr lang="en-US" dirty="0"/>
                  <a:t> dB.</a:t>
                </a:r>
              </a:p>
              <a:p>
                <a:endParaRPr lang="en-US" dirty="0"/>
              </a:p>
              <a:p>
                <a:r>
                  <a:rPr lang="en-US" dirty="0"/>
                  <a:t>We find a peak for the threshold lasing coefficient, which gives</a:t>
                </a:r>
              </a:p>
              <a:p>
                <a:endParaRPr lang="en-US" dirty="0"/>
              </a:p>
              <a:p>
                <a:pPr algn="ctr"/>
                <a:r>
                  <a:rPr lang="es-ES" b="0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=−4.27×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br>
                  <a:rPr lang="es-ES" b="0" i="1" dirty="0">
                    <a:latin typeface="Cambria Math" panose="02040503050406030204" pitchFamily="18" charset="0"/>
                  </a:rPr>
                </a:br>
                <a:r>
                  <a:rPr lang="es-ES" b="0" i="1" dirty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=5.5×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s-ES" b="0" dirty="0"/>
                </a:br>
                <a:r>
                  <a:rPr lang="es-ES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=24.24</m:t>
                    </m:r>
                  </m:oMath>
                </a14:m>
                <a:r>
                  <a:rPr lang="en-US" b="0" dirty="0"/>
                  <a:t> dB</a:t>
                </a:r>
              </a:p>
              <a:p>
                <a:br>
                  <a:rPr lang="es-E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DAC55AE-DEF5-42CD-BD6B-62AD663BE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9" y="968188"/>
                <a:ext cx="6280417" cy="3765198"/>
              </a:xfrm>
              <a:prstGeom prst="rect">
                <a:avLst/>
              </a:prstGeom>
              <a:blipFill>
                <a:blip r:embed="rId2"/>
                <a:stretch>
                  <a:fillRect l="-777" t="-972" r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9B68FF09-C828-421E-8674-7468A9C63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92" y="968188"/>
            <a:ext cx="5448869" cy="4209868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753E549-9CC5-4EA7-BC17-EA4944571003}"/>
              </a:ext>
            </a:extLst>
          </p:cNvPr>
          <p:cNvCxnSpPr/>
          <p:nvPr/>
        </p:nvCxnSpPr>
        <p:spPr>
          <a:xfrm>
            <a:off x="9473609" y="1488558"/>
            <a:ext cx="0" cy="300901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25152FC-A864-4277-AD0E-FC8D0E76EE40}"/>
                  </a:ext>
                </a:extLst>
              </p:cNvPr>
              <p:cNvSpPr txBox="1"/>
              <p:nvPr/>
            </p:nvSpPr>
            <p:spPr>
              <a:xfrm>
                <a:off x="9124567" y="4497572"/>
                <a:ext cx="719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25152FC-A864-4277-AD0E-FC8D0E76E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67" y="4497572"/>
                <a:ext cx="7193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B92BDD64-DF06-4A08-A9A5-799AD36E8B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2" y="2993065"/>
            <a:ext cx="3280700" cy="2474252"/>
          </a:xfrm>
        </p:spPr>
      </p:pic>
    </p:spTree>
    <p:extLst>
      <p:ext uri="{BB962C8B-B14F-4D97-AF65-F5344CB8AC3E}">
        <p14:creationId xmlns:p14="http://schemas.microsoft.com/office/powerpoint/2010/main" val="407223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6483D-047B-4835-9F0C-1C2BD36B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Lasing threshold with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060A98A-E230-4B4F-BC04-0FA28A35DDC1}"/>
                  </a:ext>
                </a:extLst>
              </p:cNvPr>
              <p:cNvSpPr txBox="1"/>
              <p:nvPr/>
            </p:nvSpPr>
            <p:spPr>
              <a:xfrm>
                <a:off x="404037" y="741045"/>
                <a:ext cx="11430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Our goal is to fit the trend for the imaginary component of the refractive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dirty="0"/>
                  <a:t>, and the lasing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. Plotting the results against the number of unit cells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we find the following fit, for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∈[20,40]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060A98A-E230-4B4F-BC04-0FA28A35D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37" y="741045"/>
                <a:ext cx="11430000" cy="923330"/>
              </a:xfrm>
              <a:prstGeom prst="rect">
                <a:avLst/>
              </a:prstGeom>
              <a:blipFill>
                <a:blip r:embed="rId2"/>
                <a:stretch>
                  <a:fillRect l="-427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9A32359-9FE2-42DA-AD29-83659AB0BD67}"/>
                  </a:ext>
                </a:extLst>
              </p:cNvPr>
              <p:cNvSpPr txBox="1"/>
              <p:nvPr/>
            </p:nvSpPr>
            <p:spPr>
              <a:xfrm>
                <a:off x="887273" y="5723673"/>
                <a:ext cx="4184159" cy="313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=−9.4×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−3.283×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9A32359-9FE2-42DA-AD29-83659AB0B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73" y="5723673"/>
                <a:ext cx="4184159" cy="313997"/>
              </a:xfrm>
              <a:prstGeom prst="rect">
                <a:avLst/>
              </a:prstGeom>
              <a:blipFill>
                <a:blip r:embed="rId3"/>
                <a:stretch>
                  <a:fillRect l="-292" r="-146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717CB3C-1814-409B-B2FD-1E02079BC4BC}"/>
                  </a:ext>
                </a:extLst>
              </p:cNvPr>
              <p:cNvSpPr txBox="1"/>
              <p:nvPr/>
            </p:nvSpPr>
            <p:spPr>
              <a:xfrm>
                <a:off x="8042617" y="5644390"/>
                <a:ext cx="216334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=−2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717CB3C-1814-409B-B2FD-1E02079BC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17" y="5644390"/>
                <a:ext cx="2163348" cy="472565"/>
              </a:xfrm>
              <a:prstGeom prst="rect">
                <a:avLst/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17CB629-C3AC-4100-90BE-A859CCE31B81}"/>
                  </a:ext>
                </a:extLst>
              </p:cNvPr>
              <p:cNvSpPr txBox="1"/>
              <p:nvPr/>
            </p:nvSpPr>
            <p:spPr>
              <a:xfrm>
                <a:off x="9124291" y="6388344"/>
                <a:ext cx="19646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~ </m:t>
                    </m:r>
                  </m:oMath>
                </a14:m>
                <a:r>
                  <a:rPr lang="en-US" dirty="0"/>
                  <a:t>SIP frequency</a:t>
                </a: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17CB629-C3AC-4100-90BE-A859CCE31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291" y="6388344"/>
                <a:ext cx="1964640" cy="276999"/>
              </a:xfrm>
              <a:prstGeom prst="rect">
                <a:avLst/>
              </a:prstGeom>
              <a:blipFill>
                <a:blip r:embed="rId7"/>
                <a:stretch>
                  <a:fillRect l="-2795" t="-28889" r="-683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77E7E09D-F29F-45C1-B238-89AB99482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486" y="1508760"/>
            <a:ext cx="4479735" cy="38404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110615-C4C6-4379-9C87-91C4951E99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6068" y="1508760"/>
            <a:ext cx="4656446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6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CCBE-1980-4B2A-A997-B03CF441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 of gain in dispersion relation</a:t>
            </a:r>
          </a:p>
        </p:txBody>
      </p:sp>
    </p:spTree>
    <p:extLst>
      <p:ext uri="{BB962C8B-B14F-4D97-AF65-F5344CB8AC3E}">
        <p14:creationId xmlns:p14="http://schemas.microsoft.com/office/powerpoint/2010/main" val="286323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AFEC4-3CB1-4E90-AB69-6231D307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modeling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F6BA233-DA19-4162-832A-81193AD387D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22405" y="974965"/>
                <a:ext cx="4876915" cy="4821555"/>
              </a:xfrm>
            </p:spPr>
            <p:txBody>
              <a:bodyPr/>
              <a:lstStyle/>
              <a:p>
                <a:r>
                  <a:rPr lang="en-US" sz="2000" dirty="0"/>
                  <a:t>The presence of dispersion in the medium can be characterized in the following way [1]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𝜕𝜀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br>
                  <a:rPr lang="es-ES" sz="20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ra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𝜕𝜀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𝜕𝜔</m:t>
                              </m:r>
                            </m:den>
                          </m:f>
                        </m:e>
                      </m:ra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  <m:f>
                            <m:f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𝜕𝜀</m:t>
                              </m:r>
                            </m:num>
                            <m:den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𝜕𝜔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ES" sz="2000" b="0" dirty="0"/>
              </a:p>
              <a:p>
                <a:r>
                  <a:rPr lang="en-US" sz="2000" dirty="0"/>
                  <a:t>Assuming small dispersion,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𝜔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𝜕𝜀</m:t>
                        </m:r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𝜕𝜔</m:t>
                        </m:r>
                      </m:den>
                    </m:f>
                  </m:oMath>
                </a14:m>
                <a:r>
                  <a:rPr lang="en-US" sz="2000" dirty="0"/>
                  <a:t>, and using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ra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𝜕𝜀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ES" sz="2000" b="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F6BA233-DA19-4162-832A-81193AD38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22405" y="974965"/>
                <a:ext cx="4876915" cy="4821555"/>
              </a:xfrm>
              <a:blipFill>
                <a:blip r:embed="rId2"/>
                <a:stretch>
                  <a:fillRect l="-1125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C1168C-3590-4DEA-95F9-DCDB89088F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There’s more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FB9FEE7-E0E6-42CE-AE3F-A147CAB0C5D2}"/>
                  </a:ext>
                </a:extLst>
              </p:cNvPr>
              <p:cNvSpPr txBox="1"/>
              <p:nvPr/>
            </p:nvSpPr>
            <p:spPr>
              <a:xfrm>
                <a:off x="6209416" y="974965"/>
                <a:ext cx="5305647" cy="338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We also have that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𝜕𝜀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𝜕𝜀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rad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sz="1800" dirty="0"/>
                  <a:t>hen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𝜔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es-ES" sz="1800" b="0" dirty="0"/>
              </a:p>
              <a:p>
                <a:pPr marL="0" indent="0">
                  <a:buNone/>
                </a:pPr>
                <a:r>
                  <a:rPr lang="es-ES" sz="1800" b="0" dirty="0" err="1"/>
                  <a:t>or</a:t>
                </a:r>
                <a:br>
                  <a:rPr lang="es-ES" sz="1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FB9FEE7-E0E6-42CE-AE3F-A147CAB0C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16" y="974965"/>
                <a:ext cx="5305647" cy="3381182"/>
              </a:xfrm>
              <a:prstGeom prst="rect">
                <a:avLst/>
              </a:prstGeom>
              <a:blipFill>
                <a:blip r:embed="rId3"/>
                <a:stretch>
                  <a:fillRect l="-1034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F86938F-5ED2-4455-9181-6E80C5A110C6}"/>
              </a:ext>
            </a:extLst>
          </p:cNvPr>
          <p:cNvCxnSpPr/>
          <p:nvPr/>
        </p:nvCxnSpPr>
        <p:spPr>
          <a:xfrm>
            <a:off x="5645888" y="1137684"/>
            <a:ext cx="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1040C207-8F80-412F-A9E6-D2449DBD33AE}"/>
              </a:ext>
            </a:extLst>
          </p:cNvPr>
          <p:cNvSpPr/>
          <p:nvPr/>
        </p:nvSpPr>
        <p:spPr>
          <a:xfrm>
            <a:off x="8261498" y="2902688"/>
            <a:ext cx="1318432" cy="602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4125462-E7B6-43F7-9689-0B1D78868A7F}"/>
              </a:ext>
            </a:extLst>
          </p:cNvPr>
          <p:cNvSpPr/>
          <p:nvPr/>
        </p:nvSpPr>
        <p:spPr>
          <a:xfrm>
            <a:off x="8261498" y="3700012"/>
            <a:ext cx="1318432" cy="602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BE9C62-7A70-4BA1-A248-F4D9F6B50C94}"/>
              </a:ext>
            </a:extLst>
          </p:cNvPr>
          <p:cNvSpPr txBox="1"/>
          <p:nvPr/>
        </p:nvSpPr>
        <p:spPr>
          <a:xfrm>
            <a:off x="269240" y="6326584"/>
            <a:ext cx="9455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[1] </a:t>
            </a:r>
            <a:r>
              <a:rPr lang="en-US" i="1" dirty="0" err="1"/>
              <a:t>Angelsky</a:t>
            </a:r>
            <a:r>
              <a:rPr lang="en-US" i="1" dirty="0"/>
              <a:t> et al, Structured Light: Ideas and Concepts, Frontiers in physics, 8, (2020) </a:t>
            </a:r>
          </a:p>
        </p:txBody>
      </p:sp>
    </p:spTree>
    <p:extLst>
      <p:ext uri="{BB962C8B-B14F-4D97-AF65-F5344CB8AC3E}">
        <p14:creationId xmlns:p14="http://schemas.microsoft.com/office/powerpoint/2010/main" val="1706895887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2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Capolino_Slides_Theme</Template>
  <TotalTime>352</TotalTime>
  <Words>906</Words>
  <Application>Microsoft Office PowerPoint</Application>
  <PresentationFormat>Panorámica</PresentationFormat>
  <Paragraphs>96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Capolino_Slides_Theme</vt:lpstr>
      <vt:lpstr>Capolino_Title_Theme</vt:lpstr>
      <vt:lpstr>Lasing Threshold in SIP-ASOW</vt:lpstr>
      <vt:lpstr>Goal</vt:lpstr>
      <vt:lpstr>Lasing basics</vt:lpstr>
      <vt:lpstr>Transfer Function</vt:lpstr>
      <vt:lpstr>Poles of the transfer function</vt:lpstr>
      <vt:lpstr>Lasing threshold at SIP-ASOW</vt:lpstr>
      <vt:lpstr>Lasing threshold with N</vt:lpstr>
      <vt:lpstr>Effect of gain in dispersion relation</vt:lpstr>
      <vt:lpstr>Dispersion modeling </vt:lpstr>
      <vt:lpstr>Dispersion modeling</vt:lpstr>
      <vt:lpstr>Gain in SIP-ASOW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Lasing Threshold</dc:title>
  <dc:creator>Albert Herrero Parareda</dc:creator>
  <cp:lastModifiedBy>Albert Herrero Parareda</cp:lastModifiedBy>
  <cp:revision>10</cp:revision>
  <dcterms:created xsi:type="dcterms:W3CDTF">2022-01-07T00:10:48Z</dcterms:created>
  <dcterms:modified xsi:type="dcterms:W3CDTF">2022-01-13T17:11:58Z</dcterms:modified>
</cp:coreProperties>
</file>