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20"/>
  </p:notesMasterIdLst>
  <p:sldIdLst>
    <p:sldId id="257" r:id="rId3"/>
    <p:sldId id="269" r:id="rId4"/>
    <p:sldId id="256" r:id="rId5"/>
    <p:sldId id="258" r:id="rId6"/>
    <p:sldId id="259" r:id="rId7"/>
    <p:sldId id="261" r:id="rId8"/>
    <p:sldId id="263" r:id="rId9"/>
    <p:sldId id="367" r:id="rId10"/>
    <p:sldId id="368" r:id="rId11"/>
    <p:sldId id="369" r:id="rId12"/>
    <p:sldId id="370" r:id="rId13"/>
    <p:sldId id="371" r:id="rId14"/>
    <p:sldId id="347" r:id="rId15"/>
    <p:sldId id="362" r:id="rId16"/>
    <p:sldId id="364" r:id="rId17"/>
    <p:sldId id="366" r:id="rId18"/>
    <p:sldId id="3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3EBBB-35F5-4E41-B969-2FF1CDADDE9C}" type="datetimeFigureOut">
              <a:rPr lang="en-US" smtClean="0"/>
              <a:t>1/19/2022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2EDEE-6752-4A0D-8C6C-4C5F2ED802A8}" type="slidenum">
              <a:rPr lang="en-US" smtClean="0"/>
              <a:t>‹Nº›</a:t>
            </a:fld>
            <a:endParaRPr lang="en-US"/>
          </a:p>
        </p:txBody>
      </p:sp>
    </p:spTree>
    <p:extLst>
      <p:ext uri="{BB962C8B-B14F-4D97-AF65-F5344CB8AC3E}">
        <p14:creationId xmlns:p14="http://schemas.microsoft.com/office/powerpoint/2010/main" val="335027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F71BB-5027-43F6-89B2-26505A8CD87D}" type="slidenum">
              <a:rPr lang="en-US" smtClean="0"/>
              <a:pPr/>
              <a:t>13</a:t>
            </a:fld>
            <a:endParaRPr lang="en-US" dirty="0"/>
          </a:p>
        </p:txBody>
      </p:sp>
    </p:spTree>
    <p:extLst>
      <p:ext uri="{BB962C8B-B14F-4D97-AF65-F5344CB8AC3E}">
        <p14:creationId xmlns:p14="http://schemas.microsoft.com/office/powerpoint/2010/main" val="9336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F480B97A-AA96-41C3-9086-73FB1BDDB074}"/>
              </a:ext>
            </a:extLst>
          </p:cNvPr>
          <p:cNvSpPr>
            <a:spLocks noGrp="1"/>
          </p:cNvSpPr>
          <p:nvPr>
            <p:ph type="dt" sz="half" idx="10"/>
          </p:nvPr>
        </p:nvSpPr>
        <p:spPr/>
        <p:txBody>
          <a:bodyPr/>
          <a:lstStyle/>
          <a:p>
            <a:fld id="{D671AD89-7CDF-4A0F-A4BD-86C03DB08FEF}" type="datetimeFigureOut">
              <a:rPr lang="en-US" smtClean="0"/>
              <a:t>1/19/2022</a:t>
            </a:fld>
            <a:endParaRPr lang="en-US"/>
          </a:p>
        </p:txBody>
      </p:sp>
      <p:sp>
        <p:nvSpPr>
          <p:cNvPr id="4" name="Marcador de pie de página 3">
            <a:extLst>
              <a:ext uri="{FF2B5EF4-FFF2-40B4-BE49-F238E27FC236}">
                <a16:creationId xmlns:a16="http://schemas.microsoft.com/office/drawing/2014/main" id="{690C1682-E63F-4DC1-B3D0-DFADC2DD0C7E}"/>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AD9CAFC5-E272-4C63-91AD-D2D09F56F4BC}"/>
              </a:ext>
            </a:extLst>
          </p:cNvPr>
          <p:cNvSpPr>
            <a:spLocks noGrp="1"/>
          </p:cNvSpPr>
          <p:nvPr>
            <p:ph type="sldNum" sz="quarter" idx="12"/>
          </p:nvPr>
        </p:nvSpPr>
        <p:spPr/>
        <p:txBody>
          <a:bodyPr/>
          <a:lstStyle/>
          <a:p>
            <a:fld id="{46F9B858-6BFA-41FB-8F51-3247C14C1429}" type="slidenum">
              <a:rPr lang="en-US" smtClean="0"/>
              <a:t>‹Nº›</a:t>
            </a:fld>
            <a:endParaRPr lang="en-US"/>
          </a:p>
        </p:txBody>
      </p:sp>
      <p:sp>
        <p:nvSpPr>
          <p:cNvPr id="8" name="Rectángulo 7">
            <a:extLst>
              <a:ext uri="{FF2B5EF4-FFF2-40B4-BE49-F238E27FC236}">
                <a16:creationId xmlns:a16="http://schemas.microsoft.com/office/drawing/2014/main" id="{1B2BCA60-84B8-4BFE-80C3-9399EEB22058}"/>
              </a:ext>
            </a:extLst>
          </p:cNvPr>
          <p:cNvSpPr/>
          <p:nvPr/>
        </p:nvSpPr>
        <p:spPr>
          <a:xfrm>
            <a:off x="0" y="5562599"/>
            <a:ext cx="12192000" cy="691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ítulo 9">
            <a:extLst>
              <a:ext uri="{FF2B5EF4-FFF2-40B4-BE49-F238E27FC236}">
                <a16:creationId xmlns:a16="http://schemas.microsoft.com/office/drawing/2014/main" id="{7EB3881B-7078-41E2-9595-28E51572BB00}"/>
              </a:ext>
            </a:extLst>
          </p:cNvPr>
          <p:cNvSpPr>
            <a:spLocks noGrp="1"/>
          </p:cNvSpPr>
          <p:nvPr>
            <p:ph type="title"/>
          </p:nvPr>
        </p:nvSpPr>
        <p:spPr>
          <a:xfrm>
            <a:off x="269240" y="207685"/>
            <a:ext cx="7208520" cy="478116"/>
          </a:xfrm>
          <a:prstGeom prst="rect">
            <a:avLst/>
          </a:prstGeom>
        </p:spPr>
        <p:txBody>
          <a:bodyPr/>
          <a:lstStyle>
            <a:lvl1pPr>
              <a:defRPr lang="en-US" sz="2200" b="1" kern="1200" dirty="0">
                <a:solidFill>
                  <a:srgbClr val="C00000"/>
                </a:solidFill>
                <a:latin typeface="Arial" panose="020B0604020202020204" pitchFamily="34" charset="0"/>
                <a:ea typeface="+mn-ea"/>
                <a:cs typeface="Arial" panose="020B0604020202020204" pitchFamily="34" charset="0"/>
              </a:defRPr>
            </a:lvl1pPr>
          </a:lstStyle>
          <a:p>
            <a:r>
              <a:rPr lang="es-ES"/>
              <a:t>Haga clic para modificar el estilo de título del patrón</a:t>
            </a:r>
            <a:endParaRPr lang="en-US" dirty="0"/>
          </a:p>
        </p:txBody>
      </p:sp>
      <p:sp>
        <p:nvSpPr>
          <p:cNvPr id="12" name="Marcador de contenido 11">
            <a:extLst>
              <a:ext uri="{FF2B5EF4-FFF2-40B4-BE49-F238E27FC236}">
                <a16:creationId xmlns:a16="http://schemas.microsoft.com/office/drawing/2014/main" id="{91C78CB9-0B76-4FFC-8951-29F068F98008}"/>
              </a:ext>
            </a:extLst>
          </p:cNvPr>
          <p:cNvSpPr>
            <a:spLocks noGrp="1"/>
          </p:cNvSpPr>
          <p:nvPr>
            <p:ph sz="quarter" idx="13"/>
          </p:nvPr>
        </p:nvSpPr>
        <p:spPr>
          <a:xfrm>
            <a:off x="269875" y="873125"/>
            <a:ext cx="11587163" cy="4248150"/>
          </a:xfrm>
          <a:prstGeom prst="rect">
            <a:avLst/>
          </a:prstGeom>
        </p:spPr>
        <p:txBody>
          <a:bodyPr/>
          <a:lstStyle>
            <a:lvl1pPr>
              <a:defRPr/>
            </a:lvl1pPr>
          </a:lstStyle>
          <a:p>
            <a:pPr lvl="0"/>
            <a:r>
              <a:rPr lang="es-ES"/>
              <a:t>Haga clic para modificar los estilos de texto del patrón</a:t>
            </a:r>
          </a:p>
        </p:txBody>
      </p:sp>
      <p:sp>
        <p:nvSpPr>
          <p:cNvPr id="14" name="Marcador de contenido 13">
            <a:extLst>
              <a:ext uri="{FF2B5EF4-FFF2-40B4-BE49-F238E27FC236}">
                <a16:creationId xmlns:a16="http://schemas.microsoft.com/office/drawing/2014/main" id="{77F533D0-E95C-4012-9F77-2C50CD5458C5}"/>
              </a:ext>
            </a:extLst>
          </p:cNvPr>
          <p:cNvSpPr>
            <a:spLocks noGrp="1"/>
          </p:cNvSpPr>
          <p:nvPr>
            <p:ph sz="quarter" idx="14"/>
          </p:nvPr>
        </p:nvSpPr>
        <p:spPr>
          <a:xfrm>
            <a:off x="0" y="5694680"/>
            <a:ext cx="12192000" cy="422275"/>
          </a:xfrm>
          <a:prstGeom prst="rect">
            <a:avLst/>
          </a:prstGeom>
        </p:spPr>
        <p:txBody>
          <a:bodyPr/>
          <a:lstStyle>
            <a:lvl1pPr marL="0" indent="0" algn="ctr">
              <a:buNone/>
              <a:defRPr/>
            </a:lvl1pPr>
            <a:lvl2pPr algn="ctr">
              <a:defRPr/>
            </a:lvl2pPr>
            <a:lvl3pPr algn="ctr">
              <a:defRPr/>
            </a:lvl3pPr>
            <a:lvl4pPr algn="ctr">
              <a:defRPr/>
            </a:lvl4pPr>
            <a:lvl5pPr marL="1828800" indent="0" algn="ctr">
              <a:buNone/>
              <a:defRPr/>
            </a:lvl5pPr>
          </a:lstStyle>
          <a:p>
            <a:pPr lvl="0"/>
            <a:r>
              <a:rPr lang="es-ES"/>
              <a:t>Haga clic para modificar los estilos de texto del patrón</a:t>
            </a:r>
          </a:p>
        </p:txBody>
      </p:sp>
    </p:spTree>
    <p:extLst>
      <p:ext uri="{BB962C8B-B14F-4D97-AF65-F5344CB8AC3E}">
        <p14:creationId xmlns:p14="http://schemas.microsoft.com/office/powerpoint/2010/main" val="63437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Diapositiva de título">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FEFD2-768D-4A22-ADA4-1266F33B604A}"/>
              </a:ext>
            </a:extLst>
          </p:cNvPr>
          <p:cNvSpPr>
            <a:spLocks noGrp="1"/>
          </p:cNvSpPr>
          <p:nvPr>
            <p:ph type="ctrTitle"/>
          </p:nvPr>
        </p:nvSpPr>
        <p:spPr>
          <a:xfrm>
            <a:off x="1615440" y="1489352"/>
            <a:ext cx="9144000" cy="5078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lvl1pPr algn="ctr">
              <a:defRPr lang="en-US" sz="3000" b="1" i="0" dirty="0">
                <a:solidFill>
                  <a:srgbClr val="DE0000"/>
                </a:solidFill>
                <a:latin typeface="+mn-lt"/>
                <a:ea typeface="+mn-ea"/>
                <a:cs typeface="+mn-cs"/>
              </a:defRPr>
            </a:lvl1pPr>
          </a:lstStyle>
          <a:p>
            <a:pPr marL="0" lvl="0" algn="ctr"/>
            <a:r>
              <a:rPr lang="es-ES"/>
              <a:t>Haga clic para modificar el estilo de título del patrón</a:t>
            </a:r>
            <a:endParaRPr lang="en-US" dirty="0"/>
          </a:p>
        </p:txBody>
      </p:sp>
      <p:sp>
        <p:nvSpPr>
          <p:cNvPr id="4" name="Marcador de fecha 3">
            <a:extLst>
              <a:ext uri="{FF2B5EF4-FFF2-40B4-BE49-F238E27FC236}">
                <a16:creationId xmlns:a16="http://schemas.microsoft.com/office/drawing/2014/main" id="{FC7D00CD-C347-4957-9CCB-2F1483A0468B}"/>
              </a:ext>
            </a:extLst>
          </p:cNvPr>
          <p:cNvSpPr>
            <a:spLocks noGrp="1"/>
          </p:cNvSpPr>
          <p:nvPr>
            <p:ph type="dt" sz="half" idx="10"/>
          </p:nvPr>
        </p:nvSpPr>
        <p:spPr/>
        <p:txBody>
          <a:bodyPr/>
          <a:lstStyle/>
          <a:p>
            <a:fld id="{D671AD89-7CDF-4A0F-A4BD-86C03DB08FEF}" type="datetimeFigureOut">
              <a:rPr lang="en-US" smtClean="0"/>
              <a:t>1/19/2022</a:t>
            </a:fld>
            <a:endParaRPr lang="en-US"/>
          </a:p>
        </p:txBody>
      </p:sp>
      <p:sp>
        <p:nvSpPr>
          <p:cNvPr id="5" name="Marcador de pie de página 4">
            <a:extLst>
              <a:ext uri="{FF2B5EF4-FFF2-40B4-BE49-F238E27FC236}">
                <a16:creationId xmlns:a16="http://schemas.microsoft.com/office/drawing/2014/main" id="{26BC88D0-BB72-495C-8837-BB346301731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7F160C5-850F-47D1-BC84-15089E004C04}"/>
              </a:ext>
            </a:extLst>
          </p:cNvPr>
          <p:cNvSpPr>
            <a:spLocks noGrp="1"/>
          </p:cNvSpPr>
          <p:nvPr>
            <p:ph type="sldNum" sz="quarter" idx="12"/>
          </p:nvPr>
        </p:nvSpPr>
        <p:spPr/>
        <p:txBody>
          <a:bodyPr/>
          <a:lstStyle/>
          <a:p>
            <a:fld id="{46F9B858-6BFA-41FB-8F51-3247C14C1429}" type="slidenum">
              <a:rPr lang="en-US" smtClean="0"/>
              <a:t>‹Nº›</a:t>
            </a:fld>
            <a:endParaRPr lang="en-US"/>
          </a:p>
        </p:txBody>
      </p:sp>
    </p:spTree>
    <p:extLst>
      <p:ext uri="{BB962C8B-B14F-4D97-AF65-F5344CB8AC3E}">
        <p14:creationId xmlns:p14="http://schemas.microsoft.com/office/powerpoint/2010/main" val="360921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E5245F5F-6C48-47CB-9427-9B3521CE2254}" type="datetime1">
              <a:rPr lang="en-US" smtClean="0">
                <a:solidFill>
                  <a:prstClr val="black">
                    <a:tint val="75000"/>
                  </a:prstClr>
                </a:solidFill>
              </a:rPr>
              <a:pPr/>
              <a:t>1/19/2022</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pic>
        <p:nvPicPr>
          <p:cNvPr id="347138" name="Picture 2" descr="Signature, flush lef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7048" y="179994"/>
            <a:ext cx="2350952" cy="35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95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E5245F5F-6C48-47CB-9427-9B3521CE2254}" type="datetime1">
              <a:rPr lang="en-US" smtClean="0">
                <a:solidFill>
                  <a:prstClr val="black">
                    <a:tint val="75000"/>
                  </a:prstClr>
                </a:solidFill>
              </a:rPr>
              <a:pPr/>
              <a:t>1/19/2022</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pic>
        <p:nvPicPr>
          <p:cNvPr id="347138" name="Picture 2" descr="Signature, flush lef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7048" y="179994"/>
            <a:ext cx="2350952" cy="35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51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apositiva de título">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FEFD2-768D-4A22-ADA4-1266F33B604A}"/>
              </a:ext>
            </a:extLst>
          </p:cNvPr>
          <p:cNvSpPr>
            <a:spLocks noGrp="1"/>
          </p:cNvSpPr>
          <p:nvPr>
            <p:ph type="ctrTitle"/>
          </p:nvPr>
        </p:nvSpPr>
        <p:spPr>
          <a:xfrm>
            <a:off x="1615440" y="1489352"/>
            <a:ext cx="9144000" cy="5078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lvl1pPr algn="ctr">
              <a:defRPr lang="en-US" sz="3000" b="1" i="0" dirty="0">
                <a:solidFill>
                  <a:srgbClr val="DE0000"/>
                </a:solidFill>
                <a:latin typeface="+mn-lt"/>
                <a:ea typeface="+mn-ea"/>
                <a:cs typeface="+mn-cs"/>
              </a:defRPr>
            </a:lvl1pPr>
          </a:lstStyle>
          <a:p>
            <a:pPr marL="0" lvl="0" algn="ctr"/>
            <a:r>
              <a:rPr lang="es-ES"/>
              <a:t>Haga clic para modificar el estilo de título del patrón</a:t>
            </a:r>
            <a:endParaRPr lang="en-US" dirty="0"/>
          </a:p>
        </p:txBody>
      </p:sp>
      <p:sp>
        <p:nvSpPr>
          <p:cNvPr id="4" name="Marcador de fecha 3">
            <a:extLst>
              <a:ext uri="{FF2B5EF4-FFF2-40B4-BE49-F238E27FC236}">
                <a16:creationId xmlns:a16="http://schemas.microsoft.com/office/drawing/2014/main" id="{FC7D00CD-C347-4957-9CCB-2F1483A0468B}"/>
              </a:ext>
            </a:extLst>
          </p:cNvPr>
          <p:cNvSpPr>
            <a:spLocks noGrp="1"/>
          </p:cNvSpPr>
          <p:nvPr>
            <p:ph type="dt" sz="half" idx="10"/>
          </p:nvPr>
        </p:nvSpPr>
        <p:spPr/>
        <p:txBody>
          <a:bodyPr/>
          <a:lstStyle/>
          <a:p>
            <a:fld id="{D671AD89-7CDF-4A0F-A4BD-86C03DB08FEF}" type="datetimeFigureOut">
              <a:rPr lang="en-US" smtClean="0"/>
              <a:t>1/19/2022</a:t>
            </a:fld>
            <a:endParaRPr lang="en-US"/>
          </a:p>
        </p:txBody>
      </p:sp>
      <p:sp>
        <p:nvSpPr>
          <p:cNvPr id="5" name="Marcador de pie de página 4">
            <a:extLst>
              <a:ext uri="{FF2B5EF4-FFF2-40B4-BE49-F238E27FC236}">
                <a16:creationId xmlns:a16="http://schemas.microsoft.com/office/drawing/2014/main" id="{26BC88D0-BB72-495C-8837-BB346301731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7F160C5-850F-47D1-BC84-15089E004C04}"/>
              </a:ext>
            </a:extLst>
          </p:cNvPr>
          <p:cNvSpPr>
            <a:spLocks noGrp="1"/>
          </p:cNvSpPr>
          <p:nvPr>
            <p:ph type="sldNum" sz="quarter" idx="12"/>
          </p:nvPr>
        </p:nvSpPr>
        <p:spPr/>
        <p:txBody>
          <a:bodyPr/>
          <a:lstStyle/>
          <a:p>
            <a:fld id="{46F9B858-6BFA-41FB-8F51-3247C14C1429}" type="slidenum">
              <a:rPr lang="en-US" smtClean="0"/>
              <a:t>‹Nº›</a:t>
            </a:fld>
            <a:endParaRPr lang="en-US"/>
          </a:p>
        </p:txBody>
      </p:sp>
      <p:sp>
        <p:nvSpPr>
          <p:cNvPr id="7" name="Text Box 4">
            <a:extLst>
              <a:ext uri="{FF2B5EF4-FFF2-40B4-BE49-F238E27FC236}">
                <a16:creationId xmlns:a16="http://schemas.microsoft.com/office/drawing/2014/main" id="{C0000D73-C976-4885-BD9F-C15F82ECE5AB}"/>
              </a:ext>
            </a:extLst>
          </p:cNvPr>
          <p:cNvSpPr txBox="1">
            <a:spLocks noChangeArrowheads="1"/>
          </p:cNvSpPr>
          <p:nvPr/>
        </p:nvSpPr>
        <p:spPr bwMode="auto">
          <a:xfrm>
            <a:off x="1866899" y="2939791"/>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ctr" eaLnBrk="1" hangingPunct="1">
              <a:spcBef>
                <a:spcPct val="50000"/>
              </a:spcBef>
            </a:pPr>
            <a:r>
              <a:rPr lang="en-US" altLang="en-US" b="0" dirty="0">
                <a:latin typeface="Arial" panose="020B0604020202020204" pitchFamily="34" charset="0"/>
                <a:cs typeface="Arial" panose="020B0604020202020204" pitchFamily="34" charset="0"/>
              </a:rPr>
              <a:t>A. Herrero and </a:t>
            </a:r>
            <a:r>
              <a:rPr lang="en-US" altLang="en-US" b="0" u="sng" dirty="0">
                <a:latin typeface="Arial" panose="020B0604020202020204" pitchFamily="34" charset="0"/>
                <a:cs typeface="Arial" panose="020B0604020202020204" pitchFamily="34" charset="0"/>
              </a:rPr>
              <a:t>F. Capolino</a:t>
            </a:r>
          </a:p>
        </p:txBody>
      </p:sp>
      <p:sp>
        <p:nvSpPr>
          <p:cNvPr id="8" name="TextBox 11">
            <a:extLst>
              <a:ext uri="{FF2B5EF4-FFF2-40B4-BE49-F238E27FC236}">
                <a16:creationId xmlns:a16="http://schemas.microsoft.com/office/drawing/2014/main" id="{F9DED733-D721-406E-8522-79DF759D0C13}"/>
              </a:ext>
            </a:extLst>
          </p:cNvPr>
          <p:cNvSpPr txBox="1"/>
          <p:nvPr/>
        </p:nvSpPr>
        <p:spPr>
          <a:xfrm>
            <a:off x="2854959" y="3918209"/>
            <a:ext cx="6482080" cy="400110"/>
          </a:xfrm>
          <a:prstGeom prst="rect">
            <a:avLst/>
          </a:prstGeom>
          <a:noFill/>
        </p:spPr>
        <p:txBody>
          <a:bodyPr wrap="square" rtlCol="0">
            <a:spAutoFit/>
          </a:bodyPr>
          <a:lstStyle/>
          <a:p>
            <a:pPr algn="ctr"/>
            <a:r>
              <a:rPr lang="en-US" sz="2000" dirty="0"/>
              <a:t>Department of Electrical Engineering and Computer Science</a:t>
            </a:r>
          </a:p>
        </p:txBody>
      </p:sp>
      <p:pic>
        <p:nvPicPr>
          <p:cNvPr id="9" name="Picture 2" descr="Signature, flush left">
            <a:extLst>
              <a:ext uri="{FF2B5EF4-FFF2-40B4-BE49-F238E27FC236}">
                <a16:creationId xmlns:a16="http://schemas.microsoft.com/office/drawing/2014/main" id="{F3C3F282-6114-43DA-BB7D-6243C92E4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1717" y="4744723"/>
            <a:ext cx="3968565" cy="6239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ignature, flush left">
            <a:extLst>
              <a:ext uri="{FF2B5EF4-FFF2-40B4-BE49-F238E27FC236}">
                <a16:creationId xmlns:a16="http://schemas.microsoft.com/office/drawing/2014/main" id="{21F0F81C-D886-4CA2-9CA9-0577CBE90C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7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F480B97A-AA96-41C3-9086-73FB1BDDB074}"/>
              </a:ext>
            </a:extLst>
          </p:cNvPr>
          <p:cNvSpPr>
            <a:spLocks noGrp="1"/>
          </p:cNvSpPr>
          <p:nvPr>
            <p:ph type="dt" sz="half" idx="10"/>
          </p:nvPr>
        </p:nvSpPr>
        <p:spPr/>
        <p:txBody>
          <a:bodyPr/>
          <a:lstStyle/>
          <a:p>
            <a:fld id="{D671AD89-7CDF-4A0F-A4BD-86C03DB08FEF}" type="datetimeFigureOut">
              <a:rPr lang="en-US" smtClean="0"/>
              <a:t>1/19/2022</a:t>
            </a:fld>
            <a:endParaRPr lang="en-US"/>
          </a:p>
        </p:txBody>
      </p:sp>
      <p:sp>
        <p:nvSpPr>
          <p:cNvPr id="4" name="Marcador de pie de página 3">
            <a:extLst>
              <a:ext uri="{FF2B5EF4-FFF2-40B4-BE49-F238E27FC236}">
                <a16:creationId xmlns:a16="http://schemas.microsoft.com/office/drawing/2014/main" id="{690C1682-E63F-4DC1-B3D0-DFADC2DD0C7E}"/>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AD9CAFC5-E272-4C63-91AD-D2D09F56F4BC}"/>
              </a:ext>
            </a:extLst>
          </p:cNvPr>
          <p:cNvSpPr>
            <a:spLocks noGrp="1"/>
          </p:cNvSpPr>
          <p:nvPr>
            <p:ph type="sldNum" sz="quarter" idx="12"/>
          </p:nvPr>
        </p:nvSpPr>
        <p:spPr/>
        <p:txBody>
          <a:bodyPr/>
          <a:lstStyle/>
          <a:p>
            <a:fld id="{46F9B858-6BFA-41FB-8F51-3247C14C1429}" type="slidenum">
              <a:rPr lang="en-US" smtClean="0"/>
              <a:t>‹Nº›</a:t>
            </a:fld>
            <a:endParaRPr lang="en-US"/>
          </a:p>
        </p:txBody>
      </p:sp>
      <p:sp>
        <p:nvSpPr>
          <p:cNvPr id="8" name="Rectángulo 7">
            <a:extLst>
              <a:ext uri="{FF2B5EF4-FFF2-40B4-BE49-F238E27FC236}">
                <a16:creationId xmlns:a16="http://schemas.microsoft.com/office/drawing/2014/main" id="{1B2BCA60-84B8-4BFE-80C3-9399EEB22058}"/>
              </a:ext>
            </a:extLst>
          </p:cNvPr>
          <p:cNvSpPr/>
          <p:nvPr/>
        </p:nvSpPr>
        <p:spPr>
          <a:xfrm>
            <a:off x="0" y="5562599"/>
            <a:ext cx="12192000" cy="691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ítulo 9">
            <a:extLst>
              <a:ext uri="{FF2B5EF4-FFF2-40B4-BE49-F238E27FC236}">
                <a16:creationId xmlns:a16="http://schemas.microsoft.com/office/drawing/2014/main" id="{7EB3881B-7078-41E2-9595-28E51572BB00}"/>
              </a:ext>
            </a:extLst>
          </p:cNvPr>
          <p:cNvSpPr>
            <a:spLocks noGrp="1"/>
          </p:cNvSpPr>
          <p:nvPr>
            <p:ph type="title"/>
          </p:nvPr>
        </p:nvSpPr>
        <p:spPr>
          <a:xfrm>
            <a:off x="269240" y="207685"/>
            <a:ext cx="7208520" cy="478116"/>
          </a:xfrm>
          <a:prstGeom prst="rect">
            <a:avLst/>
          </a:prstGeom>
        </p:spPr>
        <p:txBody>
          <a:bodyPr/>
          <a:lstStyle>
            <a:lvl1pPr>
              <a:defRPr lang="en-US" sz="2200" b="1" kern="1200" dirty="0">
                <a:solidFill>
                  <a:srgbClr val="C00000"/>
                </a:solidFill>
                <a:latin typeface="Arial" panose="020B0604020202020204" pitchFamily="34" charset="0"/>
                <a:ea typeface="+mn-ea"/>
                <a:cs typeface="Arial" panose="020B0604020202020204" pitchFamily="34" charset="0"/>
              </a:defRPr>
            </a:lvl1pPr>
          </a:lstStyle>
          <a:p>
            <a:r>
              <a:rPr lang="es-ES"/>
              <a:t>Haga clic para modificar el estilo de título del patrón</a:t>
            </a:r>
            <a:endParaRPr lang="en-US" dirty="0"/>
          </a:p>
        </p:txBody>
      </p:sp>
      <p:sp>
        <p:nvSpPr>
          <p:cNvPr id="12" name="Marcador de contenido 11">
            <a:extLst>
              <a:ext uri="{FF2B5EF4-FFF2-40B4-BE49-F238E27FC236}">
                <a16:creationId xmlns:a16="http://schemas.microsoft.com/office/drawing/2014/main" id="{91C78CB9-0B76-4FFC-8951-29F068F98008}"/>
              </a:ext>
            </a:extLst>
          </p:cNvPr>
          <p:cNvSpPr>
            <a:spLocks noGrp="1"/>
          </p:cNvSpPr>
          <p:nvPr>
            <p:ph sz="quarter" idx="13"/>
          </p:nvPr>
        </p:nvSpPr>
        <p:spPr>
          <a:xfrm>
            <a:off x="269875" y="873125"/>
            <a:ext cx="11587163" cy="4248150"/>
          </a:xfrm>
          <a:prstGeom prst="rect">
            <a:avLst/>
          </a:prstGeom>
        </p:spPr>
        <p:txBody>
          <a:bodyPr/>
          <a:lstStyle>
            <a:lvl1pPr>
              <a:defRPr/>
            </a:lvl1pPr>
          </a:lstStyle>
          <a:p>
            <a:pPr lvl="0"/>
            <a:r>
              <a:rPr lang="es-ES"/>
              <a:t>Haga clic para modificar los estilos de texto del patrón</a:t>
            </a:r>
          </a:p>
        </p:txBody>
      </p:sp>
      <p:sp>
        <p:nvSpPr>
          <p:cNvPr id="14" name="Marcador de contenido 13">
            <a:extLst>
              <a:ext uri="{FF2B5EF4-FFF2-40B4-BE49-F238E27FC236}">
                <a16:creationId xmlns:a16="http://schemas.microsoft.com/office/drawing/2014/main" id="{77F533D0-E95C-4012-9F77-2C50CD5458C5}"/>
              </a:ext>
            </a:extLst>
          </p:cNvPr>
          <p:cNvSpPr>
            <a:spLocks noGrp="1"/>
          </p:cNvSpPr>
          <p:nvPr>
            <p:ph sz="quarter" idx="14"/>
          </p:nvPr>
        </p:nvSpPr>
        <p:spPr>
          <a:xfrm>
            <a:off x="0" y="5694680"/>
            <a:ext cx="12192000" cy="422275"/>
          </a:xfrm>
          <a:prstGeom prst="rect">
            <a:avLst/>
          </a:prstGeom>
        </p:spPr>
        <p:txBody>
          <a:bodyPr/>
          <a:lstStyle>
            <a:lvl1pPr marL="0" indent="0" algn="ctr">
              <a:buNone/>
              <a:defRPr/>
            </a:lvl1pPr>
            <a:lvl2pPr algn="ctr">
              <a:defRPr/>
            </a:lvl2pPr>
            <a:lvl3pPr algn="ctr">
              <a:defRPr/>
            </a:lvl3pPr>
            <a:lvl4pPr algn="ctr">
              <a:defRPr/>
            </a:lvl4pPr>
            <a:lvl5pPr marL="1828800" indent="0" algn="ctr">
              <a:buNone/>
              <a:defRPr/>
            </a:lvl5pPr>
          </a:lstStyle>
          <a:p>
            <a:pPr lvl="0"/>
            <a:r>
              <a:rPr lang="es-ES"/>
              <a:t>Haga clic para modificar los estilos de texto del patrón</a:t>
            </a:r>
          </a:p>
        </p:txBody>
      </p:sp>
    </p:spTree>
    <p:extLst>
      <p:ext uri="{BB962C8B-B14F-4D97-AF65-F5344CB8AC3E}">
        <p14:creationId xmlns:p14="http://schemas.microsoft.com/office/powerpoint/2010/main" val="20461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E5245F5F-6C48-47CB-9427-9B3521CE2254}" type="datetime1">
              <a:rPr lang="en-US" smtClean="0">
                <a:solidFill>
                  <a:prstClr val="black">
                    <a:tint val="75000"/>
                  </a:prstClr>
                </a:solidFill>
              </a:rPr>
              <a:pPr/>
              <a:t>1/19/2022</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pic>
        <p:nvPicPr>
          <p:cNvPr id="347138" name="Picture 2" descr="Signature, flush lef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7048" y="179994"/>
            <a:ext cx="2350952" cy="35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45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E5245F5F-6C48-47CB-9427-9B3521CE2254}" type="datetime1">
              <a:rPr lang="en-US" smtClean="0">
                <a:solidFill>
                  <a:prstClr val="black">
                    <a:tint val="75000"/>
                  </a:prstClr>
                </a:solidFill>
              </a:rPr>
              <a:pPr/>
              <a:t>1/19/2022</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pic>
        <p:nvPicPr>
          <p:cNvPr id="347138" name="Picture 2" descr="Signature, flush lef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7048" y="179994"/>
            <a:ext cx="2350952" cy="35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4547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8A52CCB-531B-46C7-8E5E-F628FB90F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1AD89-7CDF-4A0F-A4BD-86C03DB08FEF}" type="datetimeFigureOut">
              <a:rPr lang="en-US" smtClean="0"/>
              <a:t>1/19/2022</a:t>
            </a:fld>
            <a:endParaRPr lang="en-US"/>
          </a:p>
        </p:txBody>
      </p:sp>
      <p:sp>
        <p:nvSpPr>
          <p:cNvPr id="5" name="Marcador de pie de página 4">
            <a:extLst>
              <a:ext uri="{FF2B5EF4-FFF2-40B4-BE49-F238E27FC236}">
                <a16:creationId xmlns:a16="http://schemas.microsoft.com/office/drawing/2014/main" id="{B5BFF034-7067-48AE-A67B-375ED36D2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AD99F0EC-0125-40BF-A4F2-179FD1B21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9B858-6BFA-41FB-8F51-3247C14C1429}" type="slidenum">
              <a:rPr lang="en-US" smtClean="0"/>
              <a:t>‹Nº›</a:t>
            </a:fld>
            <a:endParaRPr lang="en-US"/>
          </a:p>
        </p:txBody>
      </p:sp>
      <p:pic>
        <p:nvPicPr>
          <p:cNvPr id="11" name="Picture 2" descr="Signature, flush left">
            <a:extLst>
              <a:ext uri="{FF2B5EF4-FFF2-40B4-BE49-F238E27FC236}">
                <a16:creationId xmlns:a16="http://schemas.microsoft.com/office/drawing/2014/main" id="{9E3AB81A-A0A8-4AD8-8F2E-FDBDE1239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277862"/>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80" r:id="rId3"/>
    <p:sldLayoutId id="214748369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8A52CCB-531B-46C7-8E5E-F628FB90F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1AD89-7CDF-4A0F-A4BD-86C03DB08FEF}" type="datetimeFigureOut">
              <a:rPr lang="en-US" smtClean="0"/>
              <a:t>1/19/2022</a:t>
            </a:fld>
            <a:endParaRPr lang="en-US"/>
          </a:p>
        </p:txBody>
      </p:sp>
      <p:sp>
        <p:nvSpPr>
          <p:cNvPr id="5" name="Marcador de pie de página 4">
            <a:extLst>
              <a:ext uri="{FF2B5EF4-FFF2-40B4-BE49-F238E27FC236}">
                <a16:creationId xmlns:a16="http://schemas.microsoft.com/office/drawing/2014/main" id="{B5BFF034-7067-48AE-A67B-375ED36D2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AD99F0EC-0125-40BF-A4F2-179FD1B21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9B858-6BFA-41FB-8F51-3247C14C1429}" type="slidenum">
              <a:rPr lang="en-US" smtClean="0"/>
              <a:t>‹Nº›</a:t>
            </a:fld>
            <a:endParaRPr lang="en-US"/>
          </a:p>
        </p:txBody>
      </p:sp>
      <p:pic>
        <p:nvPicPr>
          <p:cNvPr id="11" name="Picture 2" descr="Signature, flush left">
            <a:extLst>
              <a:ext uri="{FF2B5EF4-FFF2-40B4-BE49-F238E27FC236}">
                <a16:creationId xmlns:a16="http://schemas.microsoft.com/office/drawing/2014/main" id="{9E3AB81A-A0A8-4AD8-8F2E-FDBDE1239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297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7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200.png"/></Relationships>
</file>

<file path=ppt/slides/_rels/slide1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CCCBE-1980-4B2A-A997-B03CF4413E05}"/>
              </a:ext>
            </a:extLst>
          </p:cNvPr>
          <p:cNvSpPr>
            <a:spLocks noGrp="1"/>
          </p:cNvSpPr>
          <p:nvPr>
            <p:ph type="ctrTitle"/>
          </p:nvPr>
        </p:nvSpPr>
        <p:spPr/>
        <p:txBody>
          <a:bodyPr/>
          <a:lstStyle/>
          <a:p>
            <a:r>
              <a:rPr lang="en-US" dirty="0"/>
              <a:t>Lasing Threshold in SIP-ASOW</a:t>
            </a:r>
          </a:p>
        </p:txBody>
      </p:sp>
    </p:spTree>
    <p:extLst>
      <p:ext uri="{BB962C8B-B14F-4D97-AF65-F5344CB8AC3E}">
        <p14:creationId xmlns:p14="http://schemas.microsoft.com/office/powerpoint/2010/main" val="334155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412D0-E4A0-4A1E-8041-0AF9D2971A4A}"/>
              </a:ext>
            </a:extLst>
          </p:cNvPr>
          <p:cNvSpPr>
            <a:spLocks noGrp="1"/>
          </p:cNvSpPr>
          <p:nvPr>
            <p:ph type="title"/>
          </p:nvPr>
        </p:nvSpPr>
        <p:spPr/>
        <p:txBody>
          <a:bodyPr/>
          <a:lstStyle/>
          <a:p>
            <a:r>
              <a:rPr lang="en-US" dirty="0"/>
              <a:t>Calculations </a:t>
            </a:r>
          </a:p>
        </p:txBody>
      </p:sp>
      <p:sp>
        <p:nvSpPr>
          <p:cNvPr id="3" name="Marcador de contenido 2">
            <a:extLst>
              <a:ext uri="{FF2B5EF4-FFF2-40B4-BE49-F238E27FC236}">
                <a16:creationId xmlns:a16="http://schemas.microsoft.com/office/drawing/2014/main" id="{07873DF2-28A9-4357-A543-9B6E30127EB8}"/>
              </a:ext>
            </a:extLst>
          </p:cNvPr>
          <p:cNvSpPr>
            <a:spLocks noGrp="1"/>
          </p:cNvSpPr>
          <p:nvPr>
            <p:ph sz="quarter" idx="13"/>
          </p:nvPr>
        </p:nvSpPr>
        <p:spPr>
          <a:xfrm>
            <a:off x="269240" y="837343"/>
            <a:ext cx="11587163" cy="4248150"/>
          </a:xfrm>
        </p:spPr>
        <p:txBody>
          <a:bodyPr/>
          <a:lstStyle/>
          <a:p>
            <a:r>
              <a:rPr lang="en-US" sz="2000" dirty="0"/>
              <a:t>In MATLAB, you set a frequency range and the size of the frequency step you do your calculations with. If your frequency array is not fine enough, you cannot properly resolve the peaks of the transfer function:</a:t>
            </a:r>
          </a:p>
          <a:p>
            <a:endParaRPr lang="en-US" sz="2000" dirty="0"/>
          </a:p>
        </p:txBody>
      </p:sp>
      <p:sp>
        <p:nvSpPr>
          <p:cNvPr id="4" name="Marcador de contenido 3">
            <a:extLst>
              <a:ext uri="{FF2B5EF4-FFF2-40B4-BE49-F238E27FC236}">
                <a16:creationId xmlns:a16="http://schemas.microsoft.com/office/drawing/2014/main" id="{50CDE164-BE0F-49D0-8C3C-89A3C9DC7E91}"/>
              </a:ext>
            </a:extLst>
          </p:cNvPr>
          <p:cNvSpPr>
            <a:spLocks noGrp="1"/>
          </p:cNvSpPr>
          <p:nvPr>
            <p:ph sz="quarter" idx="14"/>
          </p:nvPr>
        </p:nvSpPr>
        <p:spPr/>
        <p:txBody>
          <a:bodyPr/>
          <a:lstStyle/>
          <a:p>
            <a:r>
              <a:rPr lang="en-US" sz="2400" dirty="0"/>
              <a:t>We need to adapt the frequency range to the number of unit cells</a:t>
            </a:r>
          </a:p>
        </p:txBody>
      </p:sp>
      <p:pic>
        <p:nvPicPr>
          <p:cNvPr id="6" name="Imagen 5">
            <a:extLst>
              <a:ext uri="{FF2B5EF4-FFF2-40B4-BE49-F238E27FC236}">
                <a16:creationId xmlns:a16="http://schemas.microsoft.com/office/drawing/2014/main" id="{0FA11CDA-80D1-48AC-801D-CC2B030FA5C4}"/>
              </a:ext>
            </a:extLst>
          </p:cNvPr>
          <p:cNvPicPr>
            <a:picLocks noChangeAspect="1"/>
          </p:cNvPicPr>
          <p:nvPr/>
        </p:nvPicPr>
        <p:blipFill>
          <a:blip r:embed="rId2"/>
          <a:stretch>
            <a:fillRect/>
          </a:stretch>
        </p:blipFill>
        <p:spPr>
          <a:xfrm>
            <a:off x="1037346" y="1479049"/>
            <a:ext cx="4512850" cy="3384638"/>
          </a:xfrm>
          <a:prstGeom prst="rect">
            <a:avLst/>
          </a:prstGeom>
        </p:spPr>
      </p:pic>
      <p:pic>
        <p:nvPicPr>
          <p:cNvPr id="8" name="Imagen 7">
            <a:extLst>
              <a:ext uri="{FF2B5EF4-FFF2-40B4-BE49-F238E27FC236}">
                <a16:creationId xmlns:a16="http://schemas.microsoft.com/office/drawing/2014/main" id="{292C88F1-9919-4363-B047-6D691EBC5EC1}"/>
              </a:ext>
            </a:extLst>
          </p:cNvPr>
          <p:cNvPicPr>
            <a:picLocks noChangeAspect="1"/>
          </p:cNvPicPr>
          <p:nvPr/>
        </p:nvPicPr>
        <p:blipFill>
          <a:blip r:embed="rId3"/>
          <a:stretch>
            <a:fillRect/>
          </a:stretch>
        </p:blipFill>
        <p:spPr>
          <a:xfrm>
            <a:off x="6708455" y="1503397"/>
            <a:ext cx="4290083" cy="3384638"/>
          </a:xfrm>
          <a:prstGeom prst="rect">
            <a:avLst/>
          </a:prstGeom>
        </p:spPr>
      </p:pic>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362AD845-39E0-404E-9EE5-2FBB2DF5FA14}"/>
                  </a:ext>
                </a:extLst>
              </p:cNvPr>
              <p:cNvSpPr txBox="1"/>
              <p:nvPr/>
            </p:nvSpPr>
            <p:spPr>
              <a:xfrm>
                <a:off x="8461145" y="5124223"/>
                <a:ext cx="78470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𝑁</m:t>
                      </m:r>
                      <m:r>
                        <a:rPr lang="es-ES" b="0" i="1" smtClean="0">
                          <a:latin typeface="Cambria Math" panose="02040503050406030204" pitchFamily="18" charset="0"/>
                        </a:rPr>
                        <m:t>=40</m:t>
                      </m:r>
                    </m:oMath>
                  </m:oMathPara>
                </a14:m>
                <a:endParaRPr lang="en-US" dirty="0"/>
              </a:p>
            </p:txBody>
          </p:sp>
        </mc:Choice>
        <mc:Fallback>
          <p:sp>
            <p:nvSpPr>
              <p:cNvPr id="9" name="CuadroTexto 8">
                <a:extLst>
                  <a:ext uri="{FF2B5EF4-FFF2-40B4-BE49-F238E27FC236}">
                    <a16:creationId xmlns:a16="http://schemas.microsoft.com/office/drawing/2014/main" id="{362AD845-39E0-404E-9EE5-2FBB2DF5FA14}"/>
                  </a:ext>
                </a:extLst>
              </p:cNvPr>
              <p:cNvSpPr txBox="1">
                <a:spLocks noRot="1" noChangeAspect="1" noMove="1" noResize="1" noEditPoints="1" noAdjustHandles="1" noChangeArrowheads="1" noChangeShapeType="1" noTextEdit="1"/>
              </p:cNvSpPr>
              <p:nvPr/>
            </p:nvSpPr>
            <p:spPr>
              <a:xfrm>
                <a:off x="8461145" y="5124223"/>
                <a:ext cx="784702" cy="276999"/>
              </a:xfrm>
              <a:prstGeom prst="rect">
                <a:avLst/>
              </a:prstGeom>
              <a:blipFill>
                <a:blip r:embed="rId4"/>
                <a:stretch>
                  <a:fillRect l="-6977" r="-6202"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BAC3966C-E017-4952-973D-A15EBC8629C6}"/>
                  </a:ext>
                </a:extLst>
              </p:cNvPr>
              <p:cNvSpPr txBox="1"/>
              <p:nvPr/>
            </p:nvSpPr>
            <p:spPr>
              <a:xfrm>
                <a:off x="2901420" y="5101952"/>
                <a:ext cx="78470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𝑁</m:t>
                      </m:r>
                      <m:r>
                        <a:rPr lang="es-ES" b="0" i="1" smtClean="0">
                          <a:latin typeface="Cambria Math" panose="02040503050406030204" pitchFamily="18" charset="0"/>
                        </a:rPr>
                        <m:t>=10</m:t>
                      </m:r>
                    </m:oMath>
                  </m:oMathPara>
                </a14:m>
                <a:endParaRPr lang="en-US" dirty="0"/>
              </a:p>
            </p:txBody>
          </p:sp>
        </mc:Choice>
        <mc:Fallback>
          <p:sp>
            <p:nvSpPr>
              <p:cNvPr id="10" name="CuadroTexto 9">
                <a:extLst>
                  <a:ext uri="{FF2B5EF4-FFF2-40B4-BE49-F238E27FC236}">
                    <a16:creationId xmlns:a16="http://schemas.microsoft.com/office/drawing/2014/main" id="{BAC3966C-E017-4952-973D-A15EBC8629C6}"/>
                  </a:ext>
                </a:extLst>
              </p:cNvPr>
              <p:cNvSpPr txBox="1">
                <a:spLocks noRot="1" noChangeAspect="1" noMove="1" noResize="1" noEditPoints="1" noAdjustHandles="1" noChangeArrowheads="1" noChangeShapeType="1" noTextEdit="1"/>
              </p:cNvSpPr>
              <p:nvPr/>
            </p:nvSpPr>
            <p:spPr>
              <a:xfrm>
                <a:off x="2901420" y="5101952"/>
                <a:ext cx="784702" cy="276999"/>
              </a:xfrm>
              <a:prstGeom prst="rect">
                <a:avLst/>
              </a:prstGeom>
              <a:blipFill>
                <a:blip r:embed="rId5"/>
                <a:stretch>
                  <a:fillRect l="-6977" r="-6202" b="-6667"/>
                </a:stretch>
              </a:blipFill>
            </p:spPr>
            <p:txBody>
              <a:bodyPr/>
              <a:lstStyle/>
              <a:p>
                <a:r>
                  <a:rPr lang="en-US">
                    <a:noFill/>
                  </a:rPr>
                  <a:t> </a:t>
                </a:r>
              </a:p>
            </p:txBody>
          </p:sp>
        </mc:Fallback>
      </mc:AlternateContent>
    </p:spTree>
    <p:extLst>
      <p:ext uri="{BB962C8B-B14F-4D97-AF65-F5344CB8AC3E}">
        <p14:creationId xmlns:p14="http://schemas.microsoft.com/office/powerpoint/2010/main" val="324508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95997F-DBCE-42B9-939A-8A5F87AB80A6}"/>
              </a:ext>
            </a:extLst>
          </p:cNvPr>
          <p:cNvSpPr>
            <a:spLocks noGrp="1"/>
          </p:cNvSpPr>
          <p:nvPr>
            <p:ph type="title"/>
          </p:nvPr>
        </p:nvSpPr>
        <p:spPr/>
        <p:txBody>
          <a:bodyPr/>
          <a:lstStyle/>
          <a:p>
            <a:r>
              <a:rPr lang="en-US" dirty="0"/>
              <a:t>Quality factor and frequency range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F143A91-A2E7-438D-A692-658618F24AFD}"/>
                  </a:ext>
                </a:extLst>
              </p:cNvPr>
              <p:cNvSpPr>
                <a:spLocks noGrp="1"/>
              </p:cNvSpPr>
              <p:nvPr>
                <p:ph sz="quarter" idx="13"/>
              </p:nvPr>
            </p:nvSpPr>
            <p:spPr>
              <a:xfrm>
                <a:off x="269240" y="685801"/>
                <a:ext cx="11587163" cy="4485684"/>
              </a:xfrm>
            </p:spPr>
            <p:txBody>
              <a:bodyPr>
                <a:normAutofit fontScale="92500" lnSpcReduction="10000"/>
              </a:bodyPr>
              <a:lstStyle/>
              <a:p>
                <a:r>
                  <a:rPr lang="en-US" sz="2000" dirty="0"/>
                  <a:t>For an </a:t>
                </a:r>
                <a14:m>
                  <m:oMath xmlns:m="http://schemas.openxmlformats.org/officeDocument/2006/math">
                    <m:r>
                      <a:rPr lang="es-ES" sz="2000" b="0" i="1" smtClean="0">
                        <a:latin typeface="Cambria Math" panose="02040503050406030204" pitchFamily="18" charset="0"/>
                      </a:rPr>
                      <m:t>𝑚</m:t>
                    </m:r>
                  </m:oMath>
                </a14:m>
                <a:r>
                  <a:rPr lang="en-US" sz="2000" dirty="0"/>
                  <a:t> order EPD:</a:t>
                </a:r>
              </a:p>
              <a:p>
                <a:pPr marL="0" indent="0">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𝑄</m:t>
                      </m:r>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𝑁</m:t>
                          </m:r>
                        </m:e>
                        <m:sup>
                          <m:r>
                            <a:rPr lang="es-ES" sz="2000" b="0" i="1" smtClean="0">
                              <a:latin typeface="Cambria Math" panose="02040503050406030204" pitchFamily="18" charset="0"/>
                            </a:rPr>
                            <m:t>𝑚</m:t>
                          </m:r>
                          <m:r>
                            <a:rPr lang="es-ES" sz="2000" b="0" i="1" smtClean="0">
                              <a:latin typeface="Cambria Math" panose="02040503050406030204" pitchFamily="18" charset="0"/>
                            </a:rPr>
                            <m:t>+1</m:t>
                          </m:r>
                        </m:sup>
                      </m:sSup>
                    </m:oMath>
                  </m:oMathPara>
                </a14:m>
                <a:endParaRPr lang="es-ES" sz="2000" b="0" dirty="0"/>
              </a:p>
              <a:p>
                <a:r>
                  <a:rPr lang="es-ES" sz="2000" b="0" dirty="0" err="1"/>
                  <a:t>For</a:t>
                </a:r>
                <a:r>
                  <a:rPr lang="es-ES" sz="2000" b="0" dirty="0"/>
                  <a:t> </a:t>
                </a:r>
                <a:r>
                  <a:rPr lang="es-ES" sz="2000" b="0" dirty="0" err="1"/>
                  <a:t>large</a:t>
                </a:r>
                <a:r>
                  <a:rPr lang="es-ES" sz="2000" b="0" dirty="0"/>
                  <a:t> </a:t>
                </a:r>
                <a14:m>
                  <m:oMath xmlns:m="http://schemas.openxmlformats.org/officeDocument/2006/math">
                    <m:r>
                      <a:rPr lang="es-ES" sz="2000" b="0" i="1" smtClean="0">
                        <a:latin typeface="Cambria Math" panose="02040503050406030204" pitchFamily="18" charset="0"/>
                      </a:rPr>
                      <m:t>𝑁</m:t>
                    </m:r>
                  </m:oMath>
                </a14:m>
                <a:endParaRPr lang="es-ES" sz="2000" b="0" dirty="0"/>
              </a:p>
              <a:p>
                <a:pPr marL="0" indent="0">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𝑄</m:t>
                      </m:r>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𝑓</m:t>
                          </m:r>
                        </m:num>
                        <m:den>
                          <m:r>
                            <a:rPr lang="es-ES" sz="2000" b="0" i="1" smtClean="0">
                              <a:latin typeface="Cambria Math" panose="02040503050406030204" pitchFamily="18" charset="0"/>
                            </a:rPr>
                            <m:t>𝐵𝑊</m:t>
                          </m:r>
                        </m:den>
                      </m:f>
                    </m:oMath>
                    <m:oMath xmlns:m="http://schemas.openxmlformats.org/officeDocument/2006/math">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𝐵</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𝑊</m:t>
                              </m:r>
                            </m:e>
                            <m:sub>
                              <m:r>
                                <a:rPr lang="es-ES" sz="2000" b="0" i="1" smtClean="0">
                                  <a:latin typeface="Cambria Math" panose="02040503050406030204" pitchFamily="18" charset="0"/>
                                </a:rPr>
                                <m:t>1</m:t>
                              </m:r>
                            </m:sub>
                          </m:sSub>
                        </m:num>
                        <m:den>
                          <m:r>
                            <a:rPr lang="es-ES" sz="2000" b="0" i="1" smtClean="0">
                              <a:latin typeface="Cambria Math" panose="02040503050406030204" pitchFamily="18" charset="0"/>
                            </a:rPr>
                            <m:t>𝐵</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𝑊</m:t>
                              </m:r>
                            </m:e>
                            <m:sub>
                              <m:r>
                                <a:rPr lang="es-ES" sz="2000" b="0" i="1" smtClean="0">
                                  <a:latin typeface="Cambria Math" panose="02040503050406030204" pitchFamily="18" charset="0"/>
                                </a:rPr>
                                <m:t>2</m:t>
                              </m:r>
                            </m:sub>
                          </m:sSub>
                        </m:den>
                      </m:f>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d>
                            <m:dPr>
                              <m:ctrlPr>
                                <a:rPr lang="es-ES" sz="2000" b="0" i="1" smtClean="0">
                                  <a:latin typeface="Cambria Math" panose="02040503050406030204" pitchFamily="18" charset="0"/>
                                </a:rPr>
                              </m:ctrlPr>
                            </m:dPr>
                            <m:e>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𝑁</m:t>
                                      </m:r>
                                    </m:e>
                                    <m:sub>
                                      <m:r>
                                        <a:rPr lang="es-ES" sz="2000" b="0" i="1" smtClean="0">
                                          <a:latin typeface="Cambria Math" panose="02040503050406030204" pitchFamily="18" charset="0"/>
                                        </a:rPr>
                                        <m:t>2</m:t>
                                      </m:r>
                                    </m:sub>
                                  </m:sSub>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𝑁</m:t>
                                      </m:r>
                                    </m:e>
                                    <m:sub>
                                      <m:r>
                                        <a:rPr lang="es-ES" sz="2000" b="0" i="1" smtClean="0">
                                          <a:latin typeface="Cambria Math" panose="02040503050406030204" pitchFamily="18" charset="0"/>
                                        </a:rPr>
                                        <m:t>1</m:t>
                                      </m:r>
                                    </m:sub>
                                  </m:sSub>
                                </m:den>
                              </m:f>
                            </m:e>
                          </m:d>
                        </m:e>
                        <m:sup>
                          <m:r>
                            <a:rPr lang="es-ES" sz="2000" b="0" i="1" smtClean="0">
                              <a:latin typeface="Cambria Math" panose="02040503050406030204" pitchFamily="18" charset="0"/>
                            </a:rPr>
                            <m:t>𝑚</m:t>
                          </m:r>
                          <m:r>
                            <a:rPr lang="es-ES" sz="2000" b="0" i="1" smtClean="0">
                              <a:latin typeface="Cambria Math" panose="02040503050406030204" pitchFamily="18" charset="0"/>
                            </a:rPr>
                            <m:t>+1</m:t>
                          </m:r>
                        </m:sup>
                      </m:sSup>
                    </m:oMath>
                  </m:oMathPara>
                </a14:m>
                <a:endParaRPr lang="es-ES" sz="2000" b="0" dirty="0"/>
              </a:p>
              <a:p>
                <a:r>
                  <a:rPr lang="es-ES" sz="2000" dirty="0" err="1"/>
                  <a:t>We</a:t>
                </a:r>
                <a:r>
                  <a:rPr lang="es-ES" sz="2000" dirty="0"/>
                  <a:t> define </a:t>
                </a:r>
                <a:r>
                  <a:rPr lang="es-ES" sz="2000" dirty="0" err="1"/>
                  <a:t>our</a:t>
                </a:r>
                <a:r>
                  <a:rPr lang="es-ES" sz="2000" dirty="0"/>
                  <a:t> </a:t>
                </a:r>
                <a:r>
                  <a:rPr lang="es-ES" sz="2000" dirty="0" err="1"/>
                  <a:t>frequency</a:t>
                </a:r>
                <a:r>
                  <a:rPr lang="es-ES" sz="2000" dirty="0"/>
                  <a:t> </a:t>
                </a:r>
                <a:r>
                  <a:rPr lang="es-ES" sz="2000" dirty="0" err="1"/>
                  <a:t>range</a:t>
                </a:r>
                <a:r>
                  <a:rPr lang="es-ES" sz="2000" dirty="0"/>
                  <a:t> as </a:t>
                </a:r>
                <a14:m>
                  <m:oMath xmlns:m="http://schemas.openxmlformats.org/officeDocument/2006/math">
                    <m:r>
                      <a:rPr lang="es-ES" sz="2000" b="0" i="1" smtClean="0">
                        <a:latin typeface="Cambria Math" panose="02040503050406030204" pitchFamily="18" charset="0"/>
                      </a:rPr>
                      <m:t>𝑓</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𝑒</m:t>
                        </m:r>
                      </m:sub>
                    </m:sSub>
                    <m:r>
                      <a:rPr lang="es-ES" sz="2000" b="0" i="1" smtClean="0">
                        <a:latin typeface="Cambria Math" panose="02040503050406030204" pitchFamily="18" charset="0"/>
                      </a:rPr>
                      <m:t>−</m:t>
                    </m:r>
                    <m:r>
                      <m:rPr>
                        <m:sty m:val="p"/>
                      </m:rPr>
                      <a:rPr lang="es-ES" sz="2000" b="0" i="0" smtClean="0">
                        <a:latin typeface="Cambria Math" panose="02040503050406030204" pitchFamily="18" charset="0"/>
                      </a:rPr>
                      <m:t>Δ</m:t>
                    </m:r>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𝑒</m:t>
                        </m:r>
                      </m:sub>
                    </m:sSub>
                    <m:r>
                      <a:rPr lang="es-ES" sz="2000" b="0" i="1" smtClean="0">
                        <a:latin typeface="Cambria Math" panose="02040503050406030204" pitchFamily="18" charset="0"/>
                      </a:rPr>
                      <m:t>]</m:t>
                    </m:r>
                  </m:oMath>
                </a14:m>
                <a:r>
                  <a:rPr lang="en-US" sz="2000" dirty="0"/>
                  <a:t>, where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𝑒</m:t>
                        </m:r>
                      </m:sub>
                    </m:sSub>
                  </m:oMath>
                </a14:m>
                <a:r>
                  <a:rPr lang="en-US" sz="2000" dirty="0"/>
                  <a:t> is the DBE frequency</a:t>
                </a:r>
              </a:p>
              <a:p>
                <a:r>
                  <a:rPr lang="en-US" sz="2000" dirty="0"/>
                  <a:t>As </a:t>
                </a:r>
                <a14:m>
                  <m:oMath xmlns:m="http://schemas.openxmlformats.org/officeDocument/2006/math">
                    <m:r>
                      <a:rPr lang="es-ES" sz="2000" b="0" i="1" smtClean="0">
                        <a:latin typeface="Cambria Math" panose="02040503050406030204" pitchFamily="18" charset="0"/>
                      </a:rPr>
                      <m:t>𝑁</m:t>
                    </m:r>
                  </m:oMath>
                </a14:m>
                <a:r>
                  <a:rPr lang="en-US" sz="2000" dirty="0"/>
                  <a:t> increases, the peaks of the transfer function become narrower and closer to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𝑒</m:t>
                        </m:r>
                      </m:sub>
                    </m:sSub>
                  </m:oMath>
                </a14:m>
                <a:r>
                  <a:rPr lang="en-US" sz="2000" dirty="0"/>
                  <a:t>. We need to update </a:t>
                </a:r>
                <a14:m>
                  <m:oMath xmlns:m="http://schemas.openxmlformats.org/officeDocument/2006/math">
                    <m:r>
                      <m:rPr>
                        <m:sty m:val="p"/>
                      </m:rPr>
                      <a:rPr lang="es-ES" sz="2000" b="0" i="0" smtClean="0">
                        <a:latin typeface="Cambria Math" panose="02040503050406030204" pitchFamily="18" charset="0"/>
                      </a:rPr>
                      <m:t>Δ</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𝑁</m:t>
                        </m:r>
                      </m:e>
                    </m:d>
                  </m:oMath>
                </a14:m>
                <a:r>
                  <a:rPr lang="en-US" sz="2000" dirty="0"/>
                  <a:t>, for </a:t>
                </a:r>
                <a14:m>
                  <m:oMath xmlns:m="http://schemas.openxmlformats.org/officeDocument/2006/math">
                    <m:r>
                      <a:rPr lang="es-ES" sz="2000" b="0" i="1" smtClean="0">
                        <a:latin typeface="Cambria Math" panose="02040503050406030204" pitchFamily="18" charset="0"/>
                      </a:rPr>
                      <m:t>𝑁</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𝑁</m:t>
                        </m:r>
                      </m:e>
                      <m:sub>
                        <m:r>
                          <a:rPr lang="es-ES" sz="2000" b="0" i="1" smtClean="0">
                            <a:latin typeface="Cambria Math" panose="02040503050406030204" pitchFamily="18" charset="0"/>
                          </a:rPr>
                          <m:t>𝑚𝑖𝑛</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𝑁</m:t>
                        </m:r>
                      </m:e>
                      <m:sub>
                        <m:r>
                          <a:rPr lang="es-ES" sz="2000" b="0" i="1" smtClean="0">
                            <a:latin typeface="Cambria Math" panose="02040503050406030204" pitchFamily="18" charset="0"/>
                          </a:rPr>
                          <m:t>𝑚𝑎𝑥</m:t>
                        </m:r>
                      </m:sub>
                    </m:sSub>
                    <m:r>
                      <a:rPr lang="es-ES" sz="2000" b="0" i="1" smtClean="0">
                        <a:latin typeface="Cambria Math" panose="02040503050406030204" pitchFamily="18" charset="0"/>
                      </a:rPr>
                      <m:t>]</m:t>
                    </m:r>
                  </m:oMath>
                </a14:m>
                <a:endParaRPr lang="en-US" sz="2000" dirty="0"/>
              </a:p>
              <a:p>
                <a:pPr marL="0" indent="0">
                  <a:buNone/>
                </a:pPr>
                <a14:m>
                  <m:oMathPara xmlns:m="http://schemas.openxmlformats.org/officeDocument/2006/math">
                    <m:oMathParaPr>
                      <m:jc m:val="centerGroup"/>
                    </m:oMathParaPr>
                    <m:oMath xmlns:m="http://schemas.openxmlformats.org/officeDocument/2006/math">
                      <m:r>
                        <m:rPr>
                          <m:sty m:val="p"/>
                        </m:rPr>
                        <a:rPr lang="es-ES" sz="2000" b="0" i="0" smtClean="0">
                          <a:latin typeface="Cambria Math" panose="02040503050406030204" pitchFamily="18" charset="0"/>
                        </a:rPr>
                        <m:t>Δ</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𝑁</m:t>
                          </m:r>
                        </m:e>
                      </m:d>
                      <m:r>
                        <a:rPr lang="es-ES" sz="2000" b="0" i="1" smtClean="0">
                          <a:latin typeface="Cambria Math" panose="02040503050406030204" pitchFamily="18" charset="0"/>
                        </a:rPr>
                        <m:t>=</m:t>
                      </m:r>
                      <m:r>
                        <m:rPr>
                          <m:sty m:val="p"/>
                        </m:rPr>
                        <a:rPr lang="es-ES" sz="2000" b="0" i="0" smtClean="0">
                          <a:latin typeface="Cambria Math" panose="02040503050406030204" pitchFamily="18" charset="0"/>
                        </a:rPr>
                        <m:t>Δ</m:t>
                      </m:r>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𝑁</m:t>
                              </m:r>
                            </m:e>
                            <m:sub>
                              <m:r>
                                <a:rPr lang="es-ES" sz="2000" b="0" i="1" smtClean="0">
                                  <a:latin typeface="Cambria Math" panose="02040503050406030204" pitchFamily="18" charset="0"/>
                                </a:rPr>
                                <m:t>𝑚𝑖𝑑</m:t>
                              </m:r>
                            </m:sub>
                          </m:sSub>
                        </m:e>
                      </m:d>
                      <m:sSup>
                        <m:sSupPr>
                          <m:ctrlPr>
                            <a:rPr lang="es-ES" sz="2000" b="0" i="1" smtClean="0">
                              <a:latin typeface="Cambria Math" panose="02040503050406030204" pitchFamily="18" charset="0"/>
                            </a:rPr>
                          </m:ctrlPr>
                        </m:sSupPr>
                        <m:e>
                          <m:d>
                            <m:dPr>
                              <m:ctrlPr>
                                <a:rPr lang="es-ES" sz="2000" b="0" i="1" smtClean="0">
                                  <a:latin typeface="Cambria Math" panose="02040503050406030204" pitchFamily="18" charset="0"/>
                                </a:rPr>
                              </m:ctrlPr>
                            </m:dPr>
                            <m:e>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𝑁</m:t>
                                      </m:r>
                                    </m:e>
                                    <m:sub>
                                      <m:r>
                                        <a:rPr lang="es-ES" sz="2000" b="0" i="1" smtClean="0">
                                          <a:latin typeface="Cambria Math" panose="02040503050406030204" pitchFamily="18" charset="0"/>
                                        </a:rPr>
                                        <m:t>𝑚𝑖𝑑</m:t>
                                      </m:r>
                                    </m:sub>
                                  </m:sSub>
                                </m:num>
                                <m:den>
                                  <m:r>
                                    <a:rPr lang="es-ES" sz="2000" b="0" i="1" smtClean="0">
                                      <a:latin typeface="Cambria Math" panose="02040503050406030204" pitchFamily="18" charset="0"/>
                                    </a:rPr>
                                    <m:t>𝑁</m:t>
                                  </m:r>
                                </m:den>
                              </m:f>
                            </m:e>
                          </m:d>
                        </m:e>
                        <m:sup>
                          <m:r>
                            <a:rPr lang="es-ES" sz="2000" b="0" i="1" smtClean="0">
                              <a:latin typeface="Cambria Math" panose="02040503050406030204" pitchFamily="18" charset="0"/>
                            </a:rPr>
                            <m:t>𝑚</m:t>
                          </m:r>
                          <m:r>
                            <a:rPr lang="es-ES" sz="2000" b="0" i="1" smtClean="0">
                              <a:latin typeface="Cambria Math" panose="02040503050406030204" pitchFamily="18" charset="0"/>
                            </a:rPr>
                            <m:t>+1</m:t>
                          </m:r>
                        </m:sup>
                      </m:sSup>
                    </m:oMath>
                  </m:oMathPara>
                </a14:m>
                <a:endParaRPr lang="es-ES" sz="2000" b="0" dirty="0"/>
              </a:p>
              <a:p>
                <a:pPr marL="0" indent="0">
                  <a:buNone/>
                </a:pPr>
                <a:r>
                  <a:rPr lang="en-US" sz="2000" dirty="0"/>
                  <a:t>Where </a:t>
                </a:r>
                <a14:m>
                  <m:oMath xmlns:m="http://schemas.openxmlformats.org/officeDocument/2006/math">
                    <m:sSub>
                      <m:sSubPr>
                        <m:ctrlPr>
                          <a:rPr lang="es-ES" sz="2000" b="0" i="0" smtClean="0">
                            <a:latin typeface="Cambria Math" panose="02040503050406030204" pitchFamily="18" charset="0"/>
                          </a:rPr>
                        </m:ctrlPr>
                      </m:sSubPr>
                      <m:e>
                        <m:r>
                          <m:rPr>
                            <m:sty m:val="p"/>
                          </m:rPr>
                          <a:rPr lang="es-ES" sz="2000" b="0" i="0" smtClean="0">
                            <a:latin typeface="Cambria Math" panose="02040503050406030204" pitchFamily="18" charset="0"/>
                          </a:rPr>
                          <m:t>N</m:t>
                        </m:r>
                      </m:e>
                      <m:sub>
                        <m:r>
                          <a:rPr lang="es-ES" sz="2000" b="0" i="1" smtClean="0">
                            <a:latin typeface="Cambria Math" panose="02040503050406030204" pitchFamily="18" charset="0"/>
                          </a:rPr>
                          <m:t>𝑚𝑖𝑑</m:t>
                        </m:r>
                      </m:sub>
                    </m:sSub>
                    <m:r>
                      <a:rPr lang="es-ES" sz="2000" b="0" i="0" smtClean="0">
                        <a:latin typeface="Cambria Math" panose="02040503050406030204" pitchFamily="18" charset="0"/>
                      </a:rPr>
                      <m:t>≅</m:t>
                    </m:r>
                    <m:f>
                      <m:fPr>
                        <m:ctrlPr>
                          <a:rPr lang="es-ES" sz="2000" b="0" i="0" smtClean="0">
                            <a:latin typeface="Cambria Math" panose="02040503050406030204" pitchFamily="18" charset="0"/>
                          </a:rPr>
                        </m:ctrlPr>
                      </m:fPr>
                      <m:num>
                        <m:sSub>
                          <m:sSubPr>
                            <m:ctrlPr>
                              <a:rPr lang="es-ES" sz="2000" b="0" i="0" smtClean="0">
                                <a:latin typeface="Cambria Math" panose="02040503050406030204" pitchFamily="18" charset="0"/>
                              </a:rPr>
                            </m:ctrlPr>
                          </m:sSubPr>
                          <m:e>
                            <m:r>
                              <m:rPr>
                                <m:sty m:val="p"/>
                              </m:rPr>
                              <a:rPr lang="es-ES" sz="2000" b="0" i="0" smtClean="0">
                                <a:latin typeface="Cambria Math" panose="02040503050406030204" pitchFamily="18" charset="0"/>
                              </a:rPr>
                              <m:t>N</m:t>
                            </m:r>
                          </m:e>
                          <m:sub>
                            <m:r>
                              <a:rPr lang="es-ES" sz="2000" b="0" i="1" smtClean="0">
                                <a:latin typeface="Cambria Math" panose="02040503050406030204" pitchFamily="18" charset="0"/>
                              </a:rPr>
                              <m:t>𝑚𝑎𝑥</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𝑁</m:t>
                            </m:r>
                          </m:e>
                          <m:sub>
                            <m:r>
                              <a:rPr lang="es-ES" sz="2000" b="0" i="1" smtClean="0">
                                <a:latin typeface="Cambria Math" panose="02040503050406030204" pitchFamily="18" charset="0"/>
                              </a:rPr>
                              <m:t>𝑚𝑖𝑛</m:t>
                            </m:r>
                          </m:sub>
                        </m:sSub>
                      </m:num>
                      <m:den>
                        <m:r>
                          <a:rPr lang="es-ES" sz="2000" b="0" i="1" smtClean="0">
                            <a:latin typeface="Cambria Math" panose="02040503050406030204" pitchFamily="18" charset="0"/>
                          </a:rPr>
                          <m:t>2</m:t>
                        </m:r>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
                          <m:sSubPr>
                            <m:ctrlPr>
                              <a:rPr lang="es-ES" sz="2000" i="1">
                                <a:latin typeface="Cambria Math" panose="02040503050406030204" pitchFamily="18" charset="0"/>
                              </a:rPr>
                            </m:ctrlPr>
                          </m:sSubPr>
                          <m:e>
                            <m:r>
                              <m:rPr>
                                <m:sty m:val="p"/>
                              </m:rPr>
                              <a:rPr lang="es-ES" sz="2000">
                                <a:latin typeface="Cambria Math" panose="02040503050406030204" pitchFamily="18" charset="0"/>
                              </a:rPr>
                              <m:t>N</m:t>
                            </m:r>
                          </m:e>
                          <m:sub>
                            <m:r>
                              <a:rPr lang="es-ES" sz="2000" i="1">
                                <a:latin typeface="Cambria Math" panose="02040503050406030204" pitchFamily="18" charset="0"/>
                              </a:rPr>
                              <m:t>𝑚𝑎𝑥</m:t>
                            </m:r>
                          </m:sub>
                        </m:sSub>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𝑁</m:t>
                            </m:r>
                          </m:e>
                          <m:sub>
                            <m:r>
                              <a:rPr lang="es-ES" sz="2000" i="1">
                                <a:latin typeface="Cambria Math" panose="02040503050406030204" pitchFamily="18" charset="0"/>
                              </a:rPr>
                              <m:t>𝑚𝑖𝑛</m:t>
                            </m:r>
                          </m:sub>
                        </m:sSub>
                      </m:num>
                      <m:den>
                        <m:r>
                          <a:rPr lang="es-ES" sz="2000" b="0" i="1" smtClean="0">
                            <a:latin typeface="Cambria Math" panose="02040503050406030204" pitchFamily="18" charset="0"/>
                          </a:rPr>
                          <m:t>3</m:t>
                        </m:r>
                      </m:den>
                    </m:f>
                  </m:oMath>
                </a14:m>
                <a:r>
                  <a:rPr lang="en-US" sz="2000" dirty="0"/>
                  <a:t>. Should be small enough so it works for small </a:t>
                </a:r>
                <a14:m>
                  <m:oMath xmlns:m="http://schemas.openxmlformats.org/officeDocument/2006/math">
                    <m:r>
                      <a:rPr lang="es-ES" sz="2000" b="0" i="1" smtClean="0">
                        <a:latin typeface="Cambria Math" panose="02040503050406030204" pitchFamily="18" charset="0"/>
                      </a:rPr>
                      <m:t>𝑁</m:t>
                    </m:r>
                  </m:oMath>
                </a14:m>
                <a:r>
                  <a:rPr lang="en-US" sz="2000" dirty="0"/>
                  <a:t>. For big </a:t>
                </a:r>
                <a14:m>
                  <m:oMath xmlns:m="http://schemas.openxmlformats.org/officeDocument/2006/math">
                    <m:r>
                      <a:rPr lang="es-ES" sz="2000" b="0" i="1" smtClean="0">
                        <a:latin typeface="Cambria Math" panose="02040503050406030204" pitchFamily="18" charset="0"/>
                      </a:rPr>
                      <m:t>𝑁</m:t>
                    </m:r>
                  </m:oMath>
                </a14:m>
                <a:r>
                  <a:rPr lang="en-US" sz="2000" dirty="0"/>
                  <a:t> the proportionality is more precise.</a:t>
                </a:r>
              </a:p>
              <a:p>
                <a:pPr marL="0" indent="0">
                  <a:buNone/>
                </a:pPr>
                <a:endParaRPr lang="en-US" sz="2000" dirty="0"/>
              </a:p>
            </p:txBody>
          </p:sp>
        </mc:Choice>
        <mc:Fallback>
          <p:sp>
            <p:nvSpPr>
              <p:cNvPr id="3" name="Marcador de contenido 2">
                <a:extLst>
                  <a:ext uri="{FF2B5EF4-FFF2-40B4-BE49-F238E27FC236}">
                    <a16:creationId xmlns:a16="http://schemas.microsoft.com/office/drawing/2014/main" id="{2F143A91-A2E7-438D-A692-658618F24AFD}"/>
                  </a:ext>
                </a:extLst>
              </p:cNvPr>
              <p:cNvSpPr>
                <a:spLocks noGrp="1" noRot="1" noChangeAspect="1" noMove="1" noResize="1" noEditPoints="1" noAdjustHandles="1" noChangeArrowheads="1" noChangeShapeType="1" noTextEdit="1"/>
              </p:cNvSpPr>
              <p:nvPr>
                <p:ph sz="quarter" idx="13"/>
              </p:nvPr>
            </p:nvSpPr>
            <p:spPr>
              <a:xfrm>
                <a:off x="269240" y="685801"/>
                <a:ext cx="11587163" cy="4485684"/>
              </a:xfrm>
              <a:blipFill>
                <a:blip r:embed="rId2"/>
                <a:stretch>
                  <a:fillRect l="-473" t="-1769" r="-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Marcador de contenido 3">
                <a:extLst>
                  <a:ext uri="{FF2B5EF4-FFF2-40B4-BE49-F238E27FC236}">
                    <a16:creationId xmlns:a16="http://schemas.microsoft.com/office/drawing/2014/main" id="{8C4975CE-08B1-4104-90B6-FC44D2FE7EA1}"/>
                  </a:ext>
                </a:extLst>
              </p:cNvPr>
              <p:cNvSpPr>
                <a:spLocks noGrp="1"/>
              </p:cNvSpPr>
              <p:nvPr>
                <p:ph sz="quarter" idx="14"/>
              </p:nvPr>
            </p:nvSpPr>
            <p:spPr/>
            <p:txBody>
              <a:bodyPr/>
              <a:lstStyle/>
              <a:p>
                <a14:m>
                  <m:oMath xmlns:m="http://schemas.openxmlformats.org/officeDocument/2006/math">
                    <m:r>
                      <m:rPr>
                        <m:sty m:val="p"/>
                      </m:rPr>
                      <a:rPr lang="es-ES" sz="2400" b="0" i="0" smtClean="0">
                        <a:latin typeface="Cambria Math" panose="02040503050406030204" pitchFamily="18" charset="0"/>
                      </a:rPr>
                      <m:t>Δ</m:t>
                    </m:r>
                  </m:oMath>
                </a14:m>
                <a:r>
                  <a:rPr lang="en-US" sz="2400" dirty="0"/>
                  <a:t> is updated inversely proportional to </a:t>
                </a:r>
                <a14:m>
                  <m:oMath xmlns:m="http://schemas.openxmlformats.org/officeDocument/2006/math">
                    <m:r>
                      <a:rPr lang="es-ES" sz="2400" b="0" i="1" smtClean="0">
                        <a:latin typeface="Cambria Math" panose="02040503050406030204" pitchFamily="18" charset="0"/>
                      </a:rPr>
                      <m:t>𝑄</m:t>
                    </m:r>
                  </m:oMath>
                </a14:m>
                <a:endParaRPr lang="en-US" sz="2400" dirty="0"/>
              </a:p>
            </p:txBody>
          </p:sp>
        </mc:Choice>
        <mc:Fallback>
          <p:sp>
            <p:nvSpPr>
              <p:cNvPr id="4" name="Marcador de contenido 3">
                <a:extLst>
                  <a:ext uri="{FF2B5EF4-FFF2-40B4-BE49-F238E27FC236}">
                    <a16:creationId xmlns:a16="http://schemas.microsoft.com/office/drawing/2014/main" id="{8C4975CE-08B1-4104-90B6-FC44D2FE7EA1}"/>
                  </a:ext>
                </a:extLst>
              </p:cNvPr>
              <p:cNvSpPr>
                <a:spLocks noGrp="1" noRot="1" noChangeAspect="1" noMove="1" noResize="1" noEditPoints="1" noAdjustHandles="1" noChangeArrowheads="1" noChangeShapeType="1" noTextEdit="1"/>
              </p:cNvSpPr>
              <p:nvPr>
                <p:ph sz="quarter" idx="14"/>
              </p:nvPr>
            </p:nvSpPr>
            <p:spPr>
              <a:blipFill>
                <a:blip r:embed="rId3"/>
                <a:stretch>
                  <a:fillRect t="-20290" b="-33333"/>
                </a:stretch>
              </a:blipFill>
            </p:spPr>
            <p:txBody>
              <a:bodyPr/>
              <a:lstStyle/>
              <a:p>
                <a:r>
                  <a:rPr lang="en-US">
                    <a:noFill/>
                  </a:rPr>
                  <a:t> </a:t>
                </a:r>
              </a:p>
            </p:txBody>
          </p:sp>
        </mc:Fallback>
      </mc:AlternateContent>
    </p:spTree>
    <p:extLst>
      <p:ext uri="{BB962C8B-B14F-4D97-AF65-F5344CB8AC3E}">
        <p14:creationId xmlns:p14="http://schemas.microsoft.com/office/powerpoint/2010/main" val="405084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E5C00-C9B5-4D58-8C77-B8C202692893}"/>
              </a:ext>
            </a:extLst>
          </p:cNvPr>
          <p:cNvSpPr>
            <a:spLocks noGrp="1"/>
          </p:cNvSpPr>
          <p:nvPr>
            <p:ph type="title"/>
          </p:nvPr>
        </p:nvSpPr>
        <p:spPr/>
        <p:txBody>
          <a:bodyPr/>
          <a:lstStyle/>
          <a:p>
            <a:r>
              <a:rPr lang="en-US" dirty="0"/>
              <a:t>Example for the 6DBE-ASOW</a:t>
            </a:r>
          </a:p>
        </p:txBody>
      </p:sp>
      <p:pic>
        <p:nvPicPr>
          <p:cNvPr id="6" name="Marcador de contenido 5" descr="Gráfico, Gráfico de dispersión&#10;&#10;Descripción generada automáticamente">
            <a:extLst>
              <a:ext uri="{FF2B5EF4-FFF2-40B4-BE49-F238E27FC236}">
                <a16:creationId xmlns:a16="http://schemas.microsoft.com/office/drawing/2014/main" id="{6B94791D-3A1F-4BF9-B9B5-3FCAE8349E7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9240" y="855158"/>
            <a:ext cx="5157353" cy="3252308"/>
          </a:xfrm>
        </p:spPr>
      </p:pic>
      <mc:AlternateContent xmlns:mc="http://schemas.openxmlformats.org/markup-compatibility/2006">
        <mc:Choice xmlns:a14="http://schemas.microsoft.com/office/drawing/2010/main" Requires="a14">
          <p:sp>
            <p:nvSpPr>
              <p:cNvPr id="4" name="Marcador de contenido 3">
                <a:extLst>
                  <a:ext uri="{FF2B5EF4-FFF2-40B4-BE49-F238E27FC236}">
                    <a16:creationId xmlns:a16="http://schemas.microsoft.com/office/drawing/2014/main" id="{177488F6-B2B9-46A9-A682-360FB562493A}"/>
                  </a:ext>
                </a:extLst>
              </p:cNvPr>
              <p:cNvSpPr>
                <a:spLocks noGrp="1"/>
              </p:cNvSpPr>
              <p:nvPr>
                <p:ph sz="quarter" idx="14"/>
              </p:nvPr>
            </p:nvSpPr>
            <p:spPr/>
            <p:txBody>
              <a:bodyPr/>
              <a:lstStyle/>
              <a:p>
                <a:r>
                  <a:rPr lang="en-US" sz="2000" dirty="0"/>
                  <a:t>The fitting is </a:t>
                </a:r>
                <a14:m>
                  <m:oMath xmlns:m="http://schemas.openxmlformats.org/officeDocument/2006/math">
                    <m:r>
                      <a:rPr lang="es-ES" sz="2000" b="0" i="1" smtClean="0">
                        <a:latin typeface="Cambria Math" panose="02040503050406030204" pitchFamily="18" charset="0"/>
                      </a:rPr>
                      <m:t>𝑁</m:t>
                    </m:r>
                    <m:r>
                      <a:rPr lang="es-ES" sz="2000" b="0" i="1" smtClean="0">
                        <a:latin typeface="Cambria Math" panose="02040503050406030204" pitchFamily="18" charset="0"/>
                      </a:rPr>
                      <m:t>=</m:t>
                    </m:r>
                    <m:r>
                      <a:rPr lang="es-ES" sz="2000" b="0" i="1" smtClean="0">
                        <a:latin typeface="Cambria Math" panose="02040503050406030204" pitchFamily="18" charset="0"/>
                      </a:rPr>
                      <m:t>𝑎</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𝑁</m:t>
                        </m:r>
                      </m:e>
                      <m:sup>
                        <m:r>
                          <a:rPr lang="es-ES" sz="2000" b="0" i="1" smtClean="0">
                            <a:latin typeface="Cambria Math" panose="02040503050406030204" pitchFamily="18" charset="0"/>
                          </a:rPr>
                          <m:t>7</m:t>
                        </m:r>
                      </m:sup>
                    </m:sSup>
                    <m:r>
                      <a:rPr lang="es-ES" sz="2000" b="0" i="1" smtClean="0">
                        <a:latin typeface="Cambria Math" panose="02040503050406030204" pitchFamily="18" charset="0"/>
                      </a:rPr>
                      <m:t>+</m:t>
                    </m:r>
                    <m:r>
                      <a:rPr lang="es-ES" sz="2000" b="0" i="1" smtClean="0">
                        <a:latin typeface="Cambria Math" panose="02040503050406030204" pitchFamily="18" charset="0"/>
                      </a:rPr>
                      <m:t>𝑏</m:t>
                    </m:r>
                  </m:oMath>
                </a14:m>
                <a:endParaRPr lang="en-US" sz="2000" dirty="0"/>
              </a:p>
            </p:txBody>
          </p:sp>
        </mc:Choice>
        <mc:Fallback>
          <p:sp>
            <p:nvSpPr>
              <p:cNvPr id="4" name="Marcador de contenido 3">
                <a:extLst>
                  <a:ext uri="{FF2B5EF4-FFF2-40B4-BE49-F238E27FC236}">
                    <a16:creationId xmlns:a16="http://schemas.microsoft.com/office/drawing/2014/main" id="{177488F6-B2B9-46A9-A682-360FB562493A}"/>
                  </a:ext>
                </a:extLst>
              </p:cNvPr>
              <p:cNvSpPr>
                <a:spLocks noGrp="1" noRot="1" noChangeAspect="1" noMove="1" noResize="1" noEditPoints="1" noAdjustHandles="1" noChangeArrowheads="1" noChangeShapeType="1" noTextEdit="1"/>
              </p:cNvSpPr>
              <p:nvPr>
                <p:ph sz="quarter" idx="14"/>
              </p:nvPr>
            </p:nvSpPr>
            <p:spPr>
              <a:blipFill>
                <a:blip r:embed="rId3"/>
                <a:stretch>
                  <a:fillRect t="-14493" b="-13043"/>
                </a:stretch>
              </a:blipFill>
            </p:spPr>
            <p:txBody>
              <a:bodyPr/>
              <a:lstStyle/>
              <a:p>
                <a:r>
                  <a:rPr lang="en-US">
                    <a:noFill/>
                  </a:rPr>
                  <a:t> </a:t>
                </a:r>
              </a:p>
            </p:txBody>
          </p:sp>
        </mc:Fallback>
      </mc:AlternateContent>
      <p:pic>
        <p:nvPicPr>
          <p:cNvPr id="8" name="Imagen 7">
            <a:extLst>
              <a:ext uri="{FF2B5EF4-FFF2-40B4-BE49-F238E27FC236}">
                <a16:creationId xmlns:a16="http://schemas.microsoft.com/office/drawing/2014/main" id="{813B6DDA-5F8A-4E18-8575-8042295FA517}"/>
              </a:ext>
            </a:extLst>
          </p:cNvPr>
          <p:cNvPicPr>
            <a:picLocks noChangeAspect="1"/>
          </p:cNvPicPr>
          <p:nvPr/>
        </p:nvPicPr>
        <p:blipFill>
          <a:blip r:embed="rId4"/>
          <a:stretch>
            <a:fillRect/>
          </a:stretch>
        </p:blipFill>
        <p:spPr>
          <a:xfrm>
            <a:off x="6096000" y="855158"/>
            <a:ext cx="4309443" cy="3252308"/>
          </a:xfrm>
          <a:prstGeom prst="rect">
            <a:avLst/>
          </a:prstGeom>
        </p:spPr>
      </p:pic>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3CD1F5E5-A041-43FC-9C2F-C78064C6CE2F}"/>
                  </a:ext>
                </a:extLst>
              </p:cNvPr>
              <p:cNvSpPr txBox="1"/>
              <p:nvPr/>
            </p:nvSpPr>
            <p:spPr>
              <a:xfrm>
                <a:off x="861237" y="4221126"/>
                <a:ext cx="4178596" cy="923330"/>
              </a:xfrm>
              <a:prstGeom prst="rect">
                <a:avLst/>
              </a:prstGeom>
              <a:noFill/>
            </p:spPr>
            <p:txBody>
              <a:bodyPr wrap="square" rtlCol="0">
                <a:spAutoFit/>
              </a:bodyPr>
              <a:lstStyle/>
              <a:p>
                <a:r>
                  <a:rPr lang="en-US" dirty="0"/>
                  <a:t>Without Tarek’s frequency range adapting algorithm. The </a:t>
                </a:r>
                <a14:m>
                  <m:oMath xmlns:m="http://schemas.openxmlformats.org/officeDocument/2006/math">
                    <m:r>
                      <m:rPr>
                        <m:sty m:val="p"/>
                      </m:rPr>
                      <a:rPr lang="es-ES" b="0" i="0" smtClean="0">
                        <a:latin typeface="Cambria Math" panose="02040503050406030204" pitchFamily="18" charset="0"/>
                      </a:rPr>
                      <m:t>Δ</m:t>
                    </m:r>
                  </m:oMath>
                </a14:m>
                <a:r>
                  <a:rPr lang="en-US" dirty="0"/>
                  <a:t> cannot resolve the peaks for large </a:t>
                </a:r>
                <a14:m>
                  <m:oMath xmlns:m="http://schemas.openxmlformats.org/officeDocument/2006/math">
                    <m:r>
                      <a:rPr lang="es-ES" b="0" i="1" smtClean="0">
                        <a:latin typeface="Cambria Math" panose="02040503050406030204" pitchFamily="18" charset="0"/>
                      </a:rPr>
                      <m:t>𝑁</m:t>
                    </m:r>
                  </m:oMath>
                </a14:m>
                <a:r>
                  <a:rPr lang="en-US" dirty="0"/>
                  <a:t>. It saturates</a:t>
                </a:r>
              </a:p>
            </p:txBody>
          </p:sp>
        </mc:Choice>
        <mc:Fallback>
          <p:sp>
            <p:nvSpPr>
              <p:cNvPr id="9" name="CuadroTexto 8">
                <a:extLst>
                  <a:ext uri="{FF2B5EF4-FFF2-40B4-BE49-F238E27FC236}">
                    <a16:creationId xmlns:a16="http://schemas.microsoft.com/office/drawing/2014/main" id="{3CD1F5E5-A041-43FC-9C2F-C78064C6CE2F}"/>
                  </a:ext>
                </a:extLst>
              </p:cNvPr>
              <p:cNvSpPr txBox="1">
                <a:spLocks noRot="1" noChangeAspect="1" noMove="1" noResize="1" noEditPoints="1" noAdjustHandles="1" noChangeArrowheads="1" noChangeShapeType="1" noTextEdit="1"/>
              </p:cNvSpPr>
              <p:nvPr/>
            </p:nvSpPr>
            <p:spPr>
              <a:xfrm>
                <a:off x="861237" y="4221126"/>
                <a:ext cx="4178596" cy="923330"/>
              </a:xfrm>
              <a:prstGeom prst="rect">
                <a:avLst/>
              </a:prstGeom>
              <a:blipFill>
                <a:blip r:embed="rId5"/>
                <a:stretch>
                  <a:fillRect l="-1166" t="-3289" r="-437" b="-9211"/>
                </a:stretch>
              </a:blipFill>
            </p:spPr>
            <p:txBody>
              <a:bodyPr/>
              <a:lstStyle/>
              <a:p>
                <a:r>
                  <a:rPr lang="en-US">
                    <a:noFill/>
                  </a:rPr>
                  <a:t> </a:t>
                </a:r>
              </a:p>
            </p:txBody>
          </p:sp>
        </mc:Fallback>
      </mc:AlternateContent>
      <p:sp>
        <p:nvSpPr>
          <p:cNvPr id="10" name="CuadroTexto 9">
            <a:extLst>
              <a:ext uri="{FF2B5EF4-FFF2-40B4-BE49-F238E27FC236}">
                <a16:creationId xmlns:a16="http://schemas.microsoft.com/office/drawing/2014/main" id="{D6E1AF95-4741-4DB7-85CF-2AEE7F23786D}"/>
              </a:ext>
            </a:extLst>
          </p:cNvPr>
          <p:cNvSpPr txBox="1"/>
          <p:nvPr/>
        </p:nvSpPr>
        <p:spPr>
          <a:xfrm>
            <a:off x="6161423" y="4233048"/>
            <a:ext cx="4178596" cy="646331"/>
          </a:xfrm>
          <a:prstGeom prst="rect">
            <a:avLst/>
          </a:prstGeom>
          <a:noFill/>
        </p:spPr>
        <p:txBody>
          <a:bodyPr wrap="square" rtlCol="0">
            <a:spAutoFit/>
          </a:bodyPr>
          <a:lstStyle/>
          <a:p>
            <a:r>
              <a:rPr lang="en-US" dirty="0"/>
              <a:t>With Tarek’s frequency range adapting algorithm</a:t>
            </a:r>
          </a:p>
        </p:txBody>
      </p:sp>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5A214E91-65BF-4BAD-9131-9F433714C481}"/>
                  </a:ext>
                </a:extLst>
              </p:cNvPr>
              <p:cNvSpPr txBox="1"/>
              <p:nvPr/>
            </p:nvSpPr>
            <p:spPr>
              <a:xfrm>
                <a:off x="5039833" y="4728484"/>
                <a:ext cx="6103088" cy="7938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s-ES" sz="1800" b="0" i="0" smtClean="0">
                          <a:latin typeface="Cambria Math" panose="02040503050406030204" pitchFamily="18" charset="0"/>
                        </a:rPr>
                        <m:t>Δ</m:t>
                      </m:r>
                      <m:d>
                        <m:dPr>
                          <m:ctrlPr>
                            <a:rPr lang="es-ES" sz="1800" b="0" i="1" smtClean="0">
                              <a:latin typeface="Cambria Math" panose="02040503050406030204" pitchFamily="18" charset="0"/>
                            </a:rPr>
                          </m:ctrlPr>
                        </m:dPr>
                        <m:e>
                          <m:r>
                            <a:rPr lang="es-ES" sz="1800" b="0" i="1" smtClean="0">
                              <a:latin typeface="Cambria Math" panose="02040503050406030204" pitchFamily="18" charset="0"/>
                            </a:rPr>
                            <m:t>𝑁</m:t>
                          </m:r>
                        </m:e>
                      </m:d>
                      <m:r>
                        <a:rPr lang="es-ES" sz="1800" b="0" i="1" smtClean="0">
                          <a:latin typeface="Cambria Math" panose="02040503050406030204" pitchFamily="18" charset="0"/>
                        </a:rPr>
                        <m:t>=</m:t>
                      </m:r>
                      <m:r>
                        <a:rPr lang="es-ES" sz="1800" b="0" i="1" smtClean="0">
                          <a:latin typeface="Cambria Math" panose="02040503050406030204" pitchFamily="18" charset="0"/>
                        </a:rPr>
                        <m:t>1×</m:t>
                      </m:r>
                      <m:sSup>
                        <m:sSupPr>
                          <m:ctrlPr>
                            <a:rPr lang="es-ES" sz="1800" b="0" i="1" smtClean="0">
                              <a:latin typeface="Cambria Math" panose="02040503050406030204" pitchFamily="18" charset="0"/>
                            </a:rPr>
                          </m:ctrlPr>
                        </m:sSupPr>
                        <m:e>
                          <m:r>
                            <a:rPr lang="es-ES" sz="1800" b="0" i="1" smtClean="0">
                              <a:latin typeface="Cambria Math" panose="02040503050406030204" pitchFamily="18" charset="0"/>
                            </a:rPr>
                            <m:t>10</m:t>
                          </m:r>
                        </m:e>
                        <m:sup>
                          <m:r>
                            <a:rPr lang="es-ES" sz="1800" b="0" i="1" smtClean="0">
                              <a:latin typeface="Cambria Math" panose="02040503050406030204" pitchFamily="18" charset="0"/>
                            </a:rPr>
                            <m:t>−4</m:t>
                          </m:r>
                        </m:sup>
                      </m:sSup>
                      <m:sSup>
                        <m:sSupPr>
                          <m:ctrlPr>
                            <a:rPr lang="es-ES" sz="1800" b="0" i="1" smtClean="0">
                              <a:latin typeface="Cambria Math" panose="02040503050406030204" pitchFamily="18" charset="0"/>
                            </a:rPr>
                          </m:ctrlPr>
                        </m:sSupPr>
                        <m:e>
                          <m:d>
                            <m:dPr>
                              <m:ctrlPr>
                                <a:rPr lang="es-ES" sz="1800" b="0" i="1" smtClean="0">
                                  <a:latin typeface="Cambria Math" panose="02040503050406030204" pitchFamily="18" charset="0"/>
                                </a:rPr>
                              </m:ctrlPr>
                            </m:dPr>
                            <m:e>
                              <m:f>
                                <m:fPr>
                                  <m:ctrlPr>
                                    <a:rPr lang="es-ES" sz="1800" b="0" i="1" smtClean="0">
                                      <a:latin typeface="Cambria Math" panose="02040503050406030204" pitchFamily="18" charset="0"/>
                                    </a:rPr>
                                  </m:ctrlPr>
                                </m:fPr>
                                <m:num>
                                  <m:r>
                                    <a:rPr lang="es-ES" sz="1800" b="0" i="1" smtClean="0">
                                      <a:latin typeface="Cambria Math" panose="02040503050406030204" pitchFamily="18" charset="0"/>
                                    </a:rPr>
                                    <m:t>20</m:t>
                                  </m:r>
                                </m:num>
                                <m:den>
                                  <m:r>
                                    <a:rPr lang="es-ES" sz="1800" b="0" i="1" smtClean="0">
                                      <a:latin typeface="Cambria Math" panose="02040503050406030204" pitchFamily="18" charset="0"/>
                                    </a:rPr>
                                    <m:t>𝑁</m:t>
                                  </m:r>
                                </m:den>
                              </m:f>
                            </m:e>
                          </m:d>
                        </m:e>
                        <m:sup>
                          <m:r>
                            <a:rPr lang="es-ES" sz="1800" b="0" i="1" smtClean="0">
                              <a:latin typeface="Cambria Math" panose="02040503050406030204" pitchFamily="18" charset="0"/>
                            </a:rPr>
                            <m:t>7</m:t>
                          </m:r>
                        </m:sup>
                      </m:sSup>
                    </m:oMath>
                  </m:oMathPara>
                </a14:m>
                <a:endParaRPr lang="en-US" dirty="0"/>
              </a:p>
            </p:txBody>
          </p:sp>
        </mc:Choice>
        <mc:Fallback>
          <p:sp>
            <p:nvSpPr>
              <p:cNvPr id="12" name="CuadroTexto 11">
                <a:extLst>
                  <a:ext uri="{FF2B5EF4-FFF2-40B4-BE49-F238E27FC236}">
                    <a16:creationId xmlns:a16="http://schemas.microsoft.com/office/drawing/2014/main" id="{5A214E91-65BF-4BAD-9131-9F433714C481}"/>
                  </a:ext>
                </a:extLst>
              </p:cNvPr>
              <p:cNvSpPr txBox="1">
                <a:spLocks noRot="1" noChangeAspect="1" noMove="1" noResize="1" noEditPoints="1" noAdjustHandles="1" noChangeArrowheads="1" noChangeShapeType="1" noTextEdit="1"/>
              </p:cNvSpPr>
              <p:nvPr/>
            </p:nvSpPr>
            <p:spPr>
              <a:xfrm>
                <a:off x="5039833" y="4728484"/>
                <a:ext cx="6103088" cy="79387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3304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 Box 4"/>
          <p:cNvSpPr txBox="1">
            <a:spLocks noChangeArrowheads="1"/>
          </p:cNvSpPr>
          <p:nvPr/>
        </p:nvSpPr>
        <p:spPr bwMode="auto">
          <a:xfrm>
            <a:off x="1981200" y="2286000"/>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ctr" eaLnBrk="1" hangingPunct="1">
              <a:spcBef>
                <a:spcPct val="50000"/>
              </a:spcBef>
            </a:pPr>
            <a:r>
              <a:rPr lang="en-US" altLang="en-US" b="0" dirty="0">
                <a:latin typeface="Arial" panose="020B0604020202020204" pitchFamily="34" charset="0"/>
                <a:cs typeface="Arial" panose="020B0604020202020204" pitchFamily="34" charset="0"/>
              </a:rPr>
              <a:t>A. Herrero and </a:t>
            </a:r>
            <a:r>
              <a:rPr lang="en-US" altLang="en-US" b="0" u="sng" dirty="0">
                <a:latin typeface="Arial" panose="020B0604020202020204" pitchFamily="34" charset="0"/>
                <a:cs typeface="Arial" panose="020B0604020202020204" pitchFamily="34" charset="0"/>
              </a:rPr>
              <a:t>F. Capolino</a:t>
            </a:r>
          </a:p>
        </p:txBody>
      </p:sp>
      <p:sp>
        <p:nvSpPr>
          <p:cNvPr id="15364"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5366"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5368"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5370"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0" name="Rectangle 9"/>
          <p:cNvSpPr/>
          <p:nvPr/>
        </p:nvSpPr>
        <p:spPr>
          <a:xfrm>
            <a:off x="609600" y="804644"/>
            <a:ext cx="11049000" cy="55399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r>
              <a:rPr lang="en-US" sz="3000" b="1" dirty="0">
                <a:solidFill>
                  <a:srgbClr val="DE0000"/>
                </a:solidFill>
              </a:rPr>
              <a:t>Slow-light optical diode</a:t>
            </a:r>
          </a:p>
        </p:txBody>
      </p:sp>
      <p:sp>
        <p:nvSpPr>
          <p:cNvPr id="12" name="TextBox 11"/>
          <p:cNvSpPr txBox="1"/>
          <p:nvPr/>
        </p:nvSpPr>
        <p:spPr>
          <a:xfrm>
            <a:off x="2819400" y="3294989"/>
            <a:ext cx="8001000" cy="400110"/>
          </a:xfrm>
          <a:prstGeom prst="rect">
            <a:avLst/>
          </a:prstGeom>
          <a:noFill/>
        </p:spPr>
        <p:txBody>
          <a:bodyPr wrap="square" rtlCol="0">
            <a:spAutoFit/>
          </a:bodyPr>
          <a:lstStyle/>
          <a:p>
            <a:r>
              <a:rPr lang="en-US" sz="2000" dirty="0"/>
              <a:t>Department of Electrical Engineering and Computer Science</a:t>
            </a:r>
          </a:p>
        </p:txBody>
      </p:sp>
      <p:pic>
        <p:nvPicPr>
          <p:cNvPr id="14" name="Picture 2" descr="Signature, flush lef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4078951"/>
            <a:ext cx="3968565" cy="6239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173C550-24CD-4C03-AD5C-DA4DCE0D1BD1}"/>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1702150027"/>
      </p:ext>
    </p:extLst>
  </p:cSld>
  <p:clrMapOvr>
    <a:masterClrMapping/>
  </p:clrMapOvr>
  <mc:AlternateContent xmlns:mc="http://schemas.openxmlformats.org/markup-compatibility/2006" xmlns:p14="http://schemas.microsoft.com/office/powerpoint/2010/main">
    <mc:Choice Requires="p14">
      <p:transition spd="slow" p14:dur="2000" advTm="20743"/>
    </mc:Choice>
    <mc:Fallback xmlns="">
      <p:transition spd="slow" advTm="207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7E68405-F0F6-4282-8E88-D935ADA16203}"/>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grpSp>
        <p:nvGrpSpPr>
          <p:cNvPr id="26" name="Grupo 25">
            <a:extLst>
              <a:ext uri="{FF2B5EF4-FFF2-40B4-BE49-F238E27FC236}">
                <a16:creationId xmlns:a16="http://schemas.microsoft.com/office/drawing/2014/main" id="{BD317203-0D65-4AE3-9894-4F9A685A4EF1}"/>
              </a:ext>
            </a:extLst>
          </p:cNvPr>
          <p:cNvGrpSpPr/>
          <p:nvPr/>
        </p:nvGrpSpPr>
        <p:grpSpPr>
          <a:xfrm>
            <a:off x="813631" y="-524444"/>
            <a:ext cx="3173579" cy="5968314"/>
            <a:chOff x="2514600" y="96706"/>
            <a:chExt cx="2523079" cy="5597788"/>
          </a:xfrm>
        </p:grpSpPr>
        <p:sp>
          <p:nvSpPr>
            <p:cNvPr id="3" name="Rectángulo 2">
              <a:extLst>
                <a:ext uri="{FF2B5EF4-FFF2-40B4-BE49-F238E27FC236}">
                  <a16:creationId xmlns:a16="http://schemas.microsoft.com/office/drawing/2014/main" id="{BE377EA3-9F95-4047-8B2C-925AE7AFABEC}"/>
                </a:ext>
              </a:extLst>
            </p:cNvPr>
            <p:cNvSpPr/>
            <p:nvPr/>
          </p:nvSpPr>
          <p:spPr>
            <a:xfrm>
              <a:off x="3048000" y="1371600"/>
              <a:ext cx="1447800" cy="30480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upo 7">
              <a:extLst>
                <a:ext uri="{FF2B5EF4-FFF2-40B4-BE49-F238E27FC236}">
                  <a16:creationId xmlns:a16="http://schemas.microsoft.com/office/drawing/2014/main" id="{6326783E-070A-42FA-9CB2-3BB64092BE00}"/>
                </a:ext>
              </a:extLst>
            </p:cNvPr>
            <p:cNvGrpSpPr/>
            <p:nvPr/>
          </p:nvGrpSpPr>
          <p:grpSpPr>
            <a:xfrm>
              <a:off x="3200400" y="419100"/>
              <a:ext cx="1143000" cy="4991100"/>
              <a:chOff x="3200400" y="419100"/>
              <a:chExt cx="1143000" cy="4991100"/>
            </a:xfrm>
          </p:grpSpPr>
          <p:sp>
            <p:nvSpPr>
              <p:cNvPr id="4" name="Elipse 3">
                <a:extLst>
                  <a:ext uri="{FF2B5EF4-FFF2-40B4-BE49-F238E27FC236}">
                    <a16:creationId xmlns:a16="http://schemas.microsoft.com/office/drawing/2014/main" id="{D02EBC64-3E2C-4ED4-BB37-0468E6EAFA2C}"/>
                  </a:ext>
                </a:extLst>
              </p:cNvPr>
              <p:cNvSpPr/>
              <p:nvPr/>
            </p:nvSpPr>
            <p:spPr>
              <a:xfrm>
                <a:off x="3200400" y="419100"/>
                <a:ext cx="1143000" cy="2057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ipse 4">
                <a:extLst>
                  <a:ext uri="{FF2B5EF4-FFF2-40B4-BE49-F238E27FC236}">
                    <a16:creationId xmlns:a16="http://schemas.microsoft.com/office/drawing/2014/main" id="{C19D6146-632D-4EA1-9481-4085BA66BA80}"/>
                  </a:ext>
                </a:extLst>
              </p:cNvPr>
              <p:cNvSpPr/>
              <p:nvPr/>
            </p:nvSpPr>
            <p:spPr>
              <a:xfrm>
                <a:off x="3200400" y="3352800"/>
                <a:ext cx="1143000" cy="2057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recto 6">
                <a:extLst>
                  <a:ext uri="{FF2B5EF4-FFF2-40B4-BE49-F238E27FC236}">
                    <a16:creationId xmlns:a16="http://schemas.microsoft.com/office/drawing/2014/main" id="{C436C1D5-B5B1-4878-B2DC-C18D1417AF75}"/>
                  </a:ext>
                </a:extLst>
              </p:cNvPr>
              <p:cNvCxnSpPr>
                <a:stCxn id="4" idx="4"/>
                <a:endCxn id="5" idx="0"/>
              </p:cNvCxnSpPr>
              <p:nvPr/>
            </p:nvCxnSpPr>
            <p:spPr>
              <a:xfrm>
                <a:off x="3771900" y="2476500"/>
                <a:ext cx="0" cy="876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F0258CDB-487D-416D-84EA-134BE44C7E65}"/>
                    </a:ext>
                  </a:extLst>
                </p:cNvPr>
                <p:cNvSpPr txBox="1"/>
                <p:nvPr/>
              </p:nvSpPr>
              <p:spPr>
                <a:xfrm>
                  <a:off x="2700443" y="1100552"/>
                  <a:ext cx="224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𝜔</m:t>
                        </m:r>
                      </m:oMath>
                    </m:oMathPara>
                  </a14:m>
                  <a:endParaRPr lang="en-US" dirty="0"/>
                </a:p>
              </p:txBody>
            </p:sp>
          </mc:Choice>
          <mc:Fallback xmlns="">
            <p:sp>
              <p:nvSpPr>
                <p:cNvPr id="12" name="CuadroTexto 11">
                  <a:extLst>
                    <a:ext uri="{FF2B5EF4-FFF2-40B4-BE49-F238E27FC236}">
                      <a16:creationId xmlns:a16="http://schemas.microsoft.com/office/drawing/2014/main" id="{F0258CDB-487D-416D-84EA-134BE44C7E65}"/>
                    </a:ext>
                  </a:extLst>
                </p:cNvPr>
                <p:cNvSpPr txBox="1">
                  <a:spLocks noRot="1" noChangeAspect="1" noMove="1" noResize="1" noEditPoints="1" noAdjustHandles="1" noChangeArrowheads="1" noChangeShapeType="1" noTextEdit="1"/>
                </p:cNvSpPr>
                <p:nvPr/>
              </p:nvSpPr>
              <p:spPr>
                <a:xfrm>
                  <a:off x="2700443" y="1100552"/>
                  <a:ext cx="224677" cy="276999"/>
                </a:xfrm>
                <a:prstGeom prst="rect">
                  <a:avLst/>
                </a:prstGeom>
                <a:blipFill>
                  <a:blip r:embed="rId2"/>
                  <a:stretch>
                    <a:fillRect l="-16216" r="-13514"/>
                  </a:stretch>
                </a:blipFill>
              </p:spPr>
              <p:txBody>
                <a:bodyPr/>
                <a:lstStyle/>
                <a:p>
                  <a:r>
                    <a:rPr lang="en-US">
                      <a:noFill/>
                    </a:rPr>
                    <a:t> </a:t>
                  </a:r>
                </a:p>
              </p:txBody>
            </p:sp>
          </mc:Fallback>
        </mc:AlternateContent>
        <p:cxnSp>
          <p:nvCxnSpPr>
            <p:cNvPr id="14" name="Conector recto de flecha 13">
              <a:extLst>
                <a:ext uri="{FF2B5EF4-FFF2-40B4-BE49-F238E27FC236}">
                  <a16:creationId xmlns:a16="http://schemas.microsoft.com/office/drawing/2014/main" id="{FBCBB14B-01E3-4898-AEAE-C0E3CAE82495}"/>
                </a:ext>
              </a:extLst>
            </p:cNvPr>
            <p:cNvCxnSpPr>
              <a:cxnSpLocks/>
            </p:cNvCxnSpPr>
            <p:nvPr/>
          </p:nvCxnSpPr>
          <p:spPr>
            <a:xfrm>
              <a:off x="2525218" y="3362463"/>
              <a:ext cx="3810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2D80FECF-635C-434E-AEC2-C0017DE3FEC3}"/>
                </a:ext>
              </a:extLst>
            </p:cNvPr>
            <p:cNvCxnSpPr>
              <a:cxnSpLocks/>
            </p:cNvCxnSpPr>
            <p:nvPr/>
          </p:nvCxnSpPr>
          <p:spPr>
            <a:xfrm>
              <a:off x="2514600" y="3462470"/>
              <a:ext cx="304800" cy="99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800A3ACB-7D13-4B03-BE2D-B2AE323C6913}"/>
                </a:ext>
              </a:extLst>
            </p:cNvPr>
            <p:cNvCxnSpPr>
              <a:cxnSpLocks/>
            </p:cNvCxnSpPr>
            <p:nvPr/>
          </p:nvCxnSpPr>
          <p:spPr>
            <a:xfrm>
              <a:off x="2525218" y="3271843"/>
              <a:ext cx="3048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35CFF001-676F-41BF-84F4-ABDACC935611}"/>
                </a:ext>
              </a:extLst>
            </p:cNvPr>
            <p:cNvCxnSpPr>
              <a:cxnSpLocks/>
            </p:cNvCxnSpPr>
            <p:nvPr/>
          </p:nvCxnSpPr>
          <p:spPr>
            <a:xfrm>
              <a:off x="2525218" y="3558455"/>
              <a:ext cx="1524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4B97B893-E6C5-4C08-A672-79700CD539D3}"/>
                </a:ext>
              </a:extLst>
            </p:cNvPr>
            <p:cNvCxnSpPr>
              <a:cxnSpLocks/>
            </p:cNvCxnSpPr>
            <p:nvPr/>
          </p:nvCxnSpPr>
          <p:spPr>
            <a:xfrm>
              <a:off x="2525218" y="3172712"/>
              <a:ext cx="1524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9DB65723-4A16-40F1-9113-BC62CE4832F3}"/>
                </a:ext>
              </a:extLst>
            </p:cNvPr>
            <p:cNvSpPr/>
            <p:nvPr/>
          </p:nvSpPr>
          <p:spPr>
            <a:xfrm>
              <a:off x="3015489" y="4437194"/>
              <a:ext cx="1509314" cy="125730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ector recto de flecha 9">
              <a:extLst>
                <a:ext uri="{FF2B5EF4-FFF2-40B4-BE49-F238E27FC236}">
                  <a16:creationId xmlns:a16="http://schemas.microsoft.com/office/drawing/2014/main" id="{A5E9FBAA-1E47-456F-A167-456EA815C075}"/>
                </a:ext>
              </a:extLst>
            </p:cNvPr>
            <p:cNvCxnSpPr>
              <a:cxnSpLocks/>
            </p:cNvCxnSpPr>
            <p:nvPr/>
          </p:nvCxnSpPr>
          <p:spPr>
            <a:xfrm>
              <a:off x="2984854" y="4495800"/>
              <a:ext cx="15109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10C335F1-CC0F-48F9-A3CD-E4C096305F16}"/>
                    </a:ext>
                  </a:extLst>
                </p:cNvPr>
                <p:cNvSpPr txBox="1"/>
                <p:nvPr/>
              </p:nvSpPr>
              <p:spPr>
                <a:xfrm>
                  <a:off x="4307900" y="4624637"/>
                  <a:ext cx="1862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𝑘</m:t>
                        </m:r>
                      </m:oMath>
                    </m:oMathPara>
                  </a14:m>
                  <a:endParaRPr lang="en-US" dirty="0"/>
                </a:p>
              </p:txBody>
            </p:sp>
          </mc:Choice>
          <mc:Fallback xmlns="">
            <p:sp>
              <p:nvSpPr>
                <p:cNvPr id="13" name="CuadroTexto 12">
                  <a:extLst>
                    <a:ext uri="{FF2B5EF4-FFF2-40B4-BE49-F238E27FC236}">
                      <a16:creationId xmlns:a16="http://schemas.microsoft.com/office/drawing/2014/main" id="{10C335F1-CC0F-48F9-A3CD-E4C096305F16}"/>
                    </a:ext>
                  </a:extLst>
                </p:cNvPr>
                <p:cNvSpPr txBox="1">
                  <a:spLocks noRot="1" noChangeAspect="1" noMove="1" noResize="1" noEditPoints="1" noAdjustHandles="1" noChangeArrowheads="1" noChangeShapeType="1" noTextEdit="1"/>
                </p:cNvSpPr>
                <p:nvPr/>
              </p:nvSpPr>
              <p:spPr>
                <a:xfrm>
                  <a:off x="4307900" y="4624637"/>
                  <a:ext cx="186268" cy="276999"/>
                </a:xfrm>
                <a:prstGeom prst="rect">
                  <a:avLst/>
                </a:prstGeom>
                <a:blipFill>
                  <a:blip r:embed="rId3"/>
                  <a:stretch>
                    <a:fillRect l="-33333" r="-30000" b="-8889"/>
                  </a:stretch>
                </a:blipFill>
              </p:spPr>
              <p:txBody>
                <a:bodyPr/>
                <a:lstStyle/>
                <a:p>
                  <a:r>
                    <a:rPr lang="en-US">
                      <a:noFill/>
                    </a:rPr>
                    <a:t> </a:t>
                  </a:r>
                </a:p>
              </p:txBody>
            </p:sp>
          </mc:Fallback>
        </mc:AlternateContent>
        <p:sp>
          <p:nvSpPr>
            <p:cNvPr id="20" name="Rectángulo 19">
              <a:extLst>
                <a:ext uri="{FF2B5EF4-FFF2-40B4-BE49-F238E27FC236}">
                  <a16:creationId xmlns:a16="http://schemas.microsoft.com/office/drawing/2014/main" id="{21977528-5428-450F-94E9-A2C245CF3368}"/>
                </a:ext>
              </a:extLst>
            </p:cNvPr>
            <p:cNvSpPr/>
            <p:nvPr/>
          </p:nvSpPr>
          <p:spPr>
            <a:xfrm>
              <a:off x="3005506" y="96706"/>
              <a:ext cx="1509314" cy="125730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ector recto de flecha 10">
              <a:extLst>
                <a:ext uri="{FF2B5EF4-FFF2-40B4-BE49-F238E27FC236}">
                  <a16:creationId xmlns:a16="http://schemas.microsoft.com/office/drawing/2014/main" id="{0B2B0775-C7B2-4F75-80B3-2068B87E4255}"/>
                </a:ext>
              </a:extLst>
            </p:cNvPr>
            <p:cNvCxnSpPr>
              <a:cxnSpLocks/>
            </p:cNvCxnSpPr>
            <p:nvPr/>
          </p:nvCxnSpPr>
          <p:spPr>
            <a:xfrm flipV="1">
              <a:off x="2984854" y="1290847"/>
              <a:ext cx="0" cy="32049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93E20F78-31F6-4EC8-9848-ACDF8DECF4B2}"/>
                </a:ext>
              </a:extLst>
            </p:cNvPr>
            <p:cNvCxnSpPr/>
            <p:nvPr/>
          </p:nvCxnSpPr>
          <p:spPr>
            <a:xfrm flipH="1">
              <a:off x="2984854" y="3352800"/>
              <a:ext cx="800100" cy="0"/>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F26DEB5B-72F1-4C19-BD81-32D485115B74}"/>
                </a:ext>
              </a:extLst>
            </p:cNvPr>
            <p:cNvCxnSpPr>
              <a:cxnSpLocks/>
            </p:cNvCxnSpPr>
            <p:nvPr/>
          </p:nvCxnSpPr>
          <p:spPr>
            <a:xfrm>
              <a:off x="4656679" y="3338554"/>
              <a:ext cx="3810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F02D6FDA-7B7D-47BC-9355-7196047E6357}"/>
                </a:ext>
              </a:extLst>
            </p:cNvPr>
            <p:cNvCxnSpPr>
              <a:cxnSpLocks/>
            </p:cNvCxnSpPr>
            <p:nvPr/>
          </p:nvCxnSpPr>
          <p:spPr>
            <a:xfrm>
              <a:off x="4646061" y="3438561"/>
              <a:ext cx="304800" cy="99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46783259-3810-4618-A167-FF1EB8FA76B8}"/>
                </a:ext>
              </a:extLst>
            </p:cNvPr>
            <p:cNvCxnSpPr>
              <a:cxnSpLocks/>
            </p:cNvCxnSpPr>
            <p:nvPr/>
          </p:nvCxnSpPr>
          <p:spPr>
            <a:xfrm>
              <a:off x="4656679" y="3534546"/>
              <a:ext cx="1524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CuadroTexto 24">
            <a:extLst>
              <a:ext uri="{FF2B5EF4-FFF2-40B4-BE49-F238E27FC236}">
                <a16:creationId xmlns:a16="http://schemas.microsoft.com/office/drawing/2014/main" id="{AE3308BF-4FE9-4158-9479-450B5CDFEEBF}"/>
              </a:ext>
            </a:extLst>
          </p:cNvPr>
          <p:cNvSpPr txBox="1"/>
          <p:nvPr/>
        </p:nvSpPr>
        <p:spPr>
          <a:xfrm>
            <a:off x="234661" y="148255"/>
            <a:ext cx="8909337" cy="430887"/>
          </a:xfrm>
          <a:prstGeom prst="rect">
            <a:avLst/>
          </a:prstGeom>
          <a:noFill/>
        </p:spPr>
        <p:txBody>
          <a:bodyPr wrap="square" rtlCol="0">
            <a:spAutoFit/>
          </a:bodyPr>
          <a:lstStyle/>
          <a:p>
            <a:r>
              <a:rPr lang="en-US" sz="2200" b="1" dirty="0">
                <a:solidFill>
                  <a:srgbClr val="C00000"/>
                </a:solidFill>
                <a:latin typeface="Arial" panose="020B0604020202020204" pitchFamily="34" charset="0"/>
                <a:cs typeface="Arial" panose="020B0604020202020204" pitchFamily="34" charset="0"/>
              </a:rPr>
              <a:t>Partial Transmission</a:t>
            </a:r>
          </a:p>
        </p:txBody>
      </p:sp>
      <p:sp>
        <p:nvSpPr>
          <p:cNvPr id="28" name="CuadroTexto 27">
            <a:extLst>
              <a:ext uri="{FF2B5EF4-FFF2-40B4-BE49-F238E27FC236}">
                <a16:creationId xmlns:a16="http://schemas.microsoft.com/office/drawing/2014/main" id="{EB375F25-5C4F-4FDF-A34F-357152521DAF}"/>
              </a:ext>
            </a:extLst>
          </p:cNvPr>
          <p:cNvSpPr txBox="1"/>
          <p:nvPr/>
        </p:nvSpPr>
        <p:spPr>
          <a:xfrm>
            <a:off x="4315932" y="971978"/>
            <a:ext cx="6096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 pulse tuned around the band gap frequency will have partial transmission when crossing the photonic crystal.</a:t>
            </a:r>
          </a:p>
          <a:p>
            <a:endParaRPr lang="en-US" dirty="0"/>
          </a:p>
          <a:p>
            <a:endParaRPr lang="en-US" dirty="0"/>
          </a:p>
          <a:p>
            <a:r>
              <a:rPr lang="en-US" i="1" dirty="0"/>
              <a:t>*Scalora, </a:t>
            </a:r>
            <a:r>
              <a:rPr lang="en-US" i="1" dirty="0" err="1"/>
              <a:t>Bloemer</a:t>
            </a:r>
            <a:r>
              <a:rPr lang="en-US" i="1" dirty="0"/>
              <a:t>, “The photonic band edge optical diode”, Journal of Applied Physics, 76,4 (1994).</a:t>
            </a:r>
          </a:p>
          <a:p>
            <a:pPr marL="285750" indent="-285750">
              <a:buFont typeface="Arial" panose="020B0604020202020204" pitchFamily="34" charset="0"/>
              <a:buChar char="•"/>
            </a:pPr>
            <a:endParaRPr lang="en-US" dirty="0"/>
          </a:p>
        </p:txBody>
      </p:sp>
      <p:pic>
        <p:nvPicPr>
          <p:cNvPr id="9" name="Imagen 8">
            <a:extLst>
              <a:ext uri="{FF2B5EF4-FFF2-40B4-BE49-F238E27FC236}">
                <a16:creationId xmlns:a16="http://schemas.microsoft.com/office/drawing/2014/main" id="{D51CF37F-4F74-4953-89F1-29A131192818}"/>
              </a:ext>
            </a:extLst>
          </p:cNvPr>
          <p:cNvPicPr>
            <a:picLocks noChangeAspect="1"/>
          </p:cNvPicPr>
          <p:nvPr/>
        </p:nvPicPr>
        <p:blipFill>
          <a:blip r:embed="rId4"/>
          <a:stretch>
            <a:fillRect/>
          </a:stretch>
        </p:blipFill>
        <p:spPr>
          <a:xfrm>
            <a:off x="6806639" y="3327505"/>
            <a:ext cx="4159477" cy="2588120"/>
          </a:xfrm>
          <a:prstGeom prst="rect">
            <a:avLst/>
          </a:prstGeom>
        </p:spPr>
      </p:pic>
      <p:sp>
        <p:nvSpPr>
          <p:cNvPr id="29" name="CuadroTexto 28">
            <a:extLst>
              <a:ext uri="{FF2B5EF4-FFF2-40B4-BE49-F238E27FC236}">
                <a16:creationId xmlns:a16="http://schemas.microsoft.com/office/drawing/2014/main" id="{563EC767-E537-4F4F-B8D5-330C692F5138}"/>
              </a:ext>
            </a:extLst>
          </p:cNvPr>
          <p:cNvSpPr txBox="1"/>
          <p:nvPr/>
        </p:nvSpPr>
        <p:spPr>
          <a:xfrm>
            <a:off x="293218" y="4715296"/>
            <a:ext cx="6097772" cy="1200329"/>
          </a:xfrm>
          <a:prstGeom prst="rect">
            <a:avLst/>
          </a:prstGeom>
          <a:noFill/>
        </p:spPr>
        <p:txBody>
          <a:bodyPr wrap="square">
            <a:spAutoFit/>
          </a:bodyPr>
          <a:lstStyle/>
          <a:p>
            <a:pPr marL="285750" indent="-285750">
              <a:buFont typeface="Arial" panose="020B0604020202020204" pitchFamily="34" charset="0"/>
              <a:buChar char="•"/>
            </a:pPr>
            <a:r>
              <a:rPr lang="en-US" dirty="0"/>
              <a:t>The authors use the partial transmission design a stack of isotropic photonic crystals, with alternated layers doped with a nonlinear material to create an optical diode.</a:t>
            </a:r>
          </a:p>
          <a:p>
            <a:pPr marL="285750" indent="-285750">
              <a:buFont typeface="Arial" panose="020B0604020202020204" pitchFamily="34" charset="0"/>
              <a:buChar char="•"/>
            </a:pPr>
            <a:endParaRPr lang="en-US" dirty="0"/>
          </a:p>
        </p:txBody>
      </p:sp>
      <p:sp>
        <p:nvSpPr>
          <p:cNvPr id="30" name="CuadroTexto 29">
            <a:extLst>
              <a:ext uri="{FF2B5EF4-FFF2-40B4-BE49-F238E27FC236}">
                <a16:creationId xmlns:a16="http://schemas.microsoft.com/office/drawing/2014/main" id="{913129AC-FAA6-404F-835B-94073EB1C728}"/>
              </a:ext>
            </a:extLst>
          </p:cNvPr>
          <p:cNvSpPr txBox="1"/>
          <p:nvPr/>
        </p:nvSpPr>
        <p:spPr>
          <a:xfrm>
            <a:off x="6764668" y="6025638"/>
            <a:ext cx="4243418" cy="369332"/>
          </a:xfrm>
          <a:prstGeom prst="rect">
            <a:avLst/>
          </a:prstGeom>
          <a:noFill/>
        </p:spPr>
        <p:txBody>
          <a:bodyPr wrap="square" rtlCol="0">
            <a:spAutoFit/>
          </a:bodyPr>
          <a:lstStyle/>
          <a:p>
            <a:pPr algn="ctr"/>
            <a:r>
              <a:rPr lang="en-US" dirty="0"/>
              <a:t>Longitudinal index profile</a:t>
            </a:r>
          </a:p>
        </p:txBody>
      </p:sp>
      <p:cxnSp>
        <p:nvCxnSpPr>
          <p:cNvPr id="27" name="Conector recto de flecha 26">
            <a:extLst>
              <a:ext uri="{FF2B5EF4-FFF2-40B4-BE49-F238E27FC236}">
                <a16:creationId xmlns:a16="http://schemas.microsoft.com/office/drawing/2014/main" id="{9BC6CD35-937A-4D9D-B656-3E631635D14A}"/>
              </a:ext>
            </a:extLst>
          </p:cNvPr>
          <p:cNvCxnSpPr/>
          <p:nvPr/>
        </p:nvCxnSpPr>
        <p:spPr>
          <a:xfrm>
            <a:off x="6273209" y="5140758"/>
            <a:ext cx="53343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86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6E8BE50-C38B-4C0C-B0B2-A20847FFFA08}"/>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sp>
        <p:nvSpPr>
          <p:cNvPr id="3" name="CuadroTexto 2">
            <a:extLst>
              <a:ext uri="{FF2B5EF4-FFF2-40B4-BE49-F238E27FC236}">
                <a16:creationId xmlns:a16="http://schemas.microsoft.com/office/drawing/2014/main" id="{5014340D-53D1-40F0-A565-0B01F0262E7E}"/>
              </a:ext>
            </a:extLst>
          </p:cNvPr>
          <p:cNvSpPr txBox="1"/>
          <p:nvPr/>
        </p:nvSpPr>
        <p:spPr>
          <a:xfrm>
            <a:off x="234661" y="148255"/>
            <a:ext cx="8909337" cy="430887"/>
          </a:xfrm>
          <a:prstGeom prst="rect">
            <a:avLst/>
          </a:prstGeom>
          <a:noFill/>
        </p:spPr>
        <p:txBody>
          <a:bodyPr wrap="square" rtlCol="0">
            <a:spAutoFit/>
          </a:bodyPr>
          <a:lstStyle/>
          <a:p>
            <a:r>
              <a:rPr lang="en-US" sz="2200" b="1" dirty="0">
                <a:solidFill>
                  <a:srgbClr val="C00000"/>
                </a:solidFill>
                <a:latin typeface="Arial" panose="020B0604020202020204" pitchFamily="34" charset="0"/>
                <a:cs typeface="Arial" panose="020B0604020202020204" pitchFamily="34" charset="0"/>
              </a:rPr>
              <a:t>Slow-light photonic diode</a:t>
            </a:r>
          </a:p>
        </p:txBody>
      </p:sp>
      <p:sp>
        <p:nvSpPr>
          <p:cNvPr id="56" name="CuadroTexto 55">
            <a:extLst>
              <a:ext uri="{FF2B5EF4-FFF2-40B4-BE49-F238E27FC236}">
                <a16:creationId xmlns:a16="http://schemas.microsoft.com/office/drawing/2014/main" id="{FB86775E-7A7E-4BC4-80D0-EC34019F4EA3}"/>
              </a:ext>
            </a:extLst>
          </p:cNvPr>
          <p:cNvSpPr txBox="1"/>
          <p:nvPr/>
        </p:nvSpPr>
        <p:spPr>
          <a:xfrm>
            <a:off x="203702" y="655070"/>
            <a:ext cx="4956576" cy="5355312"/>
          </a:xfrm>
          <a:prstGeom prst="rect">
            <a:avLst/>
          </a:prstGeom>
          <a:noFill/>
        </p:spPr>
        <p:txBody>
          <a:bodyPr wrap="square">
            <a:spAutoFit/>
          </a:bodyPr>
          <a:lstStyle/>
          <a:p>
            <a:pPr marL="285750" indent="-285750">
              <a:buFont typeface="Arial" panose="020B0604020202020204" pitchFamily="34" charset="0"/>
              <a:buChar char="•"/>
            </a:pPr>
            <a:r>
              <a:rPr lang="en-US" dirty="0"/>
              <a:t>The authors use the partial transmission design a stack of isotropic photonic crystals, with alternated layers doped with a nonlinear material to create an optical diode.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Left-to-right propagation:</a:t>
            </a:r>
            <a:r>
              <a:rPr lang="en-US" dirty="0"/>
              <a:t> Because of the nonlinear material, the intensity pulse inside the crystal is magnified, so that it can “push through” the bandgap.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Right-to-left propagation: </a:t>
            </a:r>
            <a:r>
              <a:rPr lang="en-US" dirty="0"/>
              <a:t>Immediate reflection. No opportunity for the pulse’s intensity to increase.</a:t>
            </a:r>
          </a:p>
          <a:p>
            <a:endParaRPr lang="en-US" dirty="0"/>
          </a:p>
          <a:p>
            <a:r>
              <a:rPr lang="en-US" i="1" dirty="0"/>
              <a:t>Scalora, </a:t>
            </a:r>
            <a:r>
              <a:rPr lang="en-US" i="1" dirty="0" err="1"/>
              <a:t>Bloemer</a:t>
            </a:r>
            <a:r>
              <a:rPr lang="en-US" i="1" dirty="0"/>
              <a:t>, “The photonic band edge optical diode”, Journal of Applied Physics, 76,4 (1994).</a:t>
            </a:r>
          </a:p>
          <a:p>
            <a:endParaRPr lang="en-US" dirty="0"/>
          </a:p>
          <a:p>
            <a:endParaRPr lang="en-US" dirty="0"/>
          </a:p>
        </p:txBody>
      </p:sp>
      <p:grpSp>
        <p:nvGrpSpPr>
          <p:cNvPr id="43" name="Grupo 42">
            <a:extLst>
              <a:ext uri="{FF2B5EF4-FFF2-40B4-BE49-F238E27FC236}">
                <a16:creationId xmlns:a16="http://schemas.microsoft.com/office/drawing/2014/main" id="{BA14962B-AFDE-4DFD-9DDF-0D2C28CB1BD9}"/>
              </a:ext>
            </a:extLst>
          </p:cNvPr>
          <p:cNvGrpSpPr/>
          <p:nvPr/>
        </p:nvGrpSpPr>
        <p:grpSpPr>
          <a:xfrm>
            <a:off x="5160278" y="952660"/>
            <a:ext cx="6556801" cy="5295135"/>
            <a:chOff x="5160277" y="-59236"/>
            <a:chExt cx="6425684" cy="6453331"/>
          </a:xfrm>
        </p:grpSpPr>
        <p:pic>
          <p:nvPicPr>
            <p:cNvPr id="33" name="Imagen 32">
              <a:extLst>
                <a:ext uri="{FF2B5EF4-FFF2-40B4-BE49-F238E27FC236}">
                  <a16:creationId xmlns:a16="http://schemas.microsoft.com/office/drawing/2014/main" id="{D614DE3D-226B-43B7-B58A-005727502DBD}"/>
                </a:ext>
              </a:extLst>
            </p:cNvPr>
            <p:cNvPicPr>
              <a:picLocks noChangeAspect="1"/>
            </p:cNvPicPr>
            <p:nvPr/>
          </p:nvPicPr>
          <p:blipFill>
            <a:blip r:embed="rId2"/>
            <a:stretch>
              <a:fillRect/>
            </a:stretch>
          </p:blipFill>
          <p:spPr>
            <a:xfrm>
              <a:off x="5160277" y="-59236"/>
              <a:ext cx="6296904" cy="2924582"/>
            </a:xfrm>
            <a:prstGeom prst="rect">
              <a:avLst/>
            </a:prstGeom>
          </p:spPr>
        </p:pic>
        <p:pic>
          <p:nvPicPr>
            <p:cNvPr id="40" name="Imagen 39">
              <a:extLst>
                <a:ext uri="{FF2B5EF4-FFF2-40B4-BE49-F238E27FC236}">
                  <a16:creationId xmlns:a16="http://schemas.microsoft.com/office/drawing/2014/main" id="{CC154315-D63D-490B-B5FA-3E90C622B84B}"/>
                </a:ext>
              </a:extLst>
            </p:cNvPr>
            <p:cNvPicPr>
              <a:picLocks noChangeAspect="1"/>
            </p:cNvPicPr>
            <p:nvPr/>
          </p:nvPicPr>
          <p:blipFill>
            <a:blip r:embed="rId3"/>
            <a:stretch>
              <a:fillRect/>
            </a:stretch>
          </p:blipFill>
          <p:spPr>
            <a:xfrm>
              <a:off x="5320629" y="3429713"/>
              <a:ext cx="6265332" cy="2964382"/>
            </a:xfrm>
            <a:prstGeom prst="rect">
              <a:avLst/>
            </a:prstGeom>
          </p:spPr>
        </p:pic>
        <mc:AlternateContent xmlns:mc="http://schemas.openxmlformats.org/markup-compatibility/2006" xmlns:a14="http://schemas.microsoft.com/office/drawing/2010/main">
          <mc:Choice Requires="a14">
            <p:sp>
              <p:nvSpPr>
                <p:cNvPr id="105" name="CuadroTexto 104">
                  <a:extLst>
                    <a:ext uri="{FF2B5EF4-FFF2-40B4-BE49-F238E27FC236}">
                      <a16:creationId xmlns:a16="http://schemas.microsoft.com/office/drawing/2014/main" id="{5B48DB35-B9B9-481C-8630-6B0796CD9438}"/>
                    </a:ext>
                  </a:extLst>
                </p:cNvPr>
                <p:cNvSpPr txBox="1"/>
                <p:nvPr/>
              </p:nvSpPr>
              <p:spPr>
                <a:xfrm>
                  <a:off x="6629400" y="3320565"/>
                  <a:ext cx="14471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𝑘</m:t>
                        </m:r>
                      </m:oMath>
                    </m:oMathPara>
                  </a14:m>
                  <a:endParaRPr lang="en-US" dirty="0"/>
                </a:p>
              </p:txBody>
            </p:sp>
          </mc:Choice>
          <mc:Fallback xmlns="">
            <p:sp>
              <p:nvSpPr>
                <p:cNvPr id="105" name="CuadroTexto 104">
                  <a:extLst>
                    <a:ext uri="{FF2B5EF4-FFF2-40B4-BE49-F238E27FC236}">
                      <a16:creationId xmlns:a16="http://schemas.microsoft.com/office/drawing/2014/main" id="{5B48DB35-B9B9-481C-8630-6B0796CD9438}"/>
                    </a:ext>
                  </a:extLst>
                </p:cNvPr>
                <p:cNvSpPr txBox="1">
                  <a:spLocks noRot="1" noChangeAspect="1" noMove="1" noResize="1" noEditPoints="1" noAdjustHandles="1" noChangeArrowheads="1" noChangeShapeType="1" noTextEdit="1"/>
                </p:cNvSpPr>
                <p:nvPr/>
              </p:nvSpPr>
              <p:spPr>
                <a:xfrm>
                  <a:off x="6629400" y="3320565"/>
                  <a:ext cx="144719" cy="215444"/>
                </a:xfrm>
                <a:prstGeom prst="rect">
                  <a:avLst/>
                </a:prstGeom>
                <a:blipFill>
                  <a:blip r:embed="rId4"/>
                  <a:stretch>
                    <a:fillRect l="-34783" r="-26087" b="-5714"/>
                  </a:stretch>
                </a:blipFill>
              </p:spPr>
              <p:txBody>
                <a:bodyPr/>
                <a:lstStyle/>
                <a:p>
                  <a:r>
                    <a:rPr lang="en-US">
                      <a:noFill/>
                    </a:rPr>
                    <a:t> </a:t>
                  </a:r>
                </a:p>
              </p:txBody>
            </p:sp>
          </mc:Fallback>
        </mc:AlternateContent>
      </p:grpSp>
      <p:sp>
        <p:nvSpPr>
          <p:cNvPr id="45" name="CuadroTexto 44">
            <a:extLst>
              <a:ext uri="{FF2B5EF4-FFF2-40B4-BE49-F238E27FC236}">
                <a16:creationId xmlns:a16="http://schemas.microsoft.com/office/drawing/2014/main" id="{C05BC4D7-BC64-4AC6-8F9C-2D2E65C915D2}"/>
              </a:ext>
            </a:extLst>
          </p:cNvPr>
          <p:cNvSpPr txBox="1"/>
          <p:nvPr/>
        </p:nvSpPr>
        <p:spPr>
          <a:xfrm>
            <a:off x="3200400" y="6368230"/>
            <a:ext cx="5791200" cy="369332"/>
          </a:xfrm>
          <a:prstGeom prst="rect">
            <a:avLst/>
          </a:prstGeom>
          <a:noFill/>
        </p:spPr>
        <p:txBody>
          <a:bodyPr wrap="square" rtlCol="0">
            <a:spAutoFit/>
          </a:bodyPr>
          <a:lstStyle/>
          <a:p>
            <a:pPr algn="ctr"/>
            <a:r>
              <a:rPr lang="en-US" dirty="0"/>
              <a:t>Can we do this with frozen mode?</a:t>
            </a:r>
          </a:p>
        </p:txBody>
      </p:sp>
      <p:sp>
        <p:nvSpPr>
          <p:cNvPr id="106" name="Rectángulo 105">
            <a:extLst>
              <a:ext uri="{FF2B5EF4-FFF2-40B4-BE49-F238E27FC236}">
                <a16:creationId xmlns:a16="http://schemas.microsoft.com/office/drawing/2014/main" id="{3AFDAD8C-2ABD-47C9-A64F-BB649365EB18}"/>
              </a:ext>
            </a:extLst>
          </p:cNvPr>
          <p:cNvSpPr/>
          <p:nvPr/>
        </p:nvSpPr>
        <p:spPr>
          <a:xfrm>
            <a:off x="0" y="6247794"/>
            <a:ext cx="12192000" cy="610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01B5DB14-6BAB-46D3-9D77-DE8D097846CD}"/>
              </a:ext>
            </a:extLst>
          </p:cNvPr>
          <p:cNvSpPr txBox="1"/>
          <p:nvPr/>
        </p:nvSpPr>
        <p:spPr>
          <a:xfrm>
            <a:off x="7017488" y="579142"/>
            <a:ext cx="2583712" cy="373517"/>
          </a:xfrm>
          <a:prstGeom prst="rect">
            <a:avLst/>
          </a:prstGeom>
          <a:noFill/>
        </p:spPr>
        <p:txBody>
          <a:bodyPr wrap="square" rtlCol="0">
            <a:spAutoFit/>
          </a:bodyPr>
          <a:lstStyle/>
          <a:p>
            <a:r>
              <a:rPr lang="en-US" b="1" dirty="0"/>
              <a:t>Left-to-right propagation</a:t>
            </a:r>
          </a:p>
        </p:txBody>
      </p:sp>
      <p:sp>
        <p:nvSpPr>
          <p:cNvPr id="12" name="CuadroTexto 11">
            <a:extLst>
              <a:ext uri="{FF2B5EF4-FFF2-40B4-BE49-F238E27FC236}">
                <a16:creationId xmlns:a16="http://schemas.microsoft.com/office/drawing/2014/main" id="{4519E5F3-1D3F-4265-A646-25881D2FA5E4}"/>
              </a:ext>
            </a:extLst>
          </p:cNvPr>
          <p:cNvSpPr txBox="1"/>
          <p:nvPr/>
        </p:nvSpPr>
        <p:spPr>
          <a:xfrm>
            <a:off x="7017488" y="3492155"/>
            <a:ext cx="2583712" cy="373517"/>
          </a:xfrm>
          <a:prstGeom prst="rect">
            <a:avLst/>
          </a:prstGeom>
          <a:noFill/>
        </p:spPr>
        <p:txBody>
          <a:bodyPr wrap="square" rtlCol="0">
            <a:spAutoFit/>
          </a:bodyPr>
          <a:lstStyle/>
          <a:p>
            <a:r>
              <a:rPr lang="en-US" b="1" dirty="0"/>
              <a:t>Right-to-left propagation</a:t>
            </a:r>
          </a:p>
        </p:txBody>
      </p:sp>
    </p:spTree>
    <p:extLst>
      <p:ext uri="{BB962C8B-B14F-4D97-AF65-F5344CB8AC3E}">
        <p14:creationId xmlns:p14="http://schemas.microsoft.com/office/powerpoint/2010/main" val="1704344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9485CF4-7DCD-487D-905F-09D8816A5B6E}"/>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sp>
        <p:nvSpPr>
          <p:cNvPr id="3" name="CuadroTexto 2">
            <a:extLst>
              <a:ext uri="{FF2B5EF4-FFF2-40B4-BE49-F238E27FC236}">
                <a16:creationId xmlns:a16="http://schemas.microsoft.com/office/drawing/2014/main" id="{1C3F4481-B6D5-4022-8CE2-4AFE19E451C7}"/>
              </a:ext>
            </a:extLst>
          </p:cNvPr>
          <p:cNvSpPr txBox="1"/>
          <p:nvPr/>
        </p:nvSpPr>
        <p:spPr>
          <a:xfrm>
            <a:off x="234661" y="148255"/>
            <a:ext cx="8909337" cy="430887"/>
          </a:xfrm>
          <a:prstGeom prst="rect">
            <a:avLst/>
          </a:prstGeom>
          <a:noFill/>
        </p:spPr>
        <p:txBody>
          <a:bodyPr wrap="square" rtlCol="0">
            <a:spAutoFit/>
          </a:bodyPr>
          <a:lstStyle/>
          <a:p>
            <a:r>
              <a:rPr lang="en-US" sz="2200" b="1" dirty="0">
                <a:solidFill>
                  <a:srgbClr val="C00000"/>
                </a:solidFill>
                <a:latin typeface="Arial" panose="020B0604020202020204" pitchFamily="34" charset="0"/>
                <a:cs typeface="Arial" panose="020B0604020202020204" pitchFamily="34" charset="0"/>
              </a:rPr>
              <a:t>Slow-light photonic diode proposal</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F2B7C280-9413-4C1A-86BB-25C8539BFB2C}"/>
                  </a:ext>
                </a:extLst>
              </p:cNvPr>
              <p:cNvSpPr txBox="1"/>
              <p:nvPr/>
            </p:nvSpPr>
            <p:spPr>
              <a:xfrm>
                <a:off x="457200" y="838200"/>
                <a:ext cx="11506200" cy="5045099"/>
              </a:xfrm>
              <a:prstGeom prst="rect">
                <a:avLst/>
              </a:prstGeom>
              <a:noFill/>
            </p:spPr>
            <p:txBody>
              <a:bodyPr wrap="square" rtlCol="0">
                <a:spAutoFit/>
              </a:bodyPr>
              <a:lstStyle/>
              <a:p>
                <a:pPr marL="285750" indent="-285750">
                  <a:buFont typeface="Arial" panose="020B0604020202020204" pitchFamily="34" charset="0"/>
                  <a:buChar char="•"/>
                </a:pPr>
                <a:r>
                  <a:rPr lang="en-US" dirty="0"/>
                  <a:t>The authors rely of having gain in alternate layers. Then, the pulse is strong enough to push through the bandgap into the other side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Is the increase in intensity of a DBE enough as to bore though the band gap without gain?</a:t>
                </a: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𝑚𝑎𝑥</m:t>
                      </m:r>
                      <m:sSup>
                        <m:sSupPr>
                          <m:ctrlPr>
                            <a:rPr lang="es-ES" b="0" i="1" smtClean="0">
                              <a:latin typeface="Cambria Math" panose="02040503050406030204" pitchFamily="18" charset="0"/>
                            </a:rPr>
                          </m:ctrlPr>
                        </m:sSupPr>
                        <m:e>
                          <m:d>
                            <m:dPr>
                              <m:begChr m:val="|"/>
                              <m:endChr m:val="|"/>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𝜓</m:t>
                                  </m:r>
                                </m:e>
                                <m:sub>
                                  <m:r>
                                    <a:rPr lang="es-ES" b="0" i="1" smtClean="0">
                                      <a:latin typeface="Cambria Math" panose="02040503050406030204" pitchFamily="18" charset="0"/>
                                    </a:rPr>
                                    <m:t>𝐷𝐵𝐸</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d>
                            <m:dPr>
                              <m:begChr m:val="|"/>
                              <m:endChr m:val="|"/>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𝜓</m:t>
                                  </m:r>
                                </m:e>
                                <m:sub>
                                  <m:r>
                                    <a:rPr lang="es-ES" b="0" i="1" smtClean="0">
                                      <a:latin typeface="Cambria Math" panose="02040503050406030204" pitchFamily="18" charset="0"/>
                                    </a:rPr>
                                    <m:t>𝐼</m:t>
                                  </m:r>
                                </m:sub>
                              </m:sSub>
                            </m:e>
                          </m:d>
                        </m:e>
                        <m:sup>
                          <m:r>
                            <a:rPr lang="es-ES" b="0" i="1" smtClean="0">
                              <a:latin typeface="Cambria Math" panose="02040503050406030204" pitchFamily="18" charset="0"/>
                            </a:rPr>
                            <m:t>2</m:t>
                          </m:r>
                        </m:sup>
                      </m:sSup>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m:rPr>
                                      <m:sty m:val="p"/>
                                    </m:rPr>
                                    <a:rPr lang="es-ES" b="0" i="0" smtClean="0">
                                      <a:latin typeface="Cambria Math" panose="02040503050406030204" pitchFamily="18" charset="0"/>
                                    </a:rPr>
                                    <m:t>N</m:t>
                                  </m:r>
                                </m:num>
                                <m:den>
                                  <m:r>
                                    <a:rPr lang="es-ES" b="0" i="1" smtClean="0">
                                      <a:latin typeface="Cambria Math" panose="02040503050406030204" pitchFamily="18" charset="0"/>
                                    </a:rPr>
                                    <m:t>𝑠</m:t>
                                  </m:r>
                                </m:den>
                              </m:f>
                            </m:e>
                          </m:d>
                        </m:e>
                        <m:sup>
                          <m:r>
                            <a:rPr lang="es-ES" b="0" i="1" smtClean="0">
                              <a:latin typeface="Cambria Math" panose="02040503050406030204" pitchFamily="18" charset="0"/>
                            </a:rPr>
                            <m:t>4</m:t>
                          </m:r>
                        </m:sup>
                      </m:sSup>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𝑚𝑎𝑥</m:t>
                      </m:r>
                      <m:sSup>
                        <m:sSupPr>
                          <m:ctrlPr>
                            <a:rPr lang="es-ES" b="0" i="1" smtClean="0">
                              <a:latin typeface="Cambria Math" panose="02040503050406030204" pitchFamily="18" charset="0"/>
                            </a:rPr>
                          </m:ctrlPr>
                        </m:sSupPr>
                        <m:e>
                          <m:d>
                            <m:dPr>
                              <m:begChr m:val="|"/>
                              <m:endChr m:val="|"/>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𝜓</m:t>
                                  </m:r>
                                </m:e>
                                <m:sub>
                                  <m:r>
                                    <a:rPr lang="es-ES" b="0" i="1" smtClean="0">
                                      <a:latin typeface="Cambria Math" panose="02040503050406030204" pitchFamily="18" charset="0"/>
                                    </a:rPr>
                                    <m:t>𝑅𝐵𝐸</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d>
                            <m:dPr>
                              <m:begChr m:val="|"/>
                              <m:endChr m:val="|"/>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𝜓</m:t>
                                  </m:r>
                                </m:e>
                                <m:sub>
                                  <m:r>
                                    <a:rPr lang="es-ES" b="0" i="1" smtClean="0">
                                      <a:latin typeface="Cambria Math" panose="02040503050406030204" pitchFamily="18" charset="0"/>
                                    </a:rPr>
                                    <m:t>𝐼</m:t>
                                  </m:r>
                                </m:sub>
                              </m:sSub>
                            </m:e>
                          </m:d>
                        </m:e>
                        <m:sup>
                          <m:r>
                            <a:rPr lang="es-ES" b="0" i="1" smtClean="0">
                              <a:latin typeface="Cambria Math" panose="02040503050406030204" pitchFamily="18" charset="0"/>
                            </a:rPr>
                            <m:t>2</m:t>
                          </m:r>
                        </m:sup>
                      </m:sSup>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m:rPr>
                                      <m:sty m:val="p"/>
                                    </m:rPr>
                                    <a:rPr lang="es-ES" b="0" i="0" smtClean="0">
                                      <a:latin typeface="Cambria Math" panose="02040503050406030204" pitchFamily="18" charset="0"/>
                                    </a:rPr>
                                    <m:t>N</m:t>
                                  </m:r>
                                </m:num>
                                <m:den>
                                  <m:r>
                                    <a:rPr lang="es-ES" b="0" i="1" smtClean="0">
                                      <a:latin typeface="Cambria Math" panose="02040503050406030204" pitchFamily="18" charset="0"/>
                                    </a:rPr>
                                    <m:t>𝑠</m:t>
                                  </m:r>
                                </m:den>
                              </m:f>
                            </m:e>
                          </m:d>
                        </m:e>
                        <m:sup>
                          <m:r>
                            <a:rPr lang="es-ES" b="0" i="1" smtClean="0">
                              <a:latin typeface="Cambria Math" panose="02040503050406030204" pitchFamily="18" charset="0"/>
                            </a:rPr>
                            <m:t>2</m:t>
                          </m:r>
                        </m:sup>
                      </m:sSup>
                    </m:oMath>
                  </m:oMathPara>
                </a14:m>
                <a:endParaRPr lang="en-US" dirty="0"/>
              </a:p>
              <a:p>
                <a:r>
                  <a:rPr lang="en-US" dirty="0"/>
                  <a:t>	Where </a:t>
                </a:r>
                <a14:m>
                  <m:oMath xmlns:m="http://schemas.openxmlformats.org/officeDocument/2006/math">
                    <m:r>
                      <a:rPr lang="es-ES" b="0" i="1" smtClean="0">
                        <a:latin typeface="Cambria Math" panose="02040503050406030204" pitchFamily="18" charset="0"/>
                      </a:rPr>
                      <m:t>𝑁</m:t>
                    </m:r>
                  </m:oMath>
                </a14:m>
                <a:r>
                  <a:rPr lang="en-US" dirty="0"/>
                  <a:t> is the number of unit cells &amp; </a:t>
                </a:r>
                <a14:m>
                  <m:oMath xmlns:m="http://schemas.openxmlformats.org/officeDocument/2006/math">
                    <m:r>
                      <a:rPr lang="es-ES" b="0" i="1" smtClean="0">
                        <a:latin typeface="Cambria Math" panose="02040503050406030204" pitchFamily="18" charset="0"/>
                      </a:rPr>
                      <m:t>𝑠</m:t>
                    </m:r>
                  </m:oMath>
                </a14:m>
                <a:r>
                  <a:rPr lang="en-US" dirty="0"/>
                  <a:t> the number of the resonance (</a:t>
                </a:r>
                <a14:m>
                  <m:oMath xmlns:m="http://schemas.openxmlformats.org/officeDocument/2006/math">
                    <m:r>
                      <a:rPr lang="es-ES" b="0" i="1" smtClean="0">
                        <a:latin typeface="Cambria Math" panose="02040503050406030204" pitchFamily="18" charset="0"/>
                      </a:rPr>
                      <m:t>𝑠</m:t>
                    </m:r>
                    <m:r>
                      <a:rPr lang="es-ES" b="0" i="1" smtClean="0">
                        <a:latin typeface="Cambria Math" panose="02040503050406030204" pitchFamily="18" charset="0"/>
                      </a:rPr>
                      <m:t>=1, 2, 3, …</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get the DBE, we can use </a:t>
                </a:r>
                <a:r>
                  <a:rPr lang="en-US" dirty="0" err="1"/>
                  <a:t>Figotin</a:t>
                </a:r>
                <a:r>
                  <a:rPr lang="en-US" dirty="0"/>
                  <a:t> and </a:t>
                </a:r>
                <a:r>
                  <a:rPr lang="en-US" dirty="0" err="1"/>
                  <a:t>Vitebskiy’s</a:t>
                </a:r>
                <a:r>
                  <a:rPr lang="en-US" dirty="0"/>
                  <a:t> misaligned stack of photonic crystals</a:t>
                </a:r>
              </a:p>
              <a:p>
                <a:pPr marL="285750" indent="-285750">
                  <a:buFont typeface="Arial" panose="020B0604020202020204" pitchFamily="34" charset="0"/>
                  <a:buChar char="•"/>
                </a:pPr>
                <a:r>
                  <a:rPr lang="en-US" dirty="0"/>
                  <a:t>To move the bandgap up and down in the frequency axis, we can just modify the thickness of the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do not know if their formalism would work for dielectric waveguides, but I can look into it</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xmlns="">
          <p:sp>
            <p:nvSpPr>
              <p:cNvPr id="4" name="CuadroTexto 3">
                <a:extLst>
                  <a:ext uri="{FF2B5EF4-FFF2-40B4-BE49-F238E27FC236}">
                    <a16:creationId xmlns:a16="http://schemas.microsoft.com/office/drawing/2014/main" id="{F2B7C280-9413-4C1A-86BB-25C8539BFB2C}"/>
                  </a:ext>
                </a:extLst>
              </p:cNvPr>
              <p:cNvSpPr txBox="1">
                <a:spLocks noRot="1" noChangeAspect="1" noMove="1" noResize="1" noEditPoints="1" noAdjustHandles="1" noChangeArrowheads="1" noChangeShapeType="1" noTextEdit="1"/>
              </p:cNvSpPr>
              <p:nvPr/>
            </p:nvSpPr>
            <p:spPr>
              <a:xfrm>
                <a:off x="457200" y="838200"/>
                <a:ext cx="11506200" cy="5045099"/>
              </a:xfrm>
              <a:prstGeom prst="rect">
                <a:avLst/>
              </a:prstGeom>
              <a:blipFill>
                <a:blip r:embed="rId2"/>
                <a:stretch>
                  <a:fillRect l="-318" t="-726"/>
                </a:stretch>
              </a:blipFill>
            </p:spPr>
            <p:txBody>
              <a:bodyPr/>
              <a:lstStyle/>
              <a:p>
                <a:r>
                  <a:rPr lang="en-US">
                    <a:noFill/>
                  </a:rPr>
                  <a:t> </a:t>
                </a:r>
              </a:p>
            </p:txBody>
          </p:sp>
        </mc:Fallback>
      </mc:AlternateContent>
    </p:spTree>
    <p:extLst>
      <p:ext uri="{BB962C8B-B14F-4D97-AF65-F5344CB8AC3E}">
        <p14:creationId xmlns:p14="http://schemas.microsoft.com/office/powerpoint/2010/main" val="209983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E5C00-C9B5-4D58-8C77-B8C202692893}"/>
              </a:ext>
            </a:extLst>
          </p:cNvPr>
          <p:cNvSpPr>
            <a:spLocks noGrp="1"/>
          </p:cNvSpPr>
          <p:nvPr>
            <p:ph type="title"/>
          </p:nvPr>
        </p:nvSpPr>
        <p:spPr/>
        <p:txBody>
          <a:bodyPr/>
          <a:lstStyle/>
          <a:p>
            <a:r>
              <a:rPr lang="en-US" dirty="0"/>
              <a:t>Chirality meeting</a:t>
            </a:r>
          </a:p>
        </p:txBody>
      </p:sp>
      <p:sp>
        <p:nvSpPr>
          <p:cNvPr id="13" name="CuadroTexto 12">
            <a:extLst>
              <a:ext uri="{FF2B5EF4-FFF2-40B4-BE49-F238E27FC236}">
                <a16:creationId xmlns:a16="http://schemas.microsoft.com/office/drawing/2014/main" id="{D8A862B1-215D-44FA-A0B6-DF50F6E3FC0C}"/>
              </a:ext>
            </a:extLst>
          </p:cNvPr>
          <p:cNvSpPr txBox="1"/>
          <p:nvPr/>
        </p:nvSpPr>
        <p:spPr>
          <a:xfrm>
            <a:off x="2763370" y="3137655"/>
            <a:ext cx="7584141" cy="461665"/>
          </a:xfrm>
          <a:prstGeom prst="rect">
            <a:avLst/>
          </a:prstGeom>
          <a:noFill/>
        </p:spPr>
        <p:txBody>
          <a:bodyPr wrap="square" rtlCol="0">
            <a:spAutoFit/>
          </a:bodyPr>
          <a:lstStyle/>
          <a:p>
            <a:r>
              <a:rPr lang="en-US" sz="2400" dirty="0"/>
              <a:t>When do you want to have a meeting to discuss chirality?</a:t>
            </a:r>
          </a:p>
        </p:txBody>
      </p:sp>
      <p:sp>
        <p:nvSpPr>
          <p:cNvPr id="14" name="Rectángulo 13">
            <a:extLst>
              <a:ext uri="{FF2B5EF4-FFF2-40B4-BE49-F238E27FC236}">
                <a16:creationId xmlns:a16="http://schemas.microsoft.com/office/drawing/2014/main" id="{BD9D361E-5E1C-4893-B4C3-D5FCD2498025}"/>
              </a:ext>
            </a:extLst>
          </p:cNvPr>
          <p:cNvSpPr/>
          <p:nvPr/>
        </p:nvSpPr>
        <p:spPr>
          <a:xfrm>
            <a:off x="2474259" y="2528047"/>
            <a:ext cx="8162365" cy="16808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598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2FD5DD-48F9-403F-8EAD-6AE3C148FFDE}"/>
              </a:ext>
            </a:extLst>
          </p:cNvPr>
          <p:cNvSpPr>
            <a:spLocks noGrp="1"/>
          </p:cNvSpPr>
          <p:nvPr>
            <p:ph type="title"/>
          </p:nvPr>
        </p:nvSpPr>
        <p:spPr/>
        <p:txBody>
          <a:bodyPr/>
          <a:lstStyle/>
          <a:p>
            <a:r>
              <a:rPr lang="en-US" dirty="0"/>
              <a:t>Goal</a:t>
            </a:r>
          </a:p>
        </p:txBody>
      </p:sp>
      <p:sp>
        <p:nvSpPr>
          <p:cNvPr id="3" name="Marcador de contenido 2">
            <a:extLst>
              <a:ext uri="{FF2B5EF4-FFF2-40B4-BE49-F238E27FC236}">
                <a16:creationId xmlns:a16="http://schemas.microsoft.com/office/drawing/2014/main" id="{996727D1-A7B1-4793-9C6E-B64CF423EAC6}"/>
              </a:ext>
            </a:extLst>
          </p:cNvPr>
          <p:cNvSpPr>
            <a:spLocks noGrp="1"/>
          </p:cNvSpPr>
          <p:nvPr>
            <p:ph sz="quarter" idx="13"/>
          </p:nvPr>
        </p:nvSpPr>
        <p:spPr>
          <a:xfrm>
            <a:off x="269240" y="741044"/>
            <a:ext cx="11587163" cy="4787885"/>
          </a:xfrm>
        </p:spPr>
        <p:txBody>
          <a:bodyPr/>
          <a:lstStyle/>
          <a:p>
            <a:pPr marL="0" indent="0">
              <a:buNone/>
            </a:pPr>
            <a:r>
              <a:rPr lang="en-US" sz="1800" b="1" dirty="0"/>
              <a:t>Previous week:</a:t>
            </a:r>
          </a:p>
          <a:p>
            <a:r>
              <a:rPr lang="en-US" sz="1800" dirty="0"/>
              <a:t>Correct the errors: time convention and fitting</a:t>
            </a:r>
          </a:p>
          <a:p>
            <a:r>
              <a:rPr lang="en-US" sz="1800" dirty="0"/>
              <a:t>Check why the poles of the transfer matrix come in symmetric pairs </a:t>
            </a:r>
            <a:r>
              <a:rPr lang="en-US" sz="1800" dirty="0" err="1"/>
              <a:t>wrt</a:t>
            </a:r>
            <a:r>
              <a:rPr lang="en-US" sz="1800" dirty="0"/>
              <a:t> the imaginary axis</a:t>
            </a:r>
          </a:p>
          <a:p>
            <a:r>
              <a:rPr lang="en-US" sz="1800" dirty="0"/>
              <a:t>Start writing the SIP laser paper</a:t>
            </a:r>
          </a:p>
          <a:p>
            <a:pPr marL="0" indent="0">
              <a:buNone/>
            </a:pPr>
            <a:r>
              <a:rPr lang="en-US" sz="1800" b="1" dirty="0"/>
              <a:t>Objective for this week:</a:t>
            </a:r>
          </a:p>
          <a:p>
            <a:r>
              <a:rPr lang="en-US" sz="1800" dirty="0"/>
              <a:t>Overcome covid-19</a:t>
            </a:r>
          </a:p>
          <a:p>
            <a:r>
              <a:rPr lang="en-US" sz="1800" dirty="0"/>
              <a:t>Improve Q calculations (with Tarek)</a:t>
            </a:r>
          </a:p>
          <a:p>
            <a:pPr marL="0" indent="0">
              <a:buNone/>
            </a:pPr>
            <a:r>
              <a:rPr lang="en-US" sz="1800" b="1" dirty="0"/>
              <a:t>Finished so far:</a:t>
            </a:r>
          </a:p>
          <a:p>
            <a:r>
              <a:rPr lang="en-US" sz="1800" dirty="0"/>
              <a:t>Overcome covid-19</a:t>
            </a:r>
          </a:p>
          <a:p>
            <a:r>
              <a:rPr lang="en-US" sz="1800" dirty="0"/>
              <a:t>Corrected errors from last week</a:t>
            </a:r>
          </a:p>
          <a:p>
            <a:r>
              <a:rPr lang="en-US" sz="1800" dirty="0"/>
              <a:t>Improve Q calculations (with Tarek)</a:t>
            </a:r>
          </a:p>
          <a:p>
            <a:r>
              <a:rPr lang="en-US" sz="1800" dirty="0"/>
              <a:t>Propose the slow-light optical diode</a:t>
            </a:r>
          </a:p>
        </p:txBody>
      </p:sp>
      <p:sp>
        <p:nvSpPr>
          <p:cNvPr id="4" name="Marcador de contenido 3">
            <a:extLst>
              <a:ext uri="{FF2B5EF4-FFF2-40B4-BE49-F238E27FC236}">
                <a16:creationId xmlns:a16="http://schemas.microsoft.com/office/drawing/2014/main" id="{26EABCD1-D7D8-4A3D-9A69-411FEA2A72F3}"/>
              </a:ext>
            </a:extLst>
          </p:cNvPr>
          <p:cNvSpPr>
            <a:spLocks noGrp="1"/>
          </p:cNvSpPr>
          <p:nvPr>
            <p:ph sz="quarter" idx="14"/>
          </p:nvPr>
        </p:nvSpPr>
        <p:spPr/>
        <p:txBody>
          <a:bodyPr/>
          <a:lstStyle/>
          <a:p>
            <a:r>
              <a:rPr lang="en-US" sz="2000" dirty="0"/>
              <a:t>Time convention, accurate Q, slow-light optical diode</a:t>
            </a:r>
          </a:p>
        </p:txBody>
      </p:sp>
    </p:spTree>
    <p:extLst>
      <p:ext uri="{BB962C8B-B14F-4D97-AF65-F5344CB8AC3E}">
        <p14:creationId xmlns:p14="http://schemas.microsoft.com/office/powerpoint/2010/main" val="877994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B7BC0-08D4-4E6E-949E-F71D9BFCA4D8}"/>
              </a:ext>
            </a:extLst>
          </p:cNvPr>
          <p:cNvSpPr>
            <a:spLocks noGrp="1"/>
          </p:cNvSpPr>
          <p:nvPr>
            <p:ph type="title"/>
          </p:nvPr>
        </p:nvSpPr>
        <p:spPr/>
        <p:txBody>
          <a:bodyPr/>
          <a:lstStyle/>
          <a:p>
            <a:r>
              <a:rPr lang="en-US" dirty="0"/>
              <a:t>Lasing basics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177355F-CA2B-44D7-9D91-2C22BFF674EF}"/>
                  </a:ext>
                </a:extLst>
              </p:cNvPr>
              <p:cNvSpPr>
                <a:spLocks noGrp="1"/>
              </p:cNvSpPr>
              <p:nvPr>
                <p:ph sz="quarter" idx="13"/>
              </p:nvPr>
            </p:nvSpPr>
            <p:spPr/>
            <p:txBody>
              <a:bodyPr/>
              <a:lstStyle/>
              <a:p>
                <a:r>
                  <a:rPr lang="en-US" sz="2000" dirty="0"/>
                  <a:t>Gain is modeled as a negative imaginary refractive index, so we have:</a:t>
                </a:r>
              </a:p>
              <a:p>
                <a:pPr marL="0" indent="0">
                  <a:buNone/>
                </a:pPr>
                <a:endParaRPr lang="en-US" sz="700" dirty="0"/>
              </a:p>
              <a:p>
                <a:pPr marL="0" indent="0" algn="ctr">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𝑛</m:t>
                      </m:r>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m:t>
                      </m:r>
                      <m:r>
                        <a:rPr lang="es-ES" sz="2000" b="0" i="1" smtClean="0">
                          <a:latin typeface="Cambria Math" panose="02040503050406030204" pitchFamily="18" charset="0"/>
                        </a:rPr>
                        <m:t>𝑗</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oMath>
                  </m:oMathPara>
                </a14:m>
                <a:br>
                  <a:rPr lang="es-ES" sz="2000" b="0" dirty="0"/>
                </a:br>
                <a:endParaRPr lang="en-US" sz="2000" b="0" dirty="0"/>
              </a:p>
              <a:p>
                <a:pPr marL="0" indent="0">
                  <a:buNone/>
                </a:pPr>
                <a:r>
                  <a:rPr lang="en-US" sz="2000" dirty="0"/>
                  <a:t>Where the propagation power per unit length, </a:t>
                </a:r>
                <a14:m>
                  <m:oMath xmlns:m="http://schemas.openxmlformats.org/officeDocument/2006/math">
                    <m:r>
                      <a:rPr lang="es-ES" sz="2000" b="0" i="1" smtClean="0">
                        <a:latin typeface="Cambria Math" panose="02040503050406030204" pitchFamily="18" charset="0"/>
                      </a:rPr>
                      <m:t>𝛾</m:t>
                    </m:r>
                  </m:oMath>
                </a14:m>
                <a:r>
                  <a:rPr lang="en-US" sz="2000" dirty="0"/>
                  <a:t>, is given by:</a:t>
                </a:r>
              </a:p>
              <a:p>
                <a:pPr marL="0" indent="0">
                  <a:buNone/>
                </a:pPr>
                <a:endParaRPr lang="en-US" sz="1800" dirty="0"/>
              </a:p>
              <a:p>
                <a:pPr marL="0" indent="0">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𝛾</m:t>
                      </m:r>
                      <m:r>
                        <a:rPr lang="es-ES" sz="2000" b="0" i="1" smtClean="0">
                          <a:latin typeface="Cambria Math" panose="02040503050406030204" pitchFamily="18" charset="0"/>
                        </a:rPr>
                        <m:t>=−2</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0</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oMath>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𝜔</m:t>
                          </m:r>
                        </m:num>
                        <m:den>
                          <m:r>
                            <a:rPr lang="es-ES" sz="2000" b="0" i="1" smtClean="0">
                              <a:latin typeface="Cambria Math" panose="02040503050406030204" pitchFamily="18" charset="0"/>
                            </a:rPr>
                            <m:t>𝑐</m:t>
                          </m:r>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2</m:t>
                          </m:r>
                          <m:r>
                            <a:rPr lang="es-ES" sz="2000" b="0" i="1" smtClean="0">
                              <a:latin typeface="Cambria Math" panose="02040503050406030204" pitchFamily="18" charset="0"/>
                            </a:rPr>
                            <m:t>𝜋</m:t>
                          </m:r>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𝜆</m:t>
                              </m:r>
                            </m:e>
                            <m:sub>
                              <m:r>
                                <a:rPr lang="es-ES" sz="2000" b="0" i="1" smtClean="0">
                                  <a:latin typeface="Cambria Math" panose="02040503050406030204" pitchFamily="18" charset="0"/>
                                </a:rPr>
                                <m:t>0</m:t>
                              </m:r>
                            </m:sub>
                          </m:sSub>
                        </m:den>
                      </m:f>
                    </m:oMath>
                  </m:oMathPara>
                </a14:m>
                <a:endParaRPr lang="es-ES" sz="2000" b="0" dirty="0"/>
              </a:p>
              <a:p>
                <a:pPr marL="0" indent="0">
                  <a:buNone/>
                </a:pPr>
                <a:r>
                  <a:rPr lang="es-ES" sz="2000" dirty="0" err="1"/>
                  <a:t>We</a:t>
                </a:r>
                <a:r>
                  <a:rPr lang="es-ES" sz="2000" dirty="0"/>
                  <a:t> define</a:t>
                </a:r>
                <a14:m>
                  <m:oMath xmlns:m="http://schemas.openxmlformats.org/officeDocument/2006/math">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𝛾</m:t>
                        </m:r>
                      </m:e>
                      <m:sub>
                        <m:r>
                          <a:rPr lang="es-ES" sz="2000" b="0" i="1" smtClean="0">
                            <a:latin typeface="Cambria Math" panose="02040503050406030204" pitchFamily="18" charset="0"/>
                          </a:rPr>
                          <m:t>𝑡h</m:t>
                        </m:r>
                      </m:sub>
                    </m:sSub>
                  </m:oMath>
                </a14:m>
                <a:r>
                  <a:rPr lang="es-ES" sz="2000" b="0" dirty="0"/>
                  <a:t> as </a:t>
                </a:r>
                <a:r>
                  <a:rPr lang="es-ES" sz="2000" b="0" dirty="0" err="1"/>
                  <a:t>the</a:t>
                </a:r>
                <a:r>
                  <a:rPr lang="es-ES" sz="2000" b="0" dirty="0"/>
                  <a:t> </a:t>
                </a:r>
                <a:r>
                  <a:rPr lang="es-ES" sz="2000" b="0" dirty="0" err="1"/>
                  <a:t>minimum</a:t>
                </a:r>
                <a:r>
                  <a:rPr lang="es-ES" sz="2000" b="0" dirty="0"/>
                  <a:t> </a:t>
                </a:r>
                <a14:m>
                  <m:oMath xmlns:m="http://schemas.openxmlformats.org/officeDocument/2006/math">
                    <m:r>
                      <a:rPr lang="es-ES" sz="2000" b="0" i="1" smtClean="0">
                        <a:latin typeface="Cambria Math" panose="02040503050406030204" pitchFamily="18" charset="0"/>
                      </a:rPr>
                      <m:t>𝛾</m:t>
                    </m:r>
                    <m:r>
                      <a:rPr lang="es-ES" sz="2000" b="0" i="1" smtClean="0">
                        <a:latin typeface="Cambria Math" panose="02040503050406030204" pitchFamily="18" charset="0"/>
                      </a:rPr>
                      <m:t>&gt;0</m:t>
                    </m:r>
                  </m:oMath>
                </a14:m>
                <a:r>
                  <a:rPr lang="es-ES" sz="2000" b="0" dirty="0"/>
                  <a:t> </a:t>
                </a:r>
                <a:r>
                  <a:rPr lang="es-ES" sz="2000" b="0" dirty="0" err="1"/>
                  <a:t>required</a:t>
                </a:r>
                <a:r>
                  <a:rPr lang="es-ES" sz="2000" b="0" dirty="0"/>
                  <a:t> </a:t>
                </a:r>
                <a:r>
                  <a:rPr lang="es-ES" sz="2000" b="0" dirty="0" err="1"/>
                  <a:t>to</a:t>
                </a:r>
                <a:r>
                  <a:rPr lang="es-ES" sz="2000" b="0" dirty="0"/>
                  <a:t> </a:t>
                </a:r>
                <a:r>
                  <a:rPr lang="es-ES" sz="2000" b="0" dirty="0" err="1"/>
                  <a:t>maintain</a:t>
                </a:r>
                <a:r>
                  <a:rPr lang="es-ES" sz="2000" b="0" dirty="0"/>
                  <a:t> </a:t>
                </a:r>
                <a:r>
                  <a:rPr lang="es-ES" sz="2000" b="0" dirty="0" err="1"/>
                  <a:t>lasing</a:t>
                </a:r>
                <a:r>
                  <a:rPr lang="es-ES" sz="2000" b="0" dirty="0"/>
                  <a:t>. </a:t>
                </a:r>
                <a:r>
                  <a:rPr lang="es-ES" sz="2000" b="0" dirty="0" err="1"/>
                  <a:t>For</a:t>
                </a:r>
                <a:r>
                  <a:rPr lang="es-ES" sz="2000" b="0" dirty="0"/>
                  <a:t> </a:t>
                </a:r>
                <a:r>
                  <a:rPr lang="es-ES" sz="2000" b="0" dirty="0" err="1"/>
                  <a:t>that</a:t>
                </a:r>
                <a:r>
                  <a:rPr lang="es-ES" sz="2000" dirty="0"/>
                  <a:t>, </a:t>
                </a:r>
                <a:r>
                  <a:rPr lang="es-ES" sz="2000" dirty="0" err="1"/>
                  <a:t>we</a:t>
                </a:r>
                <a:r>
                  <a:rPr lang="es-ES" sz="2000" dirty="0"/>
                  <a:t> </a:t>
                </a:r>
                <a:r>
                  <a:rPr lang="es-ES" sz="2000" dirty="0" err="1"/>
                  <a:t>need</a:t>
                </a:r>
                <a:r>
                  <a:rPr lang="es-ES" sz="2000" dirty="0"/>
                  <a:t> </a:t>
                </a:r>
                <a:r>
                  <a:rPr lang="es-ES" sz="2000" dirty="0" err="1"/>
                  <a:t>to</a:t>
                </a:r>
                <a:r>
                  <a:rPr lang="es-ES" sz="2000" dirty="0"/>
                  <a:t> </a:t>
                </a:r>
                <a:r>
                  <a:rPr lang="es-ES" sz="2000" dirty="0" err="1"/>
                  <a:t>study</a:t>
                </a:r>
                <a:r>
                  <a:rPr lang="es-ES" sz="2000" dirty="0"/>
                  <a:t> </a:t>
                </a:r>
                <a:r>
                  <a:rPr lang="es-ES" sz="2000" dirty="0" err="1"/>
                  <a:t>the</a:t>
                </a:r>
                <a:r>
                  <a:rPr lang="es-ES" sz="2000" dirty="0"/>
                  <a:t> </a:t>
                </a:r>
                <a:r>
                  <a:rPr lang="es-ES" sz="2000" dirty="0" err="1"/>
                  <a:t>stability</a:t>
                </a:r>
                <a:r>
                  <a:rPr lang="es-ES" sz="2000" dirty="0"/>
                  <a:t> </a:t>
                </a:r>
                <a:r>
                  <a:rPr lang="es-ES" sz="2000" dirty="0" err="1"/>
                  <a:t>of</a:t>
                </a:r>
                <a:r>
                  <a:rPr lang="es-ES" sz="2000" dirty="0"/>
                  <a:t> </a:t>
                </a:r>
                <a:r>
                  <a:rPr lang="es-ES" sz="2000" dirty="0" err="1"/>
                  <a:t>the</a:t>
                </a:r>
                <a:r>
                  <a:rPr lang="es-ES" sz="2000" dirty="0"/>
                  <a:t> transfer </a:t>
                </a:r>
                <a:r>
                  <a:rPr lang="es-ES" sz="2000" dirty="0" err="1"/>
                  <a:t>function</a:t>
                </a:r>
                <a:r>
                  <a:rPr lang="es-ES" sz="2000" dirty="0"/>
                  <a:t>. </a:t>
                </a:r>
                <a:r>
                  <a:rPr lang="es-ES" sz="2000" b="1" dirty="0" err="1"/>
                  <a:t>We</a:t>
                </a:r>
                <a:r>
                  <a:rPr lang="es-ES" sz="2000" b="1" dirty="0"/>
                  <a:t> use </a:t>
                </a:r>
                <a:r>
                  <a:rPr lang="es-ES" sz="2000" b="1" dirty="0" err="1"/>
                  <a:t>the</a:t>
                </a:r>
                <a:r>
                  <a:rPr lang="es-ES" sz="2000" b="1" dirty="0"/>
                  <a:t> </a:t>
                </a:r>
                <a14:m>
                  <m:oMath xmlns:m="http://schemas.openxmlformats.org/officeDocument/2006/math">
                    <m:sSup>
                      <m:sSupPr>
                        <m:ctrlPr>
                          <a:rPr lang="es-ES" sz="2000" b="1" i="1" smtClean="0">
                            <a:latin typeface="Cambria Math" panose="02040503050406030204" pitchFamily="18" charset="0"/>
                          </a:rPr>
                        </m:ctrlPr>
                      </m:sSupPr>
                      <m:e>
                        <m:r>
                          <a:rPr lang="es-ES" sz="2000" b="1" i="1" smtClean="0">
                            <a:latin typeface="Cambria Math" panose="02040503050406030204" pitchFamily="18" charset="0"/>
                          </a:rPr>
                          <m:t>𝒆</m:t>
                        </m:r>
                      </m:e>
                      <m:sup>
                        <m:r>
                          <a:rPr lang="es-ES" sz="2000" b="1" i="1" smtClean="0">
                            <a:latin typeface="Cambria Math" panose="02040503050406030204" pitchFamily="18" charset="0"/>
                          </a:rPr>
                          <m:t>𝒋</m:t>
                        </m:r>
                        <m:r>
                          <a:rPr lang="es-ES" sz="2000" b="1" i="1" smtClean="0">
                            <a:latin typeface="Cambria Math" panose="02040503050406030204" pitchFamily="18" charset="0"/>
                          </a:rPr>
                          <m:t>𝝎</m:t>
                        </m:r>
                        <m:r>
                          <a:rPr lang="es-ES" sz="2000" b="1" i="1" smtClean="0">
                            <a:latin typeface="Cambria Math" panose="02040503050406030204" pitchFamily="18" charset="0"/>
                          </a:rPr>
                          <m:t>𝒕</m:t>
                        </m:r>
                      </m:sup>
                    </m:sSup>
                  </m:oMath>
                </a14:m>
                <a:r>
                  <a:rPr lang="es-ES" sz="2000" b="1" dirty="0"/>
                  <a:t> time </a:t>
                </a:r>
                <a:r>
                  <a:rPr lang="es-ES" sz="2000" b="1" dirty="0" err="1"/>
                  <a:t>convention</a:t>
                </a:r>
                <a:r>
                  <a:rPr lang="es-ES" sz="2000" b="1" dirty="0"/>
                  <a:t>.</a:t>
                </a:r>
              </a:p>
              <a:p>
                <a:pPr marL="0" indent="0">
                  <a:buNone/>
                </a:pPr>
                <a:endParaRPr lang="es-ES" sz="2000" dirty="0"/>
              </a:p>
              <a:p>
                <a:pPr marL="0" indent="0">
                  <a:buNone/>
                </a:pPr>
                <a:r>
                  <a:rPr lang="es-ES" sz="2000" b="0" i="1" dirty="0"/>
                  <a:t>*</a:t>
                </a:r>
                <a:r>
                  <a:rPr lang="es-ES" sz="2000" b="0" i="1" dirty="0" err="1"/>
                  <a:t>Nada,Capolino</a:t>
                </a:r>
                <a:r>
                  <a:rPr lang="es-ES" sz="2000" b="0" i="1" dirty="0"/>
                  <a:t>, </a:t>
                </a:r>
                <a:r>
                  <a:rPr lang="en-US" sz="2000" b="0" i="1" dirty="0"/>
                  <a:t>Exceptional point of sixth-order degeneracy in a modified coupled-resonator optical waveguide, </a:t>
                </a:r>
                <a:r>
                  <a:rPr lang="en-US" sz="2000" b="0" i="1" dirty="0" err="1"/>
                  <a:t>Arxiv</a:t>
                </a:r>
                <a:r>
                  <a:rPr lang="en-US" sz="2000" b="0" i="1" dirty="0"/>
                  <a:t>, (2020)</a:t>
                </a:r>
                <a:endParaRPr lang="es-ES" sz="2000" b="0" i="1" dirty="0"/>
              </a:p>
            </p:txBody>
          </p:sp>
        </mc:Choice>
        <mc:Fallback xmlns="">
          <p:sp>
            <p:nvSpPr>
              <p:cNvPr id="3" name="Marcador de contenido 2">
                <a:extLst>
                  <a:ext uri="{FF2B5EF4-FFF2-40B4-BE49-F238E27FC236}">
                    <a16:creationId xmlns:a16="http://schemas.microsoft.com/office/drawing/2014/main" id="{A177355F-CA2B-44D7-9D91-2C22BFF674EF}"/>
                  </a:ext>
                </a:extLst>
              </p:cNvPr>
              <p:cNvSpPr>
                <a:spLocks noGrp="1" noRot="1" noChangeAspect="1" noMove="1" noResize="1" noEditPoints="1" noAdjustHandles="1" noChangeArrowheads="1" noChangeShapeType="1" noTextEdit="1"/>
              </p:cNvSpPr>
              <p:nvPr>
                <p:ph sz="quarter" idx="13"/>
              </p:nvPr>
            </p:nvSpPr>
            <p:spPr>
              <a:blipFill>
                <a:blip r:embed="rId2"/>
                <a:stretch>
                  <a:fillRect l="-526" t="-1435" b="-2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BFC20E11-0372-4438-BAC6-5B3B5AD63811}"/>
                  </a:ext>
                </a:extLst>
              </p:cNvPr>
              <p:cNvSpPr>
                <a:spLocks noGrp="1"/>
              </p:cNvSpPr>
              <p:nvPr>
                <p:ph sz="quarter" idx="14"/>
              </p:nvPr>
            </p:nvSpPr>
            <p:spPr/>
            <p:txBody>
              <a:bodyPr/>
              <a:lstStyle/>
              <a:p>
                <a:r>
                  <a:rPr lang="en-US" sz="2000" dirty="0"/>
                  <a:t>Any perturbation changes the quality of the SIP. As we want the smallest perturbation, we want to work at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𝛾</m:t>
                        </m:r>
                      </m:e>
                      <m:sub>
                        <m:r>
                          <a:rPr lang="es-ES" sz="2000" b="0" i="1" smtClean="0">
                            <a:latin typeface="Cambria Math" panose="02040503050406030204" pitchFamily="18" charset="0"/>
                          </a:rPr>
                          <m:t>𝑡h</m:t>
                        </m:r>
                      </m:sub>
                    </m:sSub>
                  </m:oMath>
                </a14:m>
                <a:endParaRPr lang="en-US" dirty="0"/>
              </a:p>
            </p:txBody>
          </p:sp>
        </mc:Choice>
        <mc:Fallback xmlns="">
          <p:sp>
            <p:nvSpPr>
              <p:cNvPr id="4" name="Marcador de contenido 3">
                <a:extLst>
                  <a:ext uri="{FF2B5EF4-FFF2-40B4-BE49-F238E27FC236}">
                    <a16:creationId xmlns:a16="http://schemas.microsoft.com/office/drawing/2014/main" id="{BFC20E11-0372-4438-BAC6-5B3B5AD63811}"/>
                  </a:ext>
                </a:extLst>
              </p:cNvPr>
              <p:cNvSpPr>
                <a:spLocks noGrp="1" noRot="1" noChangeAspect="1" noMove="1" noResize="1" noEditPoints="1" noAdjustHandles="1" noChangeArrowheads="1" noChangeShapeType="1" noTextEdit="1"/>
              </p:cNvSpPr>
              <p:nvPr>
                <p:ph sz="quarter" idx="14"/>
              </p:nvPr>
            </p:nvSpPr>
            <p:spPr>
              <a:blipFill>
                <a:blip r:embed="rId3"/>
                <a:stretch>
                  <a:fillRect t="-14493" b="-13043"/>
                </a:stretch>
              </a:blipFill>
            </p:spPr>
            <p:txBody>
              <a:bodyPr/>
              <a:lstStyle/>
              <a:p>
                <a:r>
                  <a:rPr lang="en-US">
                    <a:noFill/>
                  </a:rPr>
                  <a:t> </a:t>
                </a:r>
              </a:p>
            </p:txBody>
          </p:sp>
        </mc:Fallback>
      </mc:AlternateContent>
      <p:sp>
        <p:nvSpPr>
          <p:cNvPr id="5" name="Rectángulo 4">
            <a:extLst>
              <a:ext uri="{FF2B5EF4-FFF2-40B4-BE49-F238E27FC236}">
                <a16:creationId xmlns:a16="http://schemas.microsoft.com/office/drawing/2014/main" id="{62EA881B-5E37-42B6-B39C-4A1BCAB8675D}"/>
              </a:ext>
            </a:extLst>
          </p:cNvPr>
          <p:cNvSpPr/>
          <p:nvPr/>
        </p:nvSpPr>
        <p:spPr>
          <a:xfrm>
            <a:off x="5263116" y="1339702"/>
            <a:ext cx="1531089" cy="4253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52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68349-64A9-475E-B579-813B3F0A29DA}"/>
              </a:ext>
            </a:extLst>
          </p:cNvPr>
          <p:cNvSpPr>
            <a:spLocks noGrp="1"/>
          </p:cNvSpPr>
          <p:nvPr>
            <p:ph type="title"/>
          </p:nvPr>
        </p:nvSpPr>
        <p:spPr/>
        <p:txBody>
          <a:bodyPr/>
          <a:lstStyle/>
          <a:p>
            <a:r>
              <a:rPr lang="en-US" dirty="0"/>
              <a:t>Transfer Function</a:t>
            </a:r>
          </a:p>
        </p:txBody>
      </p:sp>
      <p:pic>
        <p:nvPicPr>
          <p:cNvPr id="6" name="Marcador de contenido 5" descr="Diagrama&#10;&#10;Descripción generada automáticamente">
            <a:extLst>
              <a:ext uri="{FF2B5EF4-FFF2-40B4-BE49-F238E27FC236}">
                <a16:creationId xmlns:a16="http://schemas.microsoft.com/office/drawing/2014/main" id="{AF7E5BD8-501B-4850-AF95-1A738E7EDAC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277349" y="741045"/>
            <a:ext cx="5223748" cy="3939668"/>
          </a:xfrm>
        </p:spPr>
      </p:pic>
      <p:sp>
        <p:nvSpPr>
          <p:cNvPr id="4" name="Marcador de contenido 3">
            <a:extLst>
              <a:ext uri="{FF2B5EF4-FFF2-40B4-BE49-F238E27FC236}">
                <a16:creationId xmlns:a16="http://schemas.microsoft.com/office/drawing/2014/main" id="{0A616144-A996-49F9-AAB7-C616B47368CC}"/>
              </a:ext>
            </a:extLst>
          </p:cNvPr>
          <p:cNvSpPr>
            <a:spLocks noGrp="1"/>
          </p:cNvSpPr>
          <p:nvPr>
            <p:ph sz="quarter" idx="14"/>
          </p:nvPr>
        </p:nvSpPr>
        <p:spPr/>
        <p:txBody>
          <a:bodyPr/>
          <a:lstStyle/>
          <a:p>
            <a:r>
              <a:rPr lang="en-US" sz="2000" dirty="0"/>
              <a:t>The active medium is assumed uniformly distributed and pumped</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C96CBF6-9B27-4659-A008-2194AA4EFCE4}"/>
                  </a:ext>
                </a:extLst>
              </p:cNvPr>
              <p:cNvSpPr txBox="1"/>
              <p:nvPr/>
            </p:nvSpPr>
            <p:spPr>
              <a:xfrm>
                <a:off x="372140" y="741045"/>
                <a:ext cx="5542513" cy="4235583"/>
              </a:xfrm>
              <a:prstGeom prst="rect">
                <a:avLst/>
              </a:prstGeom>
              <a:noFill/>
            </p:spPr>
            <p:txBody>
              <a:bodyPr wrap="square" rtlCol="0">
                <a:spAutoFit/>
              </a:bodyPr>
              <a:lstStyle/>
              <a:p>
                <a:r>
                  <a:rPr lang="en-US" sz="2000" dirty="0"/>
                  <a:t>For a finite-length ASOW, we define the transfer function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𝑓</m:t>
                        </m:r>
                      </m:sub>
                    </m:sSub>
                  </m:oMath>
                </a14:m>
                <a:r>
                  <a:rPr lang="en-US" sz="2000" dirty="0"/>
                  <a:t> as</a:t>
                </a:r>
              </a:p>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𝑓</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sub>
                      </m:sSub>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𝑜𝑢𝑡</m:t>
                              </m:r>
                            </m:sub>
                          </m:sSub>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𝑖𝑛𝑐</m:t>
                              </m:r>
                            </m:sub>
                          </m:sSub>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up>
                              <m:r>
                                <a:rPr lang="es-ES" sz="2000" b="0" i="1" smtClean="0">
                                  <a:latin typeface="Cambria Math" panose="02040503050406030204" pitchFamily="18" charset="0"/>
                                </a:rPr>
                                <m:t>+</m:t>
                              </m:r>
                            </m:sup>
                          </m:sSubSup>
                          <m:r>
                            <a:rPr lang="es-ES" sz="2000" b="0" i="1" smtClean="0">
                              <a:latin typeface="Cambria Math" panose="02040503050406030204" pitchFamily="18" charset="0"/>
                            </a:rPr>
                            <m:t>(</m:t>
                          </m:r>
                          <m:r>
                            <a:rPr lang="es-ES" sz="2000" b="0" i="1" smtClean="0">
                              <a:latin typeface="Cambria Math" panose="02040503050406030204" pitchFamily="18" charset="0"/>
                            </a:rPr>
                            <m:t>𝑁</m:t>
                          </m:r>
                          <m:r>
                            <a:rPr lang="es-ES" sz="2000" b="0" i="1" smtClean="0">
                              <a:latin typeface="Cambria Math" panose="02040503050406030204" pitchFamily="18" charset="0"/>
                            </a:rPr>
                            <m:t>)</m:t>
                          </m:r>
                        </m:num>
                        <m:den>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up>
                              <m:r>
                                <a:rPr lang="es-ES" sz="2000" b="0" i="1" smtClean="0">
                                  <a:latin typeface="Cambria Math" panose="02040503050406030204" pitchFamily="18" charset="0"/>
                                </a:rPr>
                                <m:t>+</m:t>
                              </m:r>
                            </m:sup>
                          </m:sSubSup>
                          <m:r>
                            <a:rPr lang="es-ES" sz="2000" b="0" i="1" smtClean="0">
                              <a:latin typeface="Cambria Math" panose="02040503050406030204" pitchFamily="18" charset="0"/>
                            </a:rPr>
                            <m:t>(0)</m:t>
                          </m:r>
                        </m:den>
                      </m:f>
                    </m:oMath>
                  </m:oMathPara>
                </a14:m>
                <a:endParaRPr lang="es-ES" sz="2000" b="0" dirty="0"/>
              </a:p>
              <a:p>
                <a:endParaRPr lang="es-ES" sz="2000" b="0" dirty="0"/>
              </a:p>
              <a:p>
                <a:r>
                  <a:rPr lang="en-US" sz="2000" dirty="0"/>
                  <a:t>Its poles come in pairs: </a:t>
                </a:r>
              </a:p>
              <a:p>
                <a:endParaRPr lang="en-US" dirty="0"/>
              </a:p>
              <a:p>
                <a:pPr/>
                <a14:m>
                  <m:oMathPara xmlns:m="http://schemas.openxmlformats.org/officeDocument/2006/math">
                    <m:oMathParaPr>
                      <m:jc m:val="centerGroup"/>
                    </m:oMathParaPr>
                    <m:oMath xmlns:m="http://schemas.openxmlformats.org/officeDocument/2006/math">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𝑝</m:t>
                          </m:r>
                        </m:e>
                        <m:sub>
                          <m:r>
                            <a:rPr lang="es-ES" sz="2000" b="0" i="1" smtClean="0">
                              <a:latin typeface="Cambria Math" panose="02040503050406030204" pitchFamily="18" charset="0"/>
                            </a:rPr>
                            <m:t>𝑖</m:t>
                          </m:r>
                        </m:sub>
                        <m:sup>
                          <m:r>
                            <a:rPr lang="es-ES" sz="2000" b="0" i="1" smtClean="0">
                              <a:latin typeface="Cambria Math" panose="02040503050406030204" pitchFamily="18" charset="0"/>
                            </a:rPr>
                            <m:t>±</m:t>
                          </m:r>
                        </m:sup>
                      </m:sSubSup>
                      <m:r>
                        <a:rPr lang="es-ES" sz="2000" b="0" i="1" smtClean="0">
                          <a:latin typeface="Cambria Math" panose="02040503050406030204" pitchFamily="18" charset="0"/>
                        </a:rPr>
                        <m:t>=</m:t>
                      </m:r>
                      <m:r>
                        <a:rPr lang="es-ES" sz="2000" b="0" i="1" smtClean="0">
                          <a:latin typeface="Cambria Math" panose="02040503050406030204" pitchFamily="18" charset="0"/>
                        </a:rPr>
                        <m:t>ℜ</m:t>
                      </m:r>
                      <m:d>
                        <m:dPr>
                          <m:begChr m:val="{"/>
                          <m:endChr m:val="}"/>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𝑝</m:t>
                              </m:r>
                            </m:e>
                            <m:sub>
                              <m:r>
                                <a:rPr lang="es-ES" sz="2000" b="0" i="1" smtClean="0">
                                  <a:latin typeface="Cambria Math" panose="02040503050406030204" pitchFamily="18" charset="0"/>
                                </a:rPr>
                                <m:t>𝑖</m:t>
                              </m:r>
                            </m:sub>
                          </m:sSub>
                        </m:e>
                      </m:d>
                      <m:r>
                        <a:rPr lang="es-ES" sz="2000" b="0" i="1" smtClean="0">
                          <a:latin typeface="Cambria Math" panose="02040503050406030204" pitchFamily="18" charset="0"/>
                        </a:rPr>
                        <m:t>±</m:t>
                      </m:r>
                      <m:r>
                        <a:rPr lang="es-ES" sz="2000" b="0" i="1" smtClean="0">
                          <a:latin typeface="Cambria Math" panose="02040503050406030204" pitchFamily="18" charset="0"/>
                        </a:rPr>
                        <m:t>ℑ</m:t>
                      </m:r>
                      <m:d>
                        <m:dPr>
                          <m:begChr m:val="{"/>
                          <m:endChr m:val="}"/>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𝑝</m:t>
                              </m:r>
                            </m:e>
                            <m:sub>
                              <m:r>
                                <a:rPr lang="es-ES" sz="2000" b="0" i="1" smtClean="0">
                                  <a:latin typeface="Cambria Math" panose="02040503050406030204" pitchFamily="18" charset="0"/>
                                </a:rPr>
                                <m:t>𝑖</m:t>
                              </m:r>
                            </m:sub>
                          </m:sSub>
                        </m:e>
                      </m:d>
                      <m:r>
                        <a:rPr lang="es-ES" sz="2000" b="0" i="0" smtClean="0">
                          <a:latin typeface="Cambria Math" panose="02040503050406030204" pitchFamily="18" charset="0"/>
                        </a:rPr>
                        <m:t>,</m:t>
                      </m:r>
                      <m:r>
                        <a:rPr lang="es-ES" sz="2000" i="1">
                          <a:latin typeface="Cambria Math" panose="02040503050406030204" pitchFamily="18" charset="0"/>
                        </a:rPr>
                        <m:t>𝑖</m:t>
                      </m:r>
                      <m:r>
                        <a:rPr lang="es-ES" sz="2000" b="0" i="1" smtClean="0">
                          <a:latin typeface="Cambria Math" panose="02040503050406030204" pitchFamily="18" charset="0"/>
                        </a:rPr>
                        <m:t>=1,2,3</m:t>
                      </m:r>
                    </m:oMath>
                  </m:oMathPara>
                </a14:m>
                <a:endParaRPr lang="en-US" sz="2000" dirty="0"/>
              </a:p>
              <a:p>
                <a:r>
                  <a:rPr lang="en-US" sz="2000" dirty="0"/>
                  <a:t>The </a:t>
                </a:r>
                <a:r>
                  <a:rPr lang="en-US" sz="2000" b="1" dirty="0"/>
                  <a:t>magnitude of </a:t>
                </a:r>
                <a14:m>
                  <m:oMath xmlns:m="http://schemas.openxmlformats.org/officeDocument/2006/math">
                    <m:sSub>
                      <m:sSubPr>
                        <m:ctrlPr>
                          <a:rPr lang="es-ES" sz="2000" b="1" i="1" smtClean="0">
                            <a:latin typeface="Cambria Math" panose="02040503050406030204" pitchFamily="18" charset="0"/>
                          </a:rPr>
                        </m:ctrlPr>
                      </m:sSubPr>
                      <m:e>
                        <m:r>
                          <a:rPr lang="es-ES" sz="2000" b="1" i="1" smtClean="0">
                            <a:latin typeface="Cambria Math" panose="02040503050406030204" pitchFamily="18" charset="0"/>
                          </a:rPr>
                          <m:t>𝑻</m:t>
                        </m:r>
                      </m:e>
                      <m:sub>
                        <m:r>
                          <a:rPr lang="es-ES" sz="2000" b="1" i="1" smtClean="0">
                            <a:latin typeface="Cambria Math" panose="02040503050406030204" pitchFamily="18" charset="0"/>
                          </a:rPr>
                          <m:t>𝒇</m:t>
                        </m:r>
                      </m:sub>
                    </m:sSub>
                  </m:oMath>
                </a14:m>
                <a:r>
                  <a:rPr lang="en-US" sz="2000" b="1" dirty="0"/>
                  <a:t> is proportional to the inverse of the distance between </a:t>
                </a:r>
                <a14:m>
                  <m:oMath xmlns:m="http://schemas.openxmlformats.org/officeDocument/2006/math">
                    <m:r>
                      <a:rPr lang="es-ES" sz="2000" b="1" i="1" smtClean="0">
                        <a:latin typeface="Cambria Math" panose="02040503050406030204" pitchFamily="18" charset="0"/>
                      </a:rPr>
                      <m:t>𝝎</m:t>
                    </m:r>
                  </m:oMath>
                </a14:m>
                <a:r>
                  <a:rPr lang="en-US" sz="2000" b="1" dirty="0"/>
                  <a:t> and the poles </a:t>
                </a:r>
                <a14:m>
                  <m:oMath xmlns:m="http://schemas.openxmlformats.org/officeDocument/2006/math">
                    <m:sSub>
                      <m:sSubPr>
                        <m:ctrlPr>
                          <a:rPr lang="es-ES" sz="2000" b="1" i="1" smtClean="0">
                            <a:latin typeface="Cambria Math" panose="02040503050406030204" pitchFamily="18" charset="0"/>
                          </a:rPr>
                        </m:ctrlPr>
                      </m:sSubPr>
                      <m:e>
                        <m:r>
                          <a:rPr lang="es-ES" sz="2000" b="1" i="1" smtClean="0">
                            <a:latin typeface="Cambria Math" panose="02040503050406030204" pitchFamily="18" charset="0"/>
                          </a:rPr>
                          <m:t>𝒑</m:t>
                        </m:r>
                      </m:e>
                      <m:sub>
                        <m:r>
                          <a:rPr lang="es-ES" sz="2000" b="1" i="1" smtClean="0">
                            <a:latin typeface="Cambria Math" panose="02040503050406030204" pitchFamily="18" charset="0"/>
                          </a:rPr>
                          <m:t>𝒊</m:t>
                        </m:r>
                      </m:sub>
                    </m:sSub>
                  </m:oMath>
                </a14:m>
                <a:r>
                  <a:rPr lang="en-US" sz="2000" dirty="0"/>
                  <a:t> in the complex plane:</a:t>
                </a:r>
              </a:p>
              <a:p>
                <a:pPr/>
                <a14:m>
                  <m:oMathPara xmlns:m="http://schemas.openxmlformats.org/officeDocument/2006/math">
                    <m:oMathParaPr>
                      <m:jc m:val="centerGroup"/>
                    </m:oMathParaPr>
                    <m:oMath xmlns:m="http://schemas.openxmlformats.org/officeDocument/2006/math">
                      <m:d>
                        <m:dPr>
                          <m:begChr m:val="|"/>
                          <m:endChr m:val="|"/>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𝑓</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e>
                      </m:d>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1</m:t>
                          </m:r>
                        </m:num>
                        <m:den>
                          <m:r>
                            <m:rPr>
                              <m:sty m:val="p"/>
                            </m:rPr>
                            <a:rPr lang="es-ES" sz="2000" b="0" i="0" smtClean="0">
                              <a:latin typeface="Cambria Math" panose="02040503050406030204" pitchFamily="18" charset="0"/>
                            </a:rPr>
                            <m:t>Π</m:t>
                          </m:r>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𝑝</m:t>
                                  </m:r>
                                </m:e>
                                <m:sub>
                                  <m:r>
                                    <a:rPr lang="es-ES" sz="2000" b="0" i="1" smtClean="0">
                                      <a:latin typeface="Cambria Math" panose="02040503050406030204" pitchFamily="18" charset="0"/>
                                    </a:rPr>
                                    <m:t>𝑖</m:t>
                                  </m:r>
                                </m:sub>
                              </m:sSub>
                            </m:e>
                          </m:d>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1</m:t>
                          </m:r>
                        </m:num>
                        <m:den>
                          <m:r>
                            <m:rPr>
                              <m:sty m:val="p"/>
                            </m:rPr>
                            <a:rPr lang="es-ES" sz="2000" b="0" i="0" smtClean="0">
                              <a:latin typeface="Cambria Math" panose="02040503050406030204" pitchFamily="18" charset="0"/>
                            </a:rPr>
                            <m:t>Π</m:t>
                          </m:r>
                          <m:r>
                            <a:rPr lang="es-ES" sz="2000" b="0" i="0"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𝑖</m:t>
                              </m:r>
                            </m:sub>
                          </m:sSub>
                        </m:den>
                      </m:f>
                    </m:oMath>
                  </m:oMathPara>
                </a14:m>
                <a:endParaRPr lang="en-US" sz="2000" dirty="0"/>
              </a:p>
            </p:txBody>
          </p:sp>
        </mc:Choice>
        <mc:Fallback xmlns="">
          <p:sp>
            <p:nvSpPr>
              <p:cNvPr id="7" name="CuadroTexto 6">
                <a:extLst>
                  <a:ext uri="{FF2B5EF4-FFF2-40B4-BE49-F238E27FC236}">
                    <a16:creationId xmlns:a16="http://schemas.microsoft.com/office/drawing/2014/main" id="{AC96CBF6-9B27-4659-A008-2194AA4EFCE4}"/>
                  </a:ext>
                </a:extLst>
              </p:cNvPr>
              <p:cNvSpPr txBox="1">
                <a:spLocks noRot="1" noChangeAspect="1" noMove="1" noResize="1" noEditPoints="1" noAdjustHandles="1" noChangeArrowheads="1" noChangeShapeType="1" noTextEdit="1"/>
              </p:cNvSpPr>
              <p:nvPr/>
            </p:nvSpPr>
            <p:spPr>
              <a:xfrm>
                <a:off x="372140" y="741045"/>
                <a:ext cx="5542513" cy="4235583"/>
              </a:xfrm>
              <a:prstGeom prst="rect">
                <a:avLst/>
              </a:prstGeom>
              <a:blipFill>
                <a:blip r:embed="rId3"/>
                <a:stretch>
                  <a:fillRect l="-1100" t="-865" r="-1210"/>
                </a:stretch>
              </a:blipFill>
            </p:spPr>
            <p:txBody>
              <a:bodyPr/>
              <a:lstStyle/>
              <a:p>
                <a:r>
                  <a:rPr lang="en-US">
                    <a:noFill/>
                  </a:rPr>
                  <a:t> </a:t>
                </a:r>
              </a:p>
            </p:txBody>
          </p:sp>
        </mc:Fallback>
      </mc:AlternateContent>
      <p:sp>
        <p:nvSpPr>
          <p:cNvPr id="9" name="CuadroTexto 8">
            <a:extLst>
              <a:ext uri="{FF2B5EF4-FFF2-40B4-BE49-F238E27FC236}">
                <a16:creationId xmlns:a16="http://schemas.microsoft.com/office/drawing/2014/main" id="{5C4AC462-7F76-4D67-8EB4-A17F4FD9C420}"/>
              </a:ext>
            </a:extLst>
          </p:cNvPr>
          <p:cNvSpPr txBox="1"/>
          <p:nvPr/>
        </p:nvSpPr>
        <p:spPr>
          <a:xfrm>
            <a:off x="5837679" y="4864531"/>
            <a:ext cx="6103088" cy="646331"/>
          </a:xfrm>
          <a:prstGeom prst="rect">
            <a:avLst/>
          </a:prstGeom>
          <a:noFill/>
        </p:spPr>
        <p:txBody>
          <a:bodyPr wrap="square">
            <a:spAutoFit/>
          </a:bodyPr>
          <a:lstStyle/>
          <a:p>
            <a:pPr marL="0" indent="0">
              <a:buNone/>
            </a:pPr>
            <a:r>
              <a:rPr lang="es-ES" sz="1800" b="0" i="1" dirty="0"/>
              <a:t>*</a:t>
            </a:r>
            <a:r>
              <a:rPr lang="es-ES" sz="1800" b="0" i="1" dirty="0" err="1"/>
              <a:t>Nada,Capolino</a:t>
            </a:r>
            <a:r>
              <a:rPr lang="es-ES" sz="1800" b="0" i="1" dirty="0"/>
              <a:t>, </a:t>
            </a:r>
            <a:r>
              <a:rPr lang="en-US" sz="1800" b="0" i="1" dirty="0"/>
              <a:t>Exceptional point of sixth-order degeneracy in a modified coupled-resonator optical waveguide, </a:t>
            </a:r>
            <a:r>
              <a:rPr lang="en-US" sz="1800" b="0" i="1" dirty="0" err="1"/>
              <a:t>Arxiv</a:t>
            </a:r>
            <a:r>
              <a:rPr lang="en-US" sz="1800" b="0" i="1" dirty="0"/>
              <a:t>, (2020)</a:t>
            </a:r>
            <a:endParaRPr lang="es-ES" sz="1800" b="0" i="1" dirty="0"/>
          </a:p>
        </p:txBody>
      </p:sp>
    </p:spTree>
    <p:extLst>
      <p:ext uri="{BB962C8B-B14F-4D97-AF65-F5344CB8AC3E}">
        <p14:creationId xmlns:p14="http://schemas.microsoft.com/office/powerpoint/2010/main" val="392738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F6C04-8589-481C-B50A-DA1057745ABF}"/>
              </a:ext>
            </a:extLst>
          </p:cNvPr>
          <p:cNvSpPr>
            <a:spLocks noGrp="1"/>
          </p:cNvSpPr>
          <p:nvPr>
            <p:ph type="title"/>
          </p:nvPr>
        </p:nvSpPr>
        <p:spPr/>
        <p:txBody>
          <a:bodyPr/>
          <a:lstStyle/>
          <a:p>
            <a:r>
              <a:rPr lang="en-US" dirty="0"/>
              <a:t>Poles of the transfer function</a:t>
            </a:r>
          </a:p>
        </p:txBody>
      </p:sp>
      <p:sp>
        <p:nvSpPr>
          <p:cNvPr id="4" name="Marcador de contenido 3">
            <a:extLst>
              <a:ext uri="{FF2B5EF4-FFF2-40B4-BE49-F238E27FC236}">
                <a16:creationId xmlns:a16="http://schemas.microsoft.com/office/drawing/2014/main" id="{4CDC5929-55FB-4DEF-8D0F-B2A2F7478A71}"/>
              </a:ext>
            </a:extLst>
          </p:cNvPr>
          <p:cNvSpPr>
            <a:spLocks noGrp="1"/>
          </p:cNvSpPr>
          <p:nvPr>
            <p:ph sz="quarter" idx="14"/>
          </p:nvPr>
        </p:nvSpPr>
        <p:spPr/>
        <p:txBody>
          <a:bodyPr/>
          <a:lstStyle/>
          <a:p>
            <a:r>
              <a:rPr lang="en-US" sz="2000" dirty="0"/>
              <a:t>The goal is to do this for the SIP-ASOW</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D106B31-FB01-4AF1-9AB9-8B505B1F75BB}"/>
                  </a:ext>
                </a:extLst>
              </p:cNvPr>
              <p:cNvSpPr txBox="1"/>
              <p:nvPr/>
            </p:nvSpPr>
            <p:spPr>
              <a:xfrm>
                <a:off x="372140" y="741045"/>
                <a:ext cx="11589488" cy="1348061"/>
              </a:xfrm>
              <a:prstGeom prst="rect">
                <a:avLst/>
              </a:prstGeom>
              <a:noFill/>
            </p:spPr>
            <p:txBody>
              <a:bodyPr wrap="square" rtlCol="0">
                <a:spAutoFit/>
              </a:bodyPr>
              <a:lstStyle/>
              <a:p>
                <a:r>
                  <a:rPr lang="en-US" sz="2000" dirty="0"/>
                  <a:t>At a resonance frequency </a:t>
                </a:r>
                <a14:m>
                  <m:oMath xmlns:m="http://schemas.openxmlformats.org/officeDocument/2006/math">
                    <m:r>
                      <a:rPr lang="es-ES" sz="2000" b="0" i="1" smtClean="0">
                        <a:latin typeface="Cambria Math" panose="02040503050406030204" pitchFamily="18" charset="0"/>
                      </a:rPr>
                      <m:t>𝜔</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𝜔</m:t>
                        </m:r>
                      </m:e>
                      <m:sub>
                        <m:r>
                          <a:rPr lang="es-ES" sz="2000" b="0" i="1" smtClean="0">
                            <a:latin typeface="Cambria Math" panose="02040503050406030204" pitchFamily="18" charset="0"/>
                          </a:rPr>
                          <m:t>𝑟𝑒𝑠</m:t>
                        </m:r>
                      </m:sub>
                    </m:sSub>
                  </m:oMath>
                </a14:m>
                <a:r>
                  <a:rPr lang="en-US" sz="2000" dirty="0"/>
                  <a:t>, the frequency is purely real.</a:t>
                </a:r>
              </a:p>
              <a:p>
                <a:r>
                  <a:rPr lang="en-US" sz="2000" dirty="0"/>
                  <a:t>For a passive system, </a:t>
                </a:r>
                <a14:m>
                  <m:oMath xmlns:m="http://schemas.openxmlformats.org/officeDocument/2006/math">
                    <m:r>
                      <a:rPr lang="es-ES" sz="2000" b="0" i="1" smtClean="0">
                        <a:latin typeface="Cambria Math" panose="02040503050406030204" pitchFamily="18" charset="0"/>
                      </a:rPr>
                      <m:t>ℑ</m:t>
                    </m:r>
                    <m:d>
                      <m:dPr>
                        <m:begChr m:val="{"/>
                        <m:endChr m:val="}"/>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𝑝</m:t>
                            </m:r>
                          </m:e>
                          <m:sub>
                            <m:r>
                              <a:rPr lang="es-ES" sz="2000" b="0" i="1" smtClean="0">
                                <a:latin typeface="Cambria Math" panose="02040503050406030204" pitchFamily="18" charset="0"/>
                              </a:rPr>
                              <m:t>𝑖</m:t>
                            </m:r>
                          </m:sub>
                        </m:sSub>
                      </m:e>
                    </m:d>
                    <m:r>
                      <a:rPr lang="es-ES" sz="2000" b="0" i="1" smtClean="0">
                        <a:latin typeface="Cambria Math" panose="02040503050406030204" pitchFamily="18" charset="0"/>
                      </a:rPr>
                      <m:t>&lt;0 ∀</m:t>
                    </m:r>
                    <m:r>
                      <a:rPr lang="es-ES" sz="2000" b="0" i="1" smtClean="0">
                        <a:latin typeface="Cambria Math" panose="02040503050406030204" pitchFamily="18" charset="0"/>
                      </a:rPr>
                      <m:t>𝑖</m:t>
                    </m:r>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1,6</m:t>
                        </m:r>
                      </m:e>
                    </m:d>
                  </m:oMath>
                </a14:m>
                <a:br>
                  <a:rPr lang="es-ES" sz="2000" b="0" dirty="0"/>
                </a:br>
                <a:r>
                  <a:rPr lang="es-ES" sz="2000" b="0" dirty="0" err="1"/>
                  <a:t>The</a:t>
                </a:r>
                <a:r>
                  <a:rPr lang="es-ES" sz="2000" b="0" dirty="0"/>
                  <a:t> </a:t>
                </a:r>
                <a:r>
                  <a:rPr lang="es-ES" sz="2000" b="0" dirty="0" err="1"/>
                  <a:t>system</a:t>
                </a:r>
                <a:r>
                  <a:rPr lang="es-ES" sz="2000" b="0" dirty="0"/>
                  <a:t> </a:t>
                </a:r>
                <a:r>
                  <a:rPr lang="es-ES" sz="2000" b="0" dirty="0" err="1"/>
                  <a:t>is</a:t>
                </a:r>
                <a:r>
                  <a:rPr lang="es-ES" sz="2000" b="0" dirty="0"/>
                  <a:t> </a:t>
                </a:r>
                <a:r>
                  <a:rPr lang="es-ES" sz="2000" b="1" dirty="0" err="1"/>
                  <a:t>critically</a:t>
                </a:r>
                <a:r>
                  <a:rPr lang="es-ES" sz="2000" b="1" dirty="0"/>
                  <a:t> </a:t>
                </a:r>
                <a:r>
                  <a:rPr lang="es-ES" sz="2000" b="1" dirty="0" err="1"/>
                  <a:t>stable</a:t>
                </a:r>
                <a:r>
                  <a:rPr lang="es-ES" sz="2000" b="1" dirty="0"/>
                  <a:t> </a:t>
                </a:r>
                <a:r>
                  <a:rPr lang="es-ES" sz="2000" b="0" dirty="0" err="1"/>
                  <a:t>when</a:t>
                </a:r>
                <a:r>
                  <a:rPr lang="es-ES" sz="2000" b="0" dirty="0"/>
                  <a:t> </a:t>
                </a:r>
                <a14:m>
                  <m:oMath xmlns:m="http://schemas.openxmlformats.org/officeDocument/2006/math">
                    <m:r>
                      <a:rPr lang="es-ES" sz="2000" b="1" i="1">
                        <a:latin typeface="Cambria Math" panose="02040503050406030204" pitchFamily="18" charset="0"/>
                      </a:rPr>
                      <m:t>𝕴</m:t>
                    </m:r>
                    <m:d>
                      <m:dPr>
                        <m:begChr m:val="{"/>
                        <m:endChr m:val="}"/>
                        <m:ctrlPr>
                          <a:rPr lang="es-ES" sz="2000" b="1" i="1">
                            <a:latin typeface="Cambria Math" panose="02040503050406030204" pitchFamily="18" charset="0"/>
                          </a:rPr>
                        </m:ctrlPr>
                      </m:dPr>
                      <m:e>
                        <m:sSub>
                          <m:sSubPr>
                            <m:ctrlPr>
                              <a:rPr lang="es-ES" sz="2000" b="1" i="1">
                                <a:latin typeface="Cambria Math" panose="02040503050406030204" pitchFamily="18" charset="0"/>
                              </a:rPr>
                            </m:ctrlPr>
                          </m:sSubPr>
                          <m:e>
                            <m:r>
                              <a:rPr lang="es-ES" sz="2000" b="1" i="1">
                                <a:latin typeface="Cambria Math" panose="02040503050406030204" pitchFamily="18" charset="0"/>
                              </a:rPr>
                              <m:t>𝒑</m:t>
                            </m:r>
                          </m:e>
                          <m:sub>
                            <m:r>
                              <a:rPr lang="es-ES" sz="2000" b="1" i="1">
                                <a:latin typeface="Cambria Math" panose="02040503050406030204" pitchFamily="18" charset="0"/>
                              </a:rPr>
                              <m:t>𝒊</m:t>
                            </m:r>
                          </m:sub>
                        </m:sSub>
                      </m:e>
                    </m:d>
                    <m:r>
                      <a:rPr lang="es-ES" sz="2000" b="1" i="1" smtClean="0">
                        <a:latin typeface="Cambria Math" panose="02040503050406030204" pitchFamily="18" charset="0"/>
                      </a:rPr>
                      <m:t>=</m:t>
                    </m:r>
                    <m:r>
                      <a:rPr lang="es-ES" sz="2000" b="1" i="1">
                        <a:latin typeface="Cambria Math" panose="02040503050406030204" pitchFamily="18" charset="0"/>
                      </a:rPr>
                      <m:t>𝟎</m:t>
                    </m:r>
                    <m:r>
                      <a:rPr lang="es-ES" sz="2000" b="1" i="1">
                        <a:latin typeface="Cambria Math" panose="02040503050406030204" pitchFamily="18" charset="0"/>
                      </a:rPr>
                      <m:t> </m:t>
                    </m:r>
                  </m:oMath>
                </a14:m>
                <a:r>
                  <a:rPr lang="en-US" sz="2000" dirty="0"/>
                  <a:t>for at least one pair of poles. Then, the distances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𝑖</m:t>
                        </m:r>
                      </m:sub>
                    </m:sSub>
                  </m:oMath>
                </a14:m>
                <a:r>
                  <a:rPr lang="en-US" sz="2000" dirty="0"/>
                  <a:t> is at a minimum, which causes </a:t>
                </a:r>
                <a14:m>
                  <m:oMath xmlns:m="http://schemas.openxmlformats.org/officeDocument/2006/math">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𝑓</m:t>
                        </m:r>
                      </m:sub>
                    </m:sSub>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𝜔</m:t>
                            </m:r>
                          </m:e>
                          <m:sub>
                            <m:r>
                              <a:rPr lang="es-ES" sz="2000" b="0" i="1" smtClean="0">
                                <a:latin typeface="Cambria Math" panose="02040503050406030204" pitchFamily="18" charset="0"/>
                              </a:rPr>
                              <m:t>𝑟𝑒𝑠</m:t>
                            </m:r>
                          </m:sub>
                        </m:sSub>
                      </m:e>
                    </m:d>
                    <m:r>
                      <a:rPr lang="es-ES" sz="2000" b="0" i="1" smtClean="0">
                        <a:latin typeface="Cambria Math" panose="02040503050406030204" pitchFamily="18" charset="0"/>
                      </a:rPr>
                      <m:t>|</m:t>
                    </m:r>
                  </m:oMath>
                </a14:m>
                <a:r>
                  <a:rPr lang="en-US" sz="2000" dirty="0"/>
                  <a:t> to have a maximum. </a:t>
                </a:r>
              </a:p>
            </p:txBody>
          </p:sp>
        </mc:Choice>
        <mc:Fallback xmlns="">
          <p:sp>
            <p:nvSpPr>
              <p:cNvPr id="5" name="CuadroTexto 4">
                <a:extLst>
                  <a:ext uri="{FF2B5EF4-FFF2-40B4-BE49-F238E27FC236}">
                    <a16:creationId xmlns:a16="http://schemas.microsoft.com/office/drawing/2014/main" id="{0D106B31-FB01-4AF1-9AB9-8B505B1F75BB}"/>
                  </a:ext>
                </a:extLst>
              </p:cNvPr>
              <p:cNvSpPr txBox="1">
                <a:spLocks noRot="1" noChangeAspect="1" noMove="1" noResize="1" noEditPoints="1" noAdjustHandles="1" noChangeArrowheads="1" noChangeShapeType="1" noTextEdit="1"/>
              </p:cNvSpPr>
              <p:nvPr/>
            </p:nvSpPr>
            <p:spPr>
              <a:xfrm>
                <a:off x="372140" y="741045"/>
                <a:ext cx="11589488" cy="1348061"/>
              </a:xfrm>
              <a:prstGeom prst="rect">
                <a:avLst/>
              </a:prstGeom>
              <a:blipFill>
                <a:blip r:embed="rId2"/>
                <a:stretch>
                  <a:fillRect l="-526" t="-2715" b="-5882"/>
                </a:stretch>
              </a:blipFill>
            </p:spPr>
            <p:txBody>
              <a:bodyPr/>
              <a:lstStyle/>
              <a:p>
                <a:r>
                  <a:rPr lang="en-US">
                    <a:noFill/>
                  </a:rPr>
                  <a:t> </a:t>
                </a:r>
              </a:p>
            </p:txBody>
          </p:sp>
        </mc:Fallback>
      </mc:AlternateContent>
      <p:pic>
        <p:nvPicPr>
          <p:cNvPr id="7" name="Imagen 6">
            <a:extLst>
              <a:ext uri="{FF2B5EF4-FFF2-40B4-BE49-F238E27FC236}">
                <a16:creationId xmlns:a16="http://schemas.microsoft.com/office/drawing/2014/main" id="{0A73BDEF-019F-44D4-BE9C-52F2416C453A}"/>
              </a:ext>
            </a:extLst>
          </p:cNvPr>
          <p:cNvPicPr>
            <a:picLocks noChangeAspect="1"/>
          </p:cNvPicPr>
          <p:nvPr/>
        </p:nvPicPr>
        <p:blipFill rotWithShape="1">
          <a:blip r:embed="rId3"/>
          <a:srcRect b="49436"/>
          <a:stretch/>
        </p:blipFill>
        <p:spPr>
          <a:xfrm>
            <a:off x="269239" y="2272365"/>
            <a:ext cx="3507133" cy="2895058"/>
          </a:xfrm>
          <a:prstGeom prst="rect">
            <a:avLst/>
          </a:prstGeom>
        </p:spPr>
      </p:pic>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4DAF43D1-9AF9-4B68-9C59-F63DAA19B728}"/>
                  </a:ext>
                </a:extLst>
              </p:cNvPr>
              <p:cNvSpPr txBox="1"/>
              <p:nvPr/>
            </p:nvSpPr>
            <p:spPr>
              <a:xfrm>
                <a:off x="9042362" y="1792554"/>
                <a:ext cx="2474315" cy="7035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𝑇</m:t>
                          </m:r>
                        </m:e>
                        <m:sub>
                          <m:r>
                            <a:rPr lang="es-ES" sz="1800" b="0" i="1" smtClean="0">
                              <a:latin typeface="Cambria Math" panose="02040503050406030204" pitchFamily="18" charset="0"/>
                            </a:rPr>
                            <m:t>𝑓</m:t>
                          </m:r>
                          <m:d>
                            <m:dPr>
                              <m:ctrlPr>
                                <a:rPr lang="es-ES" sz="1800" b="0" i="1" smtClean="0">
                                  <a:latin typeface="Cambria Math" panose="02040503050406030204" pitchFamily="18" charset="0"/>
                                </a:rPr>
                              </m:ctrlPr>
                            </m:dPr>
                            <m:e>
                              <m:r>
                                <a:rPr lang="es-ES" sz="1800" b="0" i="1" smtClean="0">
                                  <a:latin typeface="Cambria Math" panose="02040503050406030204" pitchFamily="18" charset="0"/>
                                </a:rPr>
                                <m:t>𝜔</m:t>
                              </m:r>
                            </m:e>
                          </m:d>
                        </m:sub>
                      </m:sSub>
                      <m:r>
                        <a:rPr lang="es-ES" sz="1800" b="0" i="1" smtClean="0">
                          <a:latin typeface="Cambria Math" panose="02040503050406030204" pitchFamily="18" charset="0"/>
                        </a:rPr>
                        <m:t>=</m:t>
                      </m:r>
                      <m:f>
                        <m:fPr>
                          <m:ctrlPr>
                            <a:rPr lang="es-ES" sz="1800" b="0" i="1" smtClean="0">
                              <a:latin typeface="Cambria Math" panose="02040503050406030204" pitchFamily="18" charset="0"/>
                            </a:rPr>
                          </m:ctrlPr>
                        </m:fPr>
                        <m:num>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𝐸</m:t>
                              </m:r>
                            </m:e>
                            <m:sub>
                              <m:r>
                                <a:rPr lang="es-ES" sz="1800" b="0" i="1" smtClean="0">
                                  <a:latin typeface="Cambria Math" panose="02040503050406030204" pitchFamily="18" charset="0"/>
                                </a:rPr>
                                <m:t>𝑜𝑢𝑡</m:t>
                              </m:r>
                            </m:sub>
                          </m:sSub>
                        </m:num>
                        <m:den>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𝐸</m:t>
                              </m:r>
                            </m:e>
                            <m:sub>
                              <m:r>
                                <a:rPr lang="es-ES" sz="1800" b="0" i="1" smtClean="0">
                                  <a:latin typeface="Cambria Math" panose="02040503050406030204" pitchFamily="18" charset="0"/>
                                </a:rPr>
                                <m:t>𝑖𝑛𝑐</m:t>
                              </m:r>
                            </m:sub>
                          </m:sSub>
                        </m:den>
                      </m:f>
                      <m:r>
                        <a:rPr lang="es-ES" sz="1800" b="0" i="1" smtClean="0">
                          <a:latin typeface="Cambria Math" panose="02040503050406030204" pitchFamily="18" charset="0"/>
                        </a:rPr>
                        <m:t>=</m:t>
                      </m:r>
                      <m:f>
                        <m:fPr>
                          <m:ctrlPr>
                            <a:rPr lang="es-ES" sz="1800" b="0" i="1" smtClean="0">
                              <a:latin typeface="Cambria Math" panose="02040503050406030204" pitchFamily="18" charset="0"/>
                            </a:rPr>
                          </m:ctrlPr>
                        </m:fPr>
                        <m:num>
                          <m:sSubSup>
                            <m:sSubSupPr>
                              <m:ctrlPr>
                                <a:rPr lang="es-ES" sz="1800" b="0" i="1" smtClean="0">
                                  <a:latin typeface="Cambria Math" panose="02040503050406030204" pitchFamily="18" charset="0"/>
                                </a:rPr>
                              </m:ctrlPr>
                            </m:sSubSupPr>
                            <m:e>
                              <m:r>
                                <a:rPr lang="es-ES" sz="1800" b="0" i="1" smtClean="0">
                                  <a:latin typeface="Cambria Math" panose="02040503050406030204" pitchFamily="18" charset="0"/>
                                </a:rPr>
                                <m:t>𝐸</m:t>
                              </m:r>
                            </m:e>
                            <m:sub>
                              <m:r>
                                <a:rPr lang="es-ES" sz="1800" b="0" i="1" smtClean="0">
                                  <a:latin typeface="Cambria Math" panose="02040503050406030204" pitchFamily="18" charset="0"/>
                                </a:rPr>
                                <m:t>1</m:t>
                              </m:r>
                            </m:sub>
                            <m:sup>
                              <m:r>
                                <a:rPr lang="es-ES" sz="1800" b="0" i="1" smtClean="0">
                                  <a:latin typeface="Cambria Math" panose="02040503050406030204" pitchFamily="18" charset="0"/>
                                </a:rPr>
                                <m:t>+</m:t>
                              </m:r>
                            </m:sup>
                          </m:sSubSup>
                          <m:r>
                            <a:rPr lang="es-ES" sz="1800" b="0" i="1" smtClean="0">
                              <a:latin typeface="Cambria Math" panose="02040503050406030204" pitchFamily="18" charset="0"/>
                            </a:rPr>
                            <m:t>(</m:t>
                          </m:r>
                          <m:r>
                            <a:rPr lang="es-ES" sz="1800" b="0" i="1" smtClean="0">
                              <a:latin typeface="Cambria Math" panose="02040503050406030204" pitchFamily="18" charset="0"/>
                            </a:rPr>
                            <m:t>𝑁</m:t>
                          </m:r>
                          <m:r>
                            <a:rPr lang="es-ES" sz="1800" b="0" i="1" smtClean="0">
                              <a:latin typeface="Cambria Math" panose="02040503050406030204" pitchFamily="18" charset="0"/>
                            </a:rPr>
                            <m:t>)</m:t>
                          </m:r>
                        </m:num>
                        <m:den>
                          <m:sSubSup>
                            <m:sSubSupPr>
                              <m:ctrlPr>
                                <a:rPr lang="es-ES" sz="1800" b="0" i="1" smtClean="0">
                                  <a:latin typeface="Cambria Math" panose="02040503050406030204" pitchFamily="18" charset="0"/>
                                </a:rPr>
                              </m:ctrlPr>
                            </m:sSubSupPr>
                            <m:e>
                              <m:r>
                                <a:rPr lang="es-ES" sz="1800" b="0" i="1" smtClean="0">
                                  <a:latin typeface="Cambria Math" panose="02040503050406030204" pitchFamily="18" charset="0"/>
                                </a:rPr>
                                <m:t>𝐸</m:t>
                              </m:r>
                            </m:e>
                            <m:sub>
                              <m:r>
                                <a:rPr lang="es-ES" sz="1800" b="0" i="1" smtClean="0">
                                  <a:latin typeface="Cambria Math" panose="02040503050406030204" pitchFamily="18" charset="0"/>
                                </a:rPr>
                                <m:t>1</m:t>
                              </m:r>
                            </m:sub>
                            <m:sup>
                              <m:r>
                                <a:rPr lang="es-ES" sz="1800" b="0" i="1" smtClean="0">
                                  <a:latin typeface="Cambria Math" panose="02040503050406030204" pitchFamily="18" charset="0"/>
                                </a:rPr>
                                <m:t>+</m:t>
                              </m:r>
                            </m:sup>
                          </m:sSubSup>
                          <m:r>
                            <a:rPr lang="es-ES" sz="1800" b="0" i="1" smtClean="0">
                              <a:latin typeface="Cambria Math" panose="02040503050406030204" pitchFamily="18" charset="0"/>
                            </a:rPr>
                            <m:t>(0)</m:t>
                          </m:r>
                        </m:den>
                      </m:f>
                    </m:oMath>
                  </m:oMathPara>
                </a14:m>
                <a:endParaRPr lang="en-US" dirty="0"/>
              </a:p>
            </p:txBody>
          </p:sp>
        </mc:Choice>
        <mc:Fallback xmlns="">
          <p:sp>
            <p:nvSpPr>
              <p:cNvPr id="10" name="CuadroTexto 9">
                <a:extLst>
                  <a:ext uri="{FF2B5EF4-FFF2-40B4-BE49-F238E27FC236}">
                    <a16:creationId xmlns:a16="http://schemas.microsoft.com/office/drawing/2014/main" id="{4DAF43D1-9AF9-4B68-9C59-F63DAA19B728}"/>
                  </a:ext>
                </a:extLst>
              </p:cNvPr>
              <p:cNvSpPr txBox="1">
                <a:spLocks noRot="1" noChangeAspect="1" noMove="1" noResize="1" noEditPoints="1" noAdjustHandles="1" noChangeArrowheads="1" noChangeShapeType="1" noTextEdit="1"/>
              </p:cNvSpPr>
              <p:nvPr/>
            </p:nvSpPr>
            <p:spPr>
              <a:xfrm>
                <a:off x="9042362" y="1792554"/>
                <a:ext cx="2474315" cy="703591"/>
              </a:xfrm>
              <a:prstGeom prst="rect">
                <a:avLst/>
              </a:prstGeom>
              <a:blipFill>
                <a:blip r:embed="rId5"/>
                <a:stretch>
                  <a:fillRect/>
                </a:stretch>
              </a:blipFill>
            </p:spPr>
            <p:txBody>
              <a:bodyPr/>
              <a:lstStyle/>
              <a:p>
                <a:r>
                  <a:rPr lang="en-US">
                    <a:noFill/>
                  </a:rPr>
                  <a:t> </a:t>
                </a:r>
              </a:p>
            </p:txBody>
          </p:sp>
        </mc:Fallback>
      </mc:AlternateContent>
      <p:pic>
        <p:nvPicPr>
          <p:cNvPr id="11" name="Imagen 10">
            <a:extLst>
              <a:ext uri="{FF2B5EF4-FFF2-40B4-BE49-F238E27FC236}">
                <a16:creationId xmlns:a16="http://schemas.microsoft.com/office/drawing/2014/main" id="{F4CD3FF7-D43B-4EB5-9901-E1C35CB6C390}"/>
              </a:ext>
            </a:extLst>
          </p:cNvPr>
          <p:cNvPicPr>
            <a:picLocks noChangeAspect="1"/>
          </p:cNvPicPr>
          <p:nvPr/>
        </p:nvPicPr>
        <p:blipFill rotWithShape="1">
          <a:blip r:embed="rId3"/>
          <a:srcRect t="51554"/>
          <a:stretch/>
        </p:blipFill>
        <p:spPr>
          <a:xfrm>
            <a:off x="4067720" y="2272364"/>
            <a:ext cx="3660552" cy="2895057"/>
          </a:xfrm>
          <a:prstGeom prst="rect">
            <a:avLst/>
          </a:prstGeom>
        </p:spPr>
      </p:pic>
      <p:sp>
        <p:nvSpPr>
          <p:cNvPr id="9" name="CuadroTexto 8">
            <a:extLst>
              <a:ext uri="{FF2B5EF4-FFF2-40B4-BE49-F238E27FC236}">
                <a16:creationId xmlns:a16="http://schemas.microsoft.com/office/drawing/2014/main" id="{B3FEE695-FA8B-4697-A858-F4BA84A02A7C}"/>
              </a:ext>
            </a:extLst>
          </p:cNvPr>
          <p:cNvSpPr txBox="1"/>
          <p:nvPr/>
        </p:nvSpPr>
        <p:spPr>
          <a:xfrm>
            <a:off x="5990818" y="6211669"/>
            <a:ext cx="6103088" cy="646331"/>
          </a:xfrm>
          <a:prstGeom prst="rect">
            <a:avLst/>
          </a:prstGeom>
          <a:noFill/>
        </p:spPr>
        <p:txBody>
          <a:bodyPr wrap="square">
            <a:spAutoFit/>
          </a:bodyPr>
          <a:lstStyle/>
          <a:p>
            <a:pPr marL="0" indent="0">
              <a:buNone/>
            </a:pPr>
            <a:r>
              <a:rPr lang="es-ES" sz="1800" b="0" i="1" dirty="0"/>
              <a:t>*</a:t>
            </a:r>
            <a:r>
              <a:rPr lang="es-ES" sz="1800" b="0" i="1" dirty="0" err="1"/>
              <a:t>Nada,Capolino</a:t>
            </a:r>
            <a:r>
              <a:rPr lang="es-ES" sz="1800" b="0" i="1" dirty="0"/>
              <a:t>, </a:t>
            </a:r>
            <a:r>
              <a:rPr lang="en-US" sz="1800" b="0" i="1" dirty="0"/>
              <a:t>Exceptional point of sixth-order degeneracy in a modified coupled-resonator optical waveguide, </a:t>
            </a:r>
            <a:r>
              <a:rPr lang="en-US" sz="1800" b="0" i="1" dirty="0" err="1"/>
              <a:t>Arxiv</a:t>
            </a:r>
            <a:r>
              <a:rPr lang="en-US" sz="1800" b="0" i="1" dirty="0"/>
              <a:t>, (2020)</a:t>
            </a:r>
            <a:endParaRPr lang="es-ES" sz="1800" b="0" i="1" dirty="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AFB476E-4878-42EA-87B6-E7838B80C5DA}"/>
                  </a:ext>
                </a:extLst>
              </p:cNvPr>
              <p:cNvSpPr txBox="1"/>
              <p:nvPr/>
            </p:nvSpPr>
            <p:spPr>
              <a:xfrm>
                <a:off x="5897996" y="2073089"/>
                <a:ext cx="3588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𝛾</m:t>
                          </m:r>
                        </m:e>
                        <m:sub>
                          <m:r>
                            <a:rPr lang="es-ES" b="0" i="1" smtClean="0">
                              <a:latin typeface="Cambria Math" panose="02040503050406030204" pitchFamily="18" charset="0"/>
                            </a:rPr>
                            <m:t>𝑡h</m:t>
                          </m:r>
                        </m:sub>
                      </m:sSub>
                    </m:oMath>
                  </m:oMathPara>
                </a14:m>
                <a:endParaRPr lang="en-US" dirty="0"/>
              </a:p>
            </p:txBody>
          </p:sp>
        </mc:Choice>
        <mc:Fallback xmlns="">
          <p:sp>
            <p:nvSpPr>
              <p:cNvPr id="3" name="CuadroTexto 2">
                <a:extLst>
                  <a:ext uri="{FF2B5EF4-FFF2-40B4-BE49-F238E27FC236}">
                    <a16:creationId xmlns:a16="http://schemas.microsoft.com/office/drawing/2014/main" id="{0AFB476E-4878-42EA-87B6-E7838B80C5DA}"/>
                  </a:ext>
                </a:extLst>
              </p:cNvPr>
              <p:cNvSpPr txBox="1">
                <a:spLocks noRot="1" noChangeAspect="1" noMove="1" noResize="1" noEditPoints="1" noAdjustHandles="1" noChangeArrowheads="1" noChangeShapeType="1" noTextEdit="1"/>
              </p:cNvSpPr>
              <p:nvPr/>
            </p:nvSpPr>
            <p:spPr>
              <a:xfrm>
                <a:off x="5897996" y="2073089"/>
                <a:ext cx="358816" cy="276999"/>
              </a:xfrm>
              <a:prstGeom prst="rect">
                <a:avLst/>
              </a:prstGeom>
              <a:blipFill>
                <a:blip r:embed="rId6"/>
                <a:stretch>
                  <a:fillRect l="-15517" r="-8621" b="-21739"/>
                </a:stretch>
              </a:blipFill>
            </p:spPr>
            <p:txBody>
              <a:bodyPr/>
              <a:lstStyle/>
              <a:p>
                <a:r>
                  <a:rPr lang="en-US">
                    <a:noFill/>
                  </a:rPr>
                  <a:t> </a:t>
                </a:r>
              </a:p>
            </p:txBody>
          </p:sp>
        </mc:Fallback>
      </mc:AlternateContent>
    </p:spTree>
    <p:extLst>
      <p:ext uri="{BB962C8B-B14F-4D97-AF65-F5344CB8AC3E}">
        <p14:creationId xmlns:p14="http://schemas.microsoft.com/office/powerpoint/2010/main" val="321759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35589A-A9A9-4D5B-B34C-DC5BD217ADD3}"/>
              </a:ext>
            </a:extLst>
          </p:cNvPr>
          <p:cNvSpPr>
            <a:spLocks noGrp="1"/>
          </p:cNvSpPr>
          <p:nvPr>
            <p:ph type="title"/>
          </p:nvPr>
        </p:nvSpPr>
        <p:spPr/>
        <p:txBody>
          <a:bodyPr/>
          <a:lstStyle/>
          <a:p>
            <a:r>
              <a:rPr lang="en-US" dirty="0"/>
              <a:t>Lasing threshold at SIP-ASOW</a:t>
            </a:r>
          </a:p>
        </p:txBody>
      </p:sp>
      <p:pic>
        <p:nvPicPr>
          <p:cNvPr id="9" name="Marcador de contenido 5" descr="Diagrama&#10;&#10;Descripción generada automáticamente">
            <a:extLst>
              <a:ext uri="{FF2B5EF4-FFF2-40B4-BE49-F238E27FC236}">
                <a16:creationId xmlns:a16="http://schemas.microsoft.com/office/drawing/2014/main" id="{B92BDD64-DF06-4A08-A9A5-799AD36E8B2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64932" y="2993065"/>
            <a:ext cx="3280700" cy="2474252"/>
          </a:xfrm>
        </p:spPr>
      </p:pic>
      <p:sp>
        <p:nvSpPr>
          <p:cNvPr id="4" name="Marcador de contenido 3">
            <a:extLst>
              <a:ext uri="{FF2B5EF4-FFF2-40B4-BE49-F238E27FC236}">
                <a16:creationId xmlns:a16="http://schemas.microsoft.com/office/drawing/2014/main" id="{4E542CAC-C5BC-4BB4-ABAF-97404656F214}"/>
              </a:ext>
            </a:extLst>
          </p:cNvPr>
          <p:cNvSpPr>
            <a:spLocks noGrp="1"/>
          </p:cNvSpPr>
          <p:nvPr>
            <p:ph sz="quarter" idx="14"/>
          </p:nvPr>
        </p:nvSpPr>
        <p:spPr/>
        <p:txBody>
          <a:bodyPr/>
          <a:lstStyle/>
          <a:p>
            <a:r>
              <a:rPr lang="en-US" sz="2000" dirty="0"/>
              <a:t>There is gain</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DAC55AE-DEF5-42CD-BD6B-62AD663BEA04}"/>
                  </a:ext>
                </a:extLst>
              </p:cNvPr>
              <p:cNvSpPr txBox="1"/>
              <p:nvPr/>
            </p:nvSpPr>
            <p:spPr>
              <a:xfrm>
                <a:off x="269239" y="968188"/>
                <a:ext cx="6280417" cy="3765198"/>
              </a:xfrm>
              <a:prstGeom prst="rect">
                <a:avLst/>
              </a:prstGeom>
              <a:noFill/>
            </p:spPr>
            <p:txBody>
              <a:bodyPr wrap="square" rtlCol="0">
                <a:spAutoFit/>
              </a:bodyPr>
              <a:lstStyle/>
              <a:p>
                <a:r>
                  <a:rPr lang="en-US" dirty="0"/>
                  <a:t>We first find the resonant frequency for </a:t>
                </a:r>
                <a14:m>
                  <m:oMath xmlns:m="http://schemas.openxmlformats.org/officeDocument/2006/math">
                    <m:r>
                      <a:rPr lang="es-ES" b="0" i="1" smtClean="0">
                        <a:latin typeface="Cambria Math" panose="02040503050406030204" pitchFamily="18" charset="0"/>
                      </a:rPr>
                      <m:t>𝑁</m:t>
                    </m:r>
                    <m:r>
                      <a:rPr lang="es-ES" b="0" i="1" smtClean="0">
                        <a:latin typeface="Cambria Math" panose="02040503050406030204" pitchFamily="18" charset="0"/>
                      </a:rPr>
                      <m:t>=5</m:t>
                    </m:r>
                  </m:oMath>
                </a14:m>
                <a:r>
                  <a:rPr lang="en-US" dirty="0"/>
                  <a:t>. It is</a:t>
                </a:r>
              </a:p>
              <a:p>
                <a:pPr algn="ct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𝑟𝑒𝑠</m:t>
                        </m:r>
                      </m:sub>
                    </m:sSub>
                    <m:r>
                      <a:rPr lang="es-ES" b="0" i="1" smtClean="0">
                        <a:latin typeface="Cambria Math" panose="02040503050406030204" pitchFamily="18" charset="0"/>
                      </a:rPr>
                      <m:t>=</m:t>
                    </m:r>
                    <m:r>
                      <a:rPr lang="es-ES" i="1">
                        <a:latin typeface="Cambria Math" panose="02040503050406030204" pitchFamily="18" charset="0"/>
                      </a:rPr>
                      <m:t>193.5376</m:t>
                    </m:r>
                  </m:oMath>
                </a14:m>
                <a:r>
                  <a:rPr lang="en-US" dirty="0"/>
                  <a:t>THz</a:t>
                </a:r>
              </a:p>
              <a:p>
                <a:r>
                  <a:rPr lang="en-US" dirty="0"/>
                  <a:t>This is close to the SIP frequency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𝑠</m:t>
                        </m:r>
                      </m:sub>
                    </m:sSub>
                    <m:r>
                      <a:rPr lang="es-ES" b="0" i="1" smtClean="0">
                        <a:latin typeface="Cambria Math" panose="02040503050406030204" pitchFamily="18" charset="0"/>
                      </a:rPr>
                      <m:t>=193.54</m:t>
                    </m:r>
                  </m:oMath>
                </a14:m>
                <a:r>
                  <a:rPr lang="en-US" dirty="0"/>
                  <a:t> THz</a:t>
                </a:r>
              </a:p>
              <a:p>
                <a:endParaRPr lang="en-US" dirty="0"/>
              </a:p>
              <a:p>
                <a:r>
                  <a:rPr lang="en-US" dirty="0"/>
                  <a:t>For a passive structure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𝛾</m:t>
                        </m:r>
                      </m:e>
                      <m:sub>
                        <m:r>
                          <a:rPr lang="es-ES" b="0" i="1" smtClean="0">
                            <a:latin typeface="Cambria Math" panose="02040503050406030204" pitchFamily="18" charset="0"/>
                          </a:rPr>
                          <m:t>0</m:t>
                        </m:r>
                      </m:sub>
                    </m:sSub>
                    <m:r>
                      <a:rPr lang="es-ES" b="0" i="1" smtClean="0">
                        <a:latin typeface="Cambria Math" panose="02040503050406030204" pitchFamily="18" charset="0"/>
                      </a:rPr>
                      <m:t>=0</m:t>
                    </m:r>
                  </m:oMath>
                </a14:m>
                <a:r>
                  <a:rPr lang="en-US" dirty="0"/>
                  <a:t>, </a:t>
                </a:r>
                <a14:m>
                  <m:oMath xmlns:m="http://schemas.openxmlformats.org/officeDocument/2006/math">
                    <m:r>
                      <a:rPr lang="es-ES" b="0" i="0" smtClean="0">
                        <a:latin typeface="Cambria Math" panose="02040503050406030204" pitchFamily="18" charset="0"/>
                      </a:rPr>
                      <m:t> </m:t>
                    </m:r>
                    <m:r>
                      <m:rPr>
                        <m:sty m:val="p"/>
                      </m:rPr>
                      <a:rPr lang="es-ES" b="0" i="0" smtClean="0">
                        <a:latin typeface="Cambria Math" panose="02040503050406030204" pitchFamily="18" charset="0"/>
                      </a:rPr>
                      <m:t>max</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 </m:t>
                            </m:r>
                            <m:r>
                              <a:rPr lang="es-ES" i="1">
                                <a:latin typeface="Cambria Math" panose="02040503050406030204" pitchFamily="18" charset="0"/>
                              </a:rPr>
                              <m:t>𝑇</m:t>
                            </m:r>
                          </m:e>
                          <m:sub>
                            <m:r>
                              <a:rPr lang="es-ES" i="1">
                                <a:latin typeface="Cambria Math" panose="02040503050406030204" pitchFamily="18" charset="0"/>
                              </a:rPr>
                              <m:t>𝑓</m:t>
                            </m:r>
                            <m:r>
                              <a:rPr lang="es-ES" i="1">
                                <a:latin typeface="Cambria Math" panose="02040503050406030204" pitchFamily="18" charset="0"/>
                              </a:rPr>
                              <m:t>,</m:t>
                            </m:r>
                            <m:r>
                              <a:rPr lang="es-ES" i="1">
                                <a:latin typeface="Cambria Math" panose="02040503050406030204" pitchFamily="18" charset="0"/>
                              </a:rPr>
                              <m:t>𝑑𝐵</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𝜔</m:t>
                            </m:r>
                          </m:e>
                          <m:sub>
                            <m:r>
                              <a:rPr lang="es-ES" i="1">
                                <a:latin typeface="Cambria Math" panose="02040503050406030204" pitchFamily="18" charset="0"/>
                              </a:rPr>
                              <m:t>𝑟𝑒𝑠</m:t>
                            </m:r>
                          </m:sub>
                        </m:sSub>
                        <m:r>
                          <a:rPr lang="es-ES" i="1">
                            <a:latin typeface="Cambria Math" panose="02040503050406030204" pitchFamily="18" charset="0"/>
                          </a:rPr>
                          <m:t>)</m:t>
                        </m:r>
                      </m:e>
                    </m:d>
                    <m:r>
                      <a:rPr lang="es-ES" b="0" i="1" smtClean="0">
                        <a:latin typeface="Cambria Math" panose="02040503050406030204" pitchFamily="18" charset="0"/>
                      </a:rPr>
                      <m:t>=−2.867</m:t>
                    </m:r>
                  </m:oMath>
                </a14:m>
                <a:r>
                  <a:rPr lang="en-US" dirty="0"/>
                  <a:t> dB.</a:t>
                </a:r>
              </a:p>
              <a:p>
                <a:endParaRPr lang="en-US" dirty="0"/>
              </a:p>
              <a:p>
                <a:r>
                  <a:rPr lang="en-US" dirty="0"/>
                  <a:t>We find a peak for the threshold lasing coefficient, which gives</a:t>
                </a:r>
              </a:p>
              <a:p>
                <a:endParaRPr lang="en-US" dirty="0"/>
              </a:p>
              <a:p>
                <a:pPr algn="ctr"/>
                <a:r>
                  <a:rPr lang="es-ES" b="0" dirty="0"/>
                  <a:t>			</a:t>
                </a:r>
                <a14:m>
                  <m:oMath xmlns:m="http://schemas.openxmlformats.org/officeDocument/2006/math">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𝑛</m:t>
                        </m:r>
                      </m:e>
                      <m:sub>
                        <m:r>
                          <a:rPr lang="es-ES" b="0" i="1" smtClean="0">
                            <a:latin typeface="Cambria Math" panose="02040503050406030204" pitchFamily="18" charset="0"/>
                          </a:rPr>
                          <m:t>𝑡h</m:t>
                        </m:r>
                      </m:sub>
                      <m:sup>
                        <m:r>
                          <a:rPr lang="es-ES" b="0" i="1" smtClean="0">
                            <a:latin typeface="Cambria Math" panose="02040503050406030204" pitchFamily="18" charset="0"/>
                          </a:rPr>
                          <m:t>′′</m:t>
                        </m:r>
                      </m:sup>
                    </m:sSubSup>
                    <m:r>
                      <a:rPr lang="es-ES" b="0" i="1" smtClean="0">
                        <a:latin typeface="Cambria Math" panose="02040503050406030204" pitchFamily="18" charset="0"/>
                      </a:rPr>
                      <m:t>=−4.27×</m:t>
                    </m:r>
                    <m:sSup>
                      <m:sSupPr>
                        <m:ctrlPr>
                          <a:rPr lang="es-ES" b="0" i="1" smtClean="0">
                            <a:latin typeface="Cambria Math" panose="02040503050406030204" pitchFamily="18" charset="0"/>
                          </a:rPr>
                        </m:ctrlPr>
                      </m:sSupPr>
                      <m:e>
                        <m:r>
                          <a:rPr lang="es-ES" b="0" i="1" smtClean="0">
                            <a:latin typeface="Cambria Math" panose="02040503050406030204" pitchFamily="18" charset="0"/>
                          </a:rPr>
                          <m:t>10</m:t>
                        </m:r>
                      </m:e>
                      <m:sup>
                        <m:r>
                          <a:rPr lang="es-ES" b="0" i="1" smtClean="0">
                            <a:latin typeface="Cambria Math" panose="02040503050406030204" pitchFamily="18" charset="0"/>
                          </a:rPr>
                          <m:t>−5</m:t>
                        </m:r>
                      </m:sup>
                    </m:sSup>
                  </m:oMath>
                </a14:m>
                <a:br>
                  <a:rPr lang="es-ES" b="0" i="1" dirty="0">
                    <a:latin typeface="Cambria Math" panose="02040503050406030204" pitchFamily="18" charset="0"/>
                  </a:rPr>
                </a:br>
                <a:r>
                  <a:rPr lang="es-ES" b="0" i="1" dirty="0">
                    <a:latin typeface="Cambria Math" panose="02040503050406030204" pitchFamily="18" charset="0"/>
                  </a:rPr>
                  <a:t>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𝛾</m:t>
                        </m:r>
                      </m:e>
                      <m:sub>
                        <m:r>
                          <a:rPr lang="es-ES" b="0" i="1" smtClean="0">
                            <a:latin typeface="Cambria Math" panose="02040503050406030204" pitchFamily="18" charset="0"/>
                          </a:rPr>
                          <m:t>𝑡h</m:t>
                        </m:r>
                      </m:sub>
                    </m:sSub>
                    <m:r>
                      <a:rPr lang="es-ES" b="0" i="1" smtClean="0">
                        <a:latin typeface="Cambria Math" panose="02040503050406030204" pitchFamily="18" charset="0"/>
                      </a:rPr>
                      <m:t>=5.5×</m:t>
                    </m:r>
                    <m:sSup>
                      <m:sSupPr>
                        <m:ctrlPr>
                          <a:rPr lang="es-ES" b="0" i="1" smtClean="0">
                            <a:latin typeface="Cambria Math" panose="02040503050406030204" pitchFamily="18" charset="0"/>
                          </a:rPr>
                        </m:ctrlPr>
                      </m:sSupPr>
                      <m:e>
                        <m:r>
                          <a:rPr lang="es-ES" b="0" i="1" smtClean="0">
                            <a:latin typeface="Cambria Math" panose="02040503050406030204" pitchFamily="18" charset="0"/>
                          </a:rPr>
                          <m:t>10</m:t>
                        </m:r>
                      </m:e>
                      <m:sup>
                        <m:r>
                          <a:rPr lang="es-ES" b="0" i="1" smtClean="0">
                            <a:latin typeface="Cambria Math" panose="02040503050406030204" pitchFamily="18" charset="0"/>
                          </a:rPr>
                          <m:t>−11</m:t>
                        </m:r>
                      </m:sup>
                    </m:sSup>
                    <m:r>
                      <a:rPr lang="es-ES" b="0" i="1" smtClean="0">
                        <a:latin typeface="Cambria Math" panose="02040503050406030204" pitchFamily="18" charset="0"/>
                      </a:rPr>
                      <m:t> </m:t>
                    </m:r>
                  </m:oMath>
                </a14:m>
                <a:br>
                  <a:rPr lang="es-ES" b="0" dirty="0"/>
                </a:br>
                <a:r>
                  <a:rPr lang="es-E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𝑑𝐵</m:t>
                        </m:r>
                        <m:r>
                          <a:rPr lang="en-US" b="0" i="1" smtClean="0">
                            <a:latin typeface="Cambria Math" panose="02040503050406030204" pitchFamily="18" charset="0"/>
                          </a:rPr>
                          <m:t>,</m:t>
                        </m:r>
                        <m:r>
                          <a:rPr lang="en-US" b="0" i="1" smtClean="0">
                            <a:latin typeface="Cambria Math" panose="02040503050406030204" pitchFamily="18" charset="0"/>
                          </a:rPr>
                          <m:t>𝑡h</m:t>
                        </m:r>
                      </m:sub>
                    </m:sSub>
                    <m:r>
                      <a:rPr lang="en-US" b="0" i="1" smtClean="0">
                        <a:latin typeface="Cambria Math" panose="02040503050406030204" pitchFamily="18" charset="0"/>
                      </a:rPr>
                      <m:t>=24.24</m:t>
                    </m:r>
                  </m:oMath>
                </a14:m>
                <a:r>
                  <a:rPr lang="en-US" b="0" dirty="0"/>
                  <a:t> dB</a:t>
                </a:r>
              </a:p>
              <a:p>
                <a:br>
                  <a:rPr lang="es-ES" b="0" dirty="0"/>
                </a:br>
                <a:endParaRPr lang="en-US" dirty="0"/>
              </a:p>
            </p:txBody>
          </p:sp>
        </mc:Choice>
        <mc:Fallback xmlns="">
          <p:sp>
            <p:nvSpPr>
              <p:cNvPr id="6" name="CuadroTexto 5">
                <a:extLst>
                  <a:ext uri="{FF2B5EF4-FFF2-40B4-BE49-F238E27FC236}">
                    <a16:creationId xmlns:a16="http://schemas.microsoft.com/office/drawing/2014/main" id="{ADAC55AE-DEF5-42CD-BD6B-62AD663BEA04}"/>
                  </a:ext>
                </a:extLst>
              </p:cNvPr>
              <p:cNvSpPr txBox="1">
                <a:spLocks noRot="1" noChangeAspect="1" noMove="1" noResize="1" noEditPoints="1" noAdjustHandles="1" noChangeArrowheads="1" noChangeShapeType="1" noTextEdit="1"/>
              </p:cNvSpPr>
              <p:nvPr/>
            </p:nvSpPr>
            <p:spPr>
              <a:xfrm>
                <a:off x="269239" y="968188"/>
                <a:ext cx="6280417" cy="3765198"/>
              </a:xfrm>
              <a:prstGeom prst="rect">
                <a:avLst/>
              </a:prstGeom>
              <a:blipFill>
                <a:blip r:embed="rId3"/>
                <a:stretch>
                  <a:fillRect l="-777" t="-972" r="-874"/>
                </a:stretch>
              </a:blipFill>
            </p:spPr>
            <p:txBody>
              <a:bodyPr/>
              <a:lstStyle/>
              <a:p>
                <a:r>
                  <a:rPr lang="en-US">
                    <a:noFill/>
                  </a:rPr>
                  <a:t> </a:t>
                </a:r>
              </a:p>
            </p:txBody>
          </p:sp>
        </mc:Fallback>
      </mc:AlternateContent>
      <p:pic>
        <p:nvPicPr>
          <p:cNvPr id="7" name="Imagen 6">
            <a:extLst>
              <a:ext uri="{FF2B5EF4-FFF2-40B4-BE49-F238E27FC236}">
                <a16:creationId xmlns:a16="http://schemas.microsoft.com/office/drawing/2014/main" id="{9B68FF09-C828-421E-8674-7468A9C6385A}"/>
              </a:ext>
            </a:extLst>
          </p:cNvPr>
          <p:cNvPicPr>
            <a:picLocks noChangeAspect="1"/>
          </p:cNvPicPr>
          <p:nvPr/>
        </p:nvPicPr>
        <p:blipFill>
          <a:blip r:embed="rId4"/>
          <a:stretch>
            <a:fillRect/>
          </a:stretch>
        </p:blipFill>
        <p:spPr>
          <a:xfrm>
            <a:off x="6473892" y="968188"/>
            <a:ext cx="5448869" cy="4209868"/>
          </a:xfrm>
          <a:prstGeom prst="rect">
            <a:avLst/>
          </a:prstGeom>
        </p:spPr>
      </p:pic>
      <p:cxnSp>
        <p:nvCxnSpPr>
          <p:cNvPr id="5" name="Conector recto 4">
            <a:extLst>
              <a:ext uri="{FF2B5EF4-FFF2-40B4-BE49-F238E27FC236}">
                <a16:creationId xmlns:a16="http://schemas.microsoft.com/office/drawing/2014/main" id="{9753E549-9CC5-4EA7-BC17-EA4944571003}"/>
              </a:ext>
            </a:extLst>
          </p:cNvPr>
          <p:cNvCxnSpPr/>
          <p:nvPr/>
        </p:nvCxnSpPr>
        <p:spPr>
          <a:xfrm>
            <a:off x="9473609" y="1488558"/>
            <a:ext cx="0" cy="3009014"/>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25152FC-A864-4277-AD0E-FC8D0E76EE40}"/>
                  </a:ext>
                </a:extLst>
              </p:cNvPr>
              <p:cNvSpPr txBox="1"/>
              <p:nvPr/>
            </p:nvSpPr>
            <p:spPr>
              <a:xfrm>
                <a:off x="9124567" y="4497572"/>
                <a:ext cx="71934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1</m:t>
                      </m:r>
                    </m:oMath>
                  </m:oMathPara>
                </a14:m>
                <a:endParaRPr lang="en-US" sz="2000" dirty="0"/>
              </a:p>
            </p:txBody>
          </p:sp>
        </mc:Choice>
        <mc:Fallback xmlns="">
          <p:sp>
            <p:nvSpPr>
              <p:cNvPr id="8" name="CuadroTexto 7">
                <a:extLst>
                  <a:ext uri="{FF2B5EF4-FFF2-40B4-BE49-F238E27FC236}">
                    <a16:creationId xmlns:a16="http://schemas.microsoft.com/office/drawing/2014/main" id="{E25152FC-A864-4277-AD0E-FC8D0E76EE40}"/>
                  </a:ext>
                </a:extLst>
              </p:cNvPr>
              <p:cNvSpPr txBox="1">
                <a:spLocks noRot="1" noChangeAspect="1" noMove="1" noResize="1" noEditPoints="1" noAdjustHandles="1" noChangeArrowheads="1" noChangeShapeType="1" noTextEdit="1"/>
              </p:cNvSpPr>
              <p:nvPr/>
            </p:nvSpPr>
            <p:spPr>
              <a:xfrm>
                <a:off x="9124567" y="4497572"/>
                <a:ext cx="719349" cy="40011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223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46483D-047B-4835-9F0C-1C2BD36BCD2C}"/>
              </a:ext>
            </a:extLst>
          </p:cNvPr>
          <p:cNvSpPr>
            <a:spLocks noGrp="1"/>
          </p:cNvSpPr>
          <p:nvPr>
            <p:ph type="title"/>
          </p:nvPr>
        </p:nvSpPr>
        <p:spPr/>
        <p:txBody>
          <a:bodyPr/>
          <a:lstStyle/>
          <a:p>
            <a:r>
              <a:rPr lang="en-US" dirty="0"/>
              <a:t>Lasing threshold with N</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6060A98A-E230-4B4F-BC04-0FA28A35DDC1}"/>
                  </a:ext>
                </a:extLst>
              </p:cNvPr>
              <p:cNvSpPr txBox="1"/>
              <p:nvPr/>
            </p:nvSpPr>
            <p:spPr>
              <a:xfrm>
                <a:off x="404037" y="741045"/>
                <a:ext cx="11430000" cy="923330"/>
              </a:xfrm>
              <a:prstGeom prst="rect">
                <a:avLst/>
              </a:prstGeom>
              <a:noFill/>
            </p:spPr>
            <p:txBody>
              <a:bodyPr wrap="square" rtlCol="0">
                <a:spAutoFit/>
              </a:bodyPr>
              <a:lstStyle/>
              <a:p>
                <a:r>
                  <a:rPr lang="en-US" dirty="0"/>
                  <a:t>Our goal is to fit the trend for the imaginary component of the refractive index,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𝑛</m:t>
                        </m:r>
                      </m:e>
                      <m:sub>
                        <m:r>
                          <a:rPr lang="es-ES" b="0" i="1" smtClean="0">
                            <a:latin typeface="Cambria Math" panose="02040503050406030204" pitchFamily="18" charset="0"/>
                          </a:rPr>
                          <m:t>𝑡h</m:t>
                        </m:r>
                      </m:sub>
                    </m:sSub>
                    <m:r>
                      <a:rPr lang="es-ES" b="0" i="1" smtClean="0">
                        <a:latin typeface="Cambria Math" panose="02040503050406030204" pitchFamily="18" charset="0"/>
                      </a:rPr>
                      <m:t>′′</m:t>
                    </m:r>
                  </m:oMath>
                </a14:m>
                <a:r>
                  <a:rPr lang="en-US" dirty="0"/>
                  <a:t>, and the lasing coefficient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𝛾</m:t>
                        </m:r>
                      </m:e>
                      <m:sub>
                        <m:r>
                          <a:rPr lang="es-ES" b="0" i="1" smtClean="0">
                            <a:latin typeface="Cambria Math" panose="02040503050406030204" pitchFamily="18" charset="0"/>
                          </a:rPr>
                          <m:t>𝑡h</m:t>
                        </m:r>
                      </m:sub>
                    </m:sSub>
                  </m:oMath>
                </a14:m>
                <a:r>
                  <a:rPr lang="en-US" dirty="0"/>
                  <a:t>. Plotting the results against the number of unit cells </a:t>
                </a:r>
                <a14:m>
                  <m:oMath xmlns:m="http://schemas.openxmlformats.org/officeDocument/2006/math">
                    <m:r>
                      <a:rPr lang="es-ES" b="0" i="1" smtClean="0">
                        <a:latin typeface="Cambria Math" panose="02040503050406030204" pitchFamily="18" charset="0"/>
                      </a:rPr>
                      <m:t>𝑁</m:t>
                    </m:r>
                  </m:oMath>
                </a14:m>
                <a:r>
                  <a:rPr lang="en-US" dirty="0"/>
                  <a:t>, we find the following fit, for </a:t>
                </a:r>
                <a14:m>
                  <m:oMath xmlns:m="http://schemas.openxmlformats.org/officeDocument/2006/math">
                    <m:r>
                      <a:rPr lang="es-ES" b="0" i="1" smtClean="0">
                        <a:latin typeface="Cambria Math" panose="02040503050406030204" pitchFamily="18" charset="0"/>
                      </a:rPr>
                      <m:t>𝑁</m:t>
                    </m:r>
                    <m:r>
                      <a:rPr lang="es-ES" b="0" i="1" smtClean="0">
                        <a:latin typeface="Cambria Math" panose="02040503050406030204" pitchFamily="18" charset="0"/>
                      </a:rPr>
                      <m:t>∈[20,40]</m:t>
                    </m:r>
                  </m:oMath>
                </a14:m>
                <a:r>
                  <a:rPr lang="en-US" dirty="0"/>
                  <a:t>:</a:t>
                </a:r>
              </a:p>
              <a:p>
                <a:endParaRPr lang="en-US" dirty="0"/>
              </a:p>
            </p:txBody>
          </p:sp>
        </mc:Choice>
        <mc:Fallback xmlns="">
          <p:sp>
            <p:nvSpPr>
              <p:cNvPr id="7" name="CuadroTexto 6">
                <a:extLst>
                  <a:ext uri="{FF2B5EF4-FFF2-40B4-BE49-F238E27FC236}">
                    <a16:creationId xmlns:a16="http://schemas.microsoft.com/office/drawing/2014/main" id="{6060A98A-E230-4B4F-BC04-0FA28A35DDC1}"/>
                  </a:ext>
                </a:extLst>
              </p:cNvPr>
              <p:cNvSpPr txBox="1">
                <a:spLocks noRot="1" noChangeAspect="1" noMove="1" noResize="1" noEditPoints="1" noAdjustHandles="1" noChangeArrowheads="1" noChangeShapeType="1" noTextEdit="1"/>
              </p:cNvSpPr>
              <p:nvPr/>
            </p:nvSpPr>
            <p:spPr>
              <a:xfrm>
                <a:off x="404037" y="741045"/>
                <a:ext cx="11430000" cy="923330"/>
              </a:xfrm>
              <a:prstGeom prst="rect">
                <a:avLst/>
              </a:prstGeom>
              <a:blipFill>
                <a:blip r:embed="rId2"/>
                <a:stretch>
                  <a:fillRect l="-427" t="-39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09A32359-9FE2-42DA-AD29-83659AB0BD67}"/>
                  </a:ext>
                </a:extLst>
              </p:cNvPr>
              <p:cNvSpPr txBox="1"/>
              <p:nvPr/>
            </p:nvSpPr>
            <p:spPr>
              <a:xfrm>
                <a:off x="887273" y="5723673"/>
                <a:ext cx="4184159" cy="313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𝑛</m:t>
                          </m:r>
                        </m:e>
                        <m:sub>
                          <m:r>
                            <a:rPr lang="es-ES" b="0" i="1" smtClean="0">
                              <a:latin typeface="Cambria Math" panose="02040503050406030204" pitchFamily="18" charset="0"/>
                            </a:rPr>
                            <m:t>𝑡h</m:t>
                          </m:r>
                          <m:r>
                            <a:rPr lang="es-ES" b="0" i="1" smtClean="0">
                              <a:latin typeface="Cambria Math" panose="02040503050406030204" pitchFamily="18" charset="0"/>
                            </a:rPr>
                            <m:t>, </m:t>
                          </m:r>
                          <m:r>
                            <a:rPr lang="es-ES" b="0" i="1" smtClean="0">
                              <a:latin typeface="Cambria Math" panose="02040503050406030204" pitchFamily="18" charset="0"/>
                            </a:rPr>
                            <m:t>𝑓𝑖𝑡</m:t>
                          </m:r>
                        </m:sub>
                        <m:sup>
                          <m:r>
                            <a:rPr lang="es-ES" b="0" i="1" smtClean="0">
                              <a:latin typeface="Cambria Math" panose="02040503050406030204" pitchFamily="18" charset="0"/>
                            </a:rPr>
                            <m:t>′′</m:t>
                          </m:r>
                        </m:sup>
                      </m:sSubSup>
                      <m:r>
                        <a:rPr lang="es-ES" b="0" i="1" smtClean="0">
                          <a:latin typeface="Cambria Math" panose="02040503050406030204" pitchFamily="18" charset="0"/>
                        </a:rPr>
                        <m:t>=−9.4×</m:t>
                      </m:r>
                      <m:sSup>
                        <m:sSupPr>
                          <m:ctrlPr>
                            <a:rPr lang="es-ES" b="0" i="1" smtClean="0">
                              <a:latin typeface="Cambria Math" panose="02040503050406030204" pitchFamily="18" charset="0"/>
                            </a:rPr>
                          </m:ctrlPr>
                        </m:sSupPr>
                        <m:e>
                          <m:r>
                            <a:rPr lang="es-ES" b="0" i="1" smtClean="0">
                              <a:latin typeface="Cambria Math" panose="02040503050406030204" pitchFamily="18" charset="0"/>
                            </a:rPr>
                            <m:t>10</m:t>
                          </m:r>
                        </m:e>
                        <m:sup>
                          <m:r>
                            <a:rPr lang="es-ES" b="0" i="1" smtClean="0">
                              <a:latin typeface="Cambria Math" panose="02040503050406030204" pitchFamily="18" charset="0"/>
                            </a:rPr>
                            <m:t>−3</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𝑁</m:t>
                          </m:r>
                        </m:e>
                        <m:sup>
                          <m:r>
                            <a:rPr lang="es-ES" b="0" i="1" smtClean="0">
                              <a:latin typeface="Cambria Math" panose="02040503050406030204" pitchFamily="18" charset="0"/>
                            </a:rPr>
                            <m:t>−3</m:t>
                          </m:r>
                        </m:sup>
                      </m:sSup>
                      <m:r>
                        <a:rPr lang="es-ES" b="0" i="1" smtClean="0">
                          <a:latin typeface="Cambria Math" panose="02040503050406030204" pitchFamily="18" charset="0"/>
                        </a:rPr>
                        <m:t>−3.283×</m:t>
                      </m:r>
                      <m:sSup>
                        <m:sSupPr>
                          <m:ctrlPr>
                            <a:rPr lang="es-ES" b="0" i="1" smtClean="0">
                              <a:latin typeface="Cambria Math" panose="02040503050406030204" pitchFamily="18" charset="0"/>
                            </a:rPr>
                          </m:ctrlPr>
                        </m:sSupPr>
                        <m:e>
                          <m:r>
                            <a:rPr lang="es-ES" b="0" i="1" smtClean="0">
                              <a:latin typeface="Cambria Math" panose="02040503050406030204" pitchFamily="18" charset="0"/>
                            </a:rPr>
                            <m:t>10</m:t>
                          </m:r>
                        </m:e>
                        <m:sup>
                          <m:r>
                            <a:rPr lang="es-ES" b="0" i="1" smtClean="0">
                              <a:latin typeface="Cambria Math" panose="02040503050406030204" pitchFamily="18" charset="0"/>
                            </a:rPr>
                            <m:t>−8</m:t>
                          </m:r>
                        </m:sup>
                      </m:sSup>
                    </m:oMath>
                  </m:oMathPara>
                </a14:m>
                <a:endParaRPr lang="en-US" dirty="0"/>
              </a:p>
            </p:txBody>
          </p:sp>
        </mc:Choice>
        <mc:Fallback>
          <p:sp>
            <p:nvSpPr>
              <p:cNvPr id="10" name="CuadroTexto 9">
                <a:extLst>
                  <a:ext uri="{FF2B5EF4-FFF2-40B4-BE49-F238E27FC236}">
                    <a16:creationId xmlns:a16="http://schemas.microsoft.com/office/drawing/2014/main" id="{09A32359-9FE2-42DA-AD29-83659AB0BD67}"/>
                  </a:ext>
                </a:extLst>
              </p:cNvPr>
              <p:cNvSpPr txBox="1">
                <a:spLocks noRot="1" noChangeAspect="1" noMove="1" noResize="1" noEditPoints="1" noAdjustHandles="1" noChangeArrowheads="1" noChangeShapeType="1" noTextEdit="1"/>
              </p:cNvSpPr>
              <p:nvPr/>
            </p:nvSpPr>
            <p:spPr>
              <a:xfrm>
                <a:off x="887273" y="5723673"/>
                <a:ext cx="4184159" cy="313997"/>
              </a:xfrm>
              <a:prstGeom prst="rect">
                <a:avLst/>
              </a:prstGeom>
              <a:blipFill>
                <a:blip r:embed="rId3"/>
                <a:stretch>
                  <a:fillRect l="-292" r="-146" b="-294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2717CB3C-1814-409B-B2FD-1E02079BC4BC}"/>
                  </a:ext>
                </a:extLst>
              </p:cNvPr>
              <p:cNvSpPr txBox="1"/>
              <p:nvPr/>
            </p:nvSpPr>
            <p:spPr>
              <a:xfrm>
                <a:off x="8119647" y="5644390"/>
                <a:ext cx="2163348" cy="472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𝛾</m:t>
                          </m:r>
                        </m:e>
                        <m:sub>
                          <m:r>
                            <a:rPr lang="es-ES" b="0" i="1" smtClean="0">
                              <a:latin typeface="Cambria Math" panose="02040503050406030204" pitchFamily="18" charset="0"/>
                            </a:rPr>
                            <m:t>𝑡h</m:t>
                          </m:r>
                          <m:r>
                            <a:rPr lang="es-ES" b="0" i="1" smtClean="0">
                              <a:latin typeface="Cambria Math" panose="02040503050406030204" pitchFamily="18" charset="0"/>
                            </a:rPr>
                            <m:t>,</m:t>
                          </m:r>
                          <m:r>
                            <a:rPr lang="es-ES" b="0" i="1" smtClean="0">
                              <a:latin typeface="Cambria Math" panose="02040503050406030204" pitchFamily="18" charset="0"/>
                            </a:rPr>
                            <m:t>𝑓𝑖𝑡</m:t>
                          </m:r>
                        </m:sub>
                      </m:sSub>
                      <m:r>
                        <a:rPr lang="es-ES" b="0" i="1" smtClean="0">
                          <a:latin typeface="Cambria Math" panose="02040503050406030204" pitchFamily="18" charset="0"/>
                        </a:rPr>
                        <m:t>=−2</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𝜔</m:t>
                              </m:r>
                            </m:e>
                            <m:sub>
                              <m:r>
                                <a:rPr lang="es-ES" b="0" i="1" smtClean="0">
                                  <a:latin typeface="Cambria Math" panose="02040503050406030204" pitchFamily="18" charset="0"/>
                                </a:rPr>
                                <m:t>𝑠</m:t>
                              </m:r>
                            </m:sub>
                          </m:sSub>
                        </m:num>
                        <m:den>
                          <m:r>
                            <a:rPr lang="es-ES" b="0" i="1" smtClean="0">
                              <a:latin typeface="Cambria Math" panose="02040503050406030204" pitchFamily="18" charset="0"/>
                            </a:rPr>
                            <m:t>𝑐</m:t>
                          </m:r>
                        </m:den>
                      </m:f>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𝑛</m:t>
                          </m:r>
                        </m:e>
                        <m:sub>
                          <m:r>
                            <a:rPr lang="es-ES" b="0" i="1" smtClean="0">
                              <a:latin typeface="Cambria Math" panose="02040503050406030204" pitchFamily="18" charset="0"/>
                            </a:rPr>
                            <m:t>𝑡h</m:t>
                          </m:r>
                          <m:r>
                            <a:rPr lang="es-ES" b="0" i="1" smtClean="0">
                              <a:latin typeface="Cambria Math" panose="02040503050406030204" pitchFamily="18" charset="0"/>
                            </a:rPr>
                            <m:t>,</m:t>
                          </m:r>
                          <m:r>
                            <a:rPr lang="es-ES" b="0" i="1" smtClean="0">
                              <a:latin typeface="Cambria Math" panose="02040503050406030204" pitchFamily="18" charset="0"/>
                            </a:rPr>
                            <m:t>𝑓𝑖𝑡</m:t>
                          </m:r>
                        </m:sub>
                        <m:sup>
                          <m:r>
                            <a:rPr lang="es-ES" b="0" i="1" smtClean="0">
                              <a:latin typeface="Cambria Math" panose="02040503050406030204" pitchFamily="18" charset="0"/>
                            </a:rPr>
                            <m:t>′′</m:t>
                          </m:r>
                        </m:sup>
                      </m:sSubSup>
                    </m:oMath>
                  </m:oMathPara>
                </a14:m>
                <a:endParaRPr lang="en-US" dirty="0"/>
              </a:p>
            </p:txBody>
          </p:sp>
        </mc:Choice>
        <mc:Fallback>
          <p:sp>
            <p:nvSpPr>
              <p:cNvPr id="15" name="CuadroTexto 14">
                <a:extLst>
                  <a:ext uri="{FF2B5EF4-FFF2-40B4-BE49-F238E27FC236}">
                    <a16:creationId xmlns:a16="http://schemas.microsoft.com/office/drawing/2014/main" id="{2717CB3C-1814-409B-B2FD-1E02079BC4BC}"/>
                  </a:ext>
                </a:extLst>
              </p:cNvPr>
              <p:cNvSpPr txBox="1">
                <a:spLocks noRot="1" noChangeAspect="1" noMove="1" noResize="1" noEditPoints="1" noAdjustHandles="1" noChangeArrowheads="1" noChangeShapeType="1" noTextEdit="1"/>
              </p:cNvSpPr>
              <p:nvPr/>
            </p:nvSpPr>
            <p:spPr>
              <a:xfrm>
                <a:off x="8119647" y="5644390"/>
                <a:ext cx="2163348" cy="472565"/>
              </a:xfrm>
              <a:prstGeom prst="rect">
                <a:avLst/>
              </a:prstGeom>
              <a:blipFill>
                <a:blip r:embed="rId4"/>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C17CB629-C3AC-4100-90BE-A859CCE31B81}"/>
                  </a:ext>
                </a:extLst>
              </p:cNvPr>
              <p:cNvSpPr txBox="1"/>
              <p:nvPr/>
            </p:nvSpPr>
            <p:spPr>
              <a:xfrm>
                <a:off x="9124291" y="6388344"/>
                <a:ext cx="1964640" cy="276999"/>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𝜔</m:t>
                        </m:r>
                      </m:e>
                      <m:sub>
                        <m:r>
                          <a:rPr lang="es-ES" b="0" i="1" smtClean="0">
                            <a:latin typeface="Cambria Math" panose="02040503050406030204" pitchFamily="18" charset="0"/>
                          </a:rPr>
                          <m:t>𝑠</m:t>
                        </m:r>
                      </m:sub>
                    </m:sSub>
                    <m:r>
                      <a:rPr lang="es-ES" b="0" i="1" smtClean="0">
                        <a:latin typeface="Cambria Math" panose="02040503050406030204" pitchFamily="18" charset="0"/>
                      </a:rPr>
                      <m:t> ~ </m:t>
                    </m:r>
                  </m:oMath>
                </a14:m>
                <a:r>
                  <a:rPr lang="en-US" dirty="0"/>
                  <a:t>SIP frequency</a:t>
                </a:r>
              </a:p>
            </p:txBody>
          </p:sp>
        </mc:Choice>
        <mc:Fallback xmlns="">
          <p:sp>
            <p:nvSpPr>
              <p:cNvPr id="19" name="CuadroTexto 18">
                <a:extLst>
                  <a:ext uri="{FF2B5EF4-FFF2-40B4-BE49-F238E27FC236}">
                    <a16:creationId xmlns:a16="http://schemas.microsoft.com/office/drawing/2014/main" id="{C17CB629-C3AC-4100-90BE-A859CCE31B81}"/>
                  </a:ext>
                </a:extLst>
              </p:cNvPr>
              <p:cNvSpPr txBox="1">
                <a:spLocks noRot="1" noChangeAspect="1" noMove="1" noResize="1" noEditPoints="1" noAdjustHandles="1" noChangeArrowheads="1" noChangeShapeType="1" noTextEdit="1"/>
              </p:cNvSpPr>
              <p:nvPr/>
            </p:nvSpPr>
            <p:spPr>
              <a:xfrm>
                <a:off x="9124291" y="6388344"/>
                <a:ext cx="1964640" cy="276999"/>
              </a:xfrm>
              <a:prstGeom prst="rect">
                <a:avLst/>
              </a:prstGeom>
              <a:blipFill>
                <a:blip r:embed="rId7"/>
                <a:stretch>
                  <a:fillRect l="-2795" t="-28889" r="-6832" b="-51111"/>
                </a:stretch>
              </a:blipFill>
            </p:spPr>
            <p:txBody>
              <a:bodyPr/>
              <a:lstStyle/>
              <a:p>
                <a:r>
                  <a:rPr lang="en-US">
                    <a:noFill/>
                  </a:rPr>
                  <a:t> </a:t>
                </a:r>
              </a:p>
            </p:txBody>
          </p:sp>
        </mc:Fallback>
      </mc:AlternateContent>
      <p:pic>
        <p:nvPicPr>
          <p:cNvPr id="4" name="Imagen 3">
            <a:extLst>
              <a:ext uri="{FF2B5EF4-FFF2-40B4-BE49-F238E27FC236}">
                <a16:creationId xmlns:a16="http://schemas.microsoft.com/office/drawing/2014/main" id="{77E7E09D-F29F-45C1-B238-89AB994825A6}"/>
              </a:ext>
            </a:extLst>
          </p:cNvPr>
          <p:cNvPicPr>
            <a:picLocks noChangeAspect="1"/>
          </p:cNvPicPr>
          <p:nvPr/>
        </p:nvPicPr>
        <p:blipFill>
          <a:blip r:embed="rId8"/>
          <a:stretch>
            <a:fillRect/>
          </a:stretch>
        </p:blipFill>
        <p:spPr>
          <a:xfrm>
            <a:off x="739486" y="1508760"/>
            <a:ext cx="4479735" cy="3840480"/>
          </a:xfrm>
          <a:prstGeom prst="rect">
            <a:avLst/>
          </a:prstGeom>
        </p:spPr>
      </p:pic>
      <p:pic>
        <p:nvPicPr>
          <p:cNvPr id="6" name="Imagen 5">
            <a:extLst>
              <a:ext uri="{FF2B5EF4-FFF2-40B4-BE49-F238E27FC236}">
                <a16:creationId xmlns:a16="http://schemas.microsoft.com/office/drawing/2014/main" id="{6B110615-C4C6-4379-9C87-91C4951E9965}"/>
              </a:ext>
            </a:extLst>
          </p:cNvPr>
          <p:cNvPicPr>
            <a:picLocks noChangeAspect="1"/>
          </p:cNvPicPr>
          <p:nvPr/>
        </p:nvPicPr>
        <p:blipFill>
          <a:blip r:embed="rId9"/>
          <a:stretch>
            <a:fillRect/>
          </a:stretch>
        </p:blipFill>
        <p:spPr>
          <a:xfrm>
            <a:off x="6796068" y="1508760"/>
            <a:ext cx="4656446" cy="3840480"/>
          </a:xfrm>
          <a:prstGeom prst="rect">
            <a:avLst/>
          </a:prstGeom>
        </p:spPr>
      </p:pic>
      <p:sp>
        <p:nvSpPr>
          <p:cNvPr id="9" name="Rectángulo 8">
            <a:extLst>
              <a:ext uri="{FF2B5EF4-FFF2-40B4-BE49-F238E27FC236}">
                <a16:creationId xmlns:a16="http://schemas.microsoft.com/office/drawing/2014/main" id="{C7953B1E-41BB-4CCB-84A7-89EEEFC04AAF}"/>
              </a:ext>
            </a:extLst>
          </p:cNvPr>
          <p:cNvSpPr/>
          <p:nvPr/>
        </p:nvSpPr>
        <p:spPr>
          <a:xfrm>
            <a:off x="887273" y="5668019"/>
            <a:ext cx="4184159" cy="4253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ángulo 10">
            <a:extLst>
              <a:ext uri="{FF2B5EF4-FFF2-40B4-BE49-F238E27FC236}">
                <a16:creationId xmlns:a16="http://schemas.microsoft.com/office/drawing/2014/main" id="{0F651DFF-312C-4E61-8C25-CBFD2EED4F82}"/>
              </a:ext>
            </a:extLst>
          </p:cNvPr>
          <p:cNvSpPr/>
          <p:nvPr/>
        </p:nvSpPr>
        <p:spPr>
          <a:xfrm>
            <a:off x="7844511" y="5644390"/>
            <a:ext cx="2713620" cy="511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86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A435AF-0645-428F-BFD9-71F5238C7577}"/>
              </a:ext>
            </a:extLst>
          </p:cNvPr>
          <p:cNvSpPr>
            <a:spLocks noGrp="1"/>
          </p:cNvSpPr>
          <p:nvPr>
            <p:ph type="ctrTitle"/>
          </p:nvPr>
        </p:nvSpPr>
        <p:spPr/>
        <p:txBody>
          <a:bodyPr/>
          <a:lstStyle/>
          <a:p>
            <a:r>
              <a:rPr lang="en-US" dirty="0"/>
              <a:t>Improving quality factor calculations</a:t>
            </a:r>
          </a:p>
        </p:txBody>
      </p:sp>
      <p:sp>
        <p:nvSpPr>
          <p:cNvPr id="3" name="CuadroTexto 2">
            <a:extLst>
              <a:ext uri="{FF2B5EF4-FFF2-40B4-BE49-F238E27FC236}">
                <a16:creationId xmlns:a16="http://schemas.microsoft.com/office/drawing/2014/main" id="{53350463-6BB9-4242-B60E-DE900EF0EF95}"/>
              </a:ext>
            </a:extLst>
          </p:cNvPr>
          <p:cNvSpPr txBox="1"/>
          <p:nvPr/>
        </p:nvSpPr>
        <p:spPr>
          <a:xfrm>
            <a:off x="7985051" y="2951386"/>
            <a:ext cx="2509284" cy="461665"/>
          </a:xfrm>
          <a:prstGeom prst="rect">
            <a:avLst/>
          </a:prstGeom>
          <a:noFill/>
        </p:spPr>
        <p:txBody>
          <a:bodyPr wrap="square" rtlCol="0">
            <a:spAutoFit/>
          </a:bodyPr>
          <a:lstStyle/>
          <a:p>
            <a:r>
              <a:rPr lang="en-US" sz="2400" b="1" dirty="0"/>
              <a:t>And Tarek Measly</a:t>
            </a:r>
          </a:p>
        </p:txBody>
      </p:sp>
    </p:spTree>
    <p:extLst>
      <p:ext uri="{BB962C8B-B14F-4D97-AF65-F5344CB8AC3E}">
        <p14:creationId xmlns:p14="http://schemas.microsoft.com/office/powerpoint/2010/main" val="33204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D19EC-C6BE-4C0B-BAB0-412F92B73BA2}"/>
              </a:ext>
            </a:extLst>
          </p:cNvPr>
          <p:cNvSpPr>
            <a:spLocks noGrp="1"/>
          </p:cNvSpPr>
          <p:nvPr>
            <p:ph type="title"/>
          </p:nvPr>
        </p:nvSpPr>
        <p:spPr/>
        <p:txBody>
          <a:bodyPr/>
          <a:lstStyle/>
          <a:p>
            <a:r>
              <a:rPr lang="en-US" dirty="0"/>
              <a:t>Quality Factor</a:t>
            </a:r>
          </a:p>
        </p:txBody>
      </p:sp>
      <p:pic>
        <p:nvPicPr>
          <p:cNvPr id="6" name="Marcador de contenido 5" descr="Diagrama&#10;&#10;Descripción generada automáticamente">
            <a:extLst>
              <a:ext uri="{FF2B5EF4-FFF2-40B4-BE49-F238E27FC236}">
                <a16:creationId xmlns:a16="http://schemas.microsoft.com/office/drawing/2014/main" id="{17211C66-538D-4463-8859-DE789EB7AEA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477760" y="1064511"/>
            <a:ext cx="4171371" cy="3145982"/>
          </a:xfrm>
        </p:spPr>
      </p:pic>
      <p:sp>
        <p:nvSpPr>
          <p:cNvPr id="4" name="Marcador de contenido 3">
            <a:extLst>
              <a:ext uri="{FF2B5EF4-FFF2-40B4-BE49-F238E27FC236}">
                <a16:creationId xmlns:a16="http://schemas.microsoft.com/office/drawing/2014/main" id="{68252B64-4AEF-4D09-BE29-8909BCBBA816}"/>
              </a:ext>
            </a:extLst>
          </p:cNvPr>
          <p:cNvSpPr>
            <a:spLocks noGrp="1"/>
          </p:cNvSpPr>
          <p:nvPr>
            <p:ph sz="quarter" idx="14"/>
          </p:nvPr>
        </p:nvSpPr>
        <p:spPr/>
        <p:txBody>
          <a:bodyPr/>
          <a:lstStyle/>
          <a:p>
            <a:r>
              <a:rPr lang="en-US" sz="2000" dirty="0"/>
              <a:t>The quality factor depends on the group delay</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8001383A-86D2-45FE-AE51-9A5AE16180AE}"/>
                  </a:ext>
                </a:extLst>
              </p:cNvPr>
              <p:cNvSpPr txBox="1"/>
              <p:nvPr/>
            </p:nvSpPr>
            <p:spPr>
              <a:xfrm>
                <a:off x="368536" y="918121"/>
                <a:ext cx="7009927" cy="3438762"/>
              </a:xfrm>
              <a:prstGeom prst="rect">
                <a:avLst/>
              </a:prstGeom>
              <a:noFill/>
            </p:spPr>
            <p:txBody>
              <a:bodyPr wrap="square" rtlCol="0">
                <a:spAutoFit/>
              </a:bodyPr>
              <a:lstStyle/>
              <a:p>
                <a:pPr marL="342900" indent="-342900">
                  <a:buFont typeface="Arial" panose="020B0604020202020204" pitchFamily="34" charset="0"/>
                  <a:buChar char="•"/>
                </a:pPr>
                <a:r>
                  <a:rPr lang="en-US" sz="2000" dirty="0"/>
                  <a:t>In a finite-length ASOW, we define the transfer function</a:t>
                </a:r>
              </a:p>
              <a:p>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𝑓</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up>
                              <m:r>
                                <a:rPr lang="es-ES" sz="2000" b="0" i="1" smtClean="0">
                                  <a:latin typeface="Cambria Math" panose="02040503050406030204" pitchFamily="18" charset="0"/>
                                </a:rPr>
                                <m:t>+</m:t>
                              </m:r>
                            </m:sup>
                          </m:sSubSup>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𝑁</m:t>
                              </m:r>
                            </m:e>
                          </m:d>
                        </m:num>
                        <m:den>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up>
                              <m:r>
                                <a:rPr lang="es-ES" sz="2000" b="0" i="1" smtClean="0">
                                  <a:latin typeface="Cambria Math" panose="02040503050406030204" pitchFamily="18" charset="0"/>
                                </a:rPr>
                                <m:t>+</m:t>
                              </m:r>
                            </m:sup>
                          </m:sSubSup>
                          <m:r>
                            <a:rPr lang="es-ES" sz="2000" b="0" i="1" smtClean="0">
                              <a:latin typeface="Cambria Math" panose="02040503050406030204" pitchFamily="18" charset="0"/>
                            </a:rPr>
                            <m:t>(0)</m:t>
                          </m:r>
                        </m:den>
                      </m:f>
                    </m:oMath>
                  </m:oMathPara>
                </a14:m>
                <a:endParaRPr lang="en-US" sz="2000" dirty="0"/>
              </a:p>
              <a:p>
                <a:r>
                  <a:rPr lang="en-US" sz="2000" dirty="0"/>
                  <a:t>The group delay</a:t>
                </a:r>
              </a:p>
              <a:p>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𝑔</m:t>
                          </m:r>
                        </m:sub>
                      </m:sSub>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i="1">
                              <a:latin typeface="Cambria Math" panose="02040503050406030204" pitchFamily="18" charset="0"/>
                            </a:rPr>
                            <m:t>𝜕</m:t>
                          </m:r>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𝑇</m:t>
                              </m:r>
                            </m:e>
                            <m:sub>
                              <m:r>
                                <a:rPr lang="es-ES" sz="2000" i="1">
                                  <a:latin typeface="Cambria Math" panose="02040503050406030204" pitchFamily="18" charset="0"/>
                                </a:rPr>
                                <m:t>𝑓</m:t>
                              </m:r>
                              <m:d>
                                <m:dPr>
                                  <m:ctrlPr>
                                    <a:rPr lang="es-ES" sz="2000" i="1">
                                      <a:latin typeface="Cambria Math" panose="02040503050406030204" pitchFamily="18" charset="0"/>
                                    </a:rPr>
                                  </m:ctrlPr>
                                </m:dPr>
                                <m:e>
                                  <m:r>
                                    <a:rPr lang="es-ES" sz="2000" i="1">
                                      <a:latin typeface="Cambria Math" panose="02040503050406030204" pitchFamily="18" charset="0"/>
                                    </a:rPr>
                                    <m:t>𝜔</m:t>
                                  </m:r>
                                </m:e>
                              </m:d>
                            </m:sub>
                          </m:sSub>
                        </m:num>
                        <m:den>
                          <m:r>
                            <a:rPr lang="es-ES" sz="2000" b="0" i="1" smtClean="0">
                              <a:latin typeface="Cambria Math" panose="02040503050406030204" pitchFamily="18" charset="0"/>
                            </a:rPr>
                            <m:t>𝜕𝜔</m:t>
                          </m:r>
                        </m:den>
                      </m:f>
                    </m:oMath>
                  </m:oMathPara>
                </a14:m>
                <a:endParaRPr lang="es-ES" sz="2000" b="0" dirty="0"/>
              </a:p>
              <a:p>
                <a:r>
                  <a:rPr lang="en-US" sz="2000" dirty="0"/>
                  <a:t>The quality factor</a:t>
                </a:r>
              </a:p>
              <a:p>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𝑄</m:t>
                      </m:r>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𝑔</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𝜔</m:t>
                              </m:r>
                            </m:e>
                            <m:sub>
                              <m:r>
                                <a:rPr lang="es-ES" sz="2000" b="0" i="1" smtClean="0">
                                  <a:latin typeface="Cambria Math" panose="02040503050406030204" pitchFamily="18" charset="0"/>
                                </a:rPr>
                                <m:t>𝑟𝑒𝑠</m:t>
                              </m:r>
                            </m:sub>
                          </m:sSub>
                        </m:num>
                        <m:den>
                          <m:r>
                            <a:rPr lang="es-ES" sz="2000" b="0" i="1" smtClean="0">
                              <a:latin typeface="Cambria Math" panose="02040503050406030204" pitchFamily="18" charset="0"/>
                            </a:rPr>
                            <m:t>2</m:t>
                          </m:r>
                        </m:den>
                      </m:f>
                    </m:oMath>
                  </m:oMathPara>
                </a14:m>
                <a:endParaRPr lang="en-US" sz="2000" dirty="0"/>
              </a:p>
              <a:p>
                <a:r>
                  <a:rPr lang="en-US" sz="2000" dirty="0"/>
                  <a:t>Where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𝜔</m:t>
                        </m:r>
                      </m:e>
                      <m:sub>
                        <m:r>
                          <a:rPr lang="es-ES" sz="2000" b="0" i="1" smtClean="0">
                            <a:latin typeface="Cambria Math" panose="02040503050406030204" pitchFamily="18" charset="0"/>
                          </a:rPr>
                          <m:t>𝑟𝑒𝑠</m:t>
                        </m:r>
                      </m:sub>
                    </m:sSub>
                  </m:oMath>
                </a14:m>
                <a:r>
                  <a:rPr lang="en-US" sz="2000" dirty="0"/>
                  <a:t> is the resonance frequency the closest to the EPD in question.</a:t>
                </a:r>
              </a:p>
            </p:txBody>
          </p:sp>
        </mc:Choice>
        <mc:Fallback>
          <p:sp>
            <p:nvSpPr>
              <p:cNvPr id="7" name="CuadroTexto 6">
                <a:extLst>
                  <a:ext uri="{FF2B5EF4-FFF2-40B4-BE49-F238E27FC236}">
                    <a16:creationId xmlns:a16="http://schemas.microsoft.com/office/drawing/2014/main" id="{8001383A-86D2-45FE-AE51-9A5AE16180AE}"/>
                  </a:ext>
                </a:extLst>
              </p:cNvPr>
              <p:cNvSpPr txBox="1">
                <a:spLocks noRot="1" noChangeAspect="1" noMove="1" noResize="1" noEditPoints="1" noAdjustHandles="1" noChangeArrowheads="1" noChangeShapeType="1" noTextEdit="1"/>
              </p:cNvSpPr>
              <p:nvPr/>
            </p:nvSpPr>
            <p:spPr>
              <a:xfrm>
                <a:off x="368536" y="918121"/>
                <a:ext cx="7009927" cy="3438762"/>
              </a:xfrm>
              <a:prstGeom prst="rect">
                <a:avLst/>
              </a:prstGeom>
              <a:blipFill>
                <a:blip r:embed="rId3"/>
                <a:stretch>
                  <a:fillRect l="-870" t="-1064" b="-2305"/>
                </a:stretch>
              </a:blipFill>
            </p:spPr>
            <p:txBody>
              <a:bodyPr/>
              <a:lstStyle/>
              <a:p>
                <a:r>
                  <a:rPr lang="en-US">
                    <a:noFill/>
                  </a:rPr>
                  <a:t> </a:t>
                </a:r>
              </a:p>
            </p:txBody>
          </p:sp>
        </mc:Fallback>
      </mc:AlternateContent>
    </p:spTree>
    <p:extLst>
      <p:ext uri="{BB962C8B-B14F-4D97-AF65-F5344CB8AC3E}">
        <p14:creationId xmlns:p14="http://schemas.microsoft.com/office/powerpoint/2010/main" val="2568629318"/>
      </p:ext>
    </p:extLst>
  </p:cSld>
  <p:clrMapOvr>
    <a:masterClrMapping/>
  </p:clrMapOvr>
</p:sld>
</file>

<file path=ppt/theme/theme1.xml><?xml version="1.0" encoding="utf-8"?>
<a:theme xmlns:a="http://schemas.openxmlformats.org/drawingml/2006/main" name="Capolino_Slides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olino_Slides_Theme" id="{294A3E00-7D47-4D42-B17A-95D89F0AAB1E}" vid="{36E3AEA3-E4BA-4329-B025-B0EB7F032B62}"/>
    </a:ext>
  </a:extLst>
</a:theme>
</file>

<file path=ppt/theme/theme2.xml><?xml version="1.0" encoding="utf-8"?>
<a:theme xmlns:a="http://schemas.openxmlformats.org/drawingml/2006/main" name="Capolino_Title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olino_Title_Theme" id="{B2EBE72B-470E-4CF7-9249-DF1F0954883A}" vid="{C25F7877-D91D-4CB7-A24B-4A4B04882CC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Capolino_Slides_Theme</Template>
  <TotalTime>507</TotalTime>
  <Words>1225</Words>
  <Application>Microsoft Office PowerPoint</Application>
  <PresentationFormat>Panorámica</PresentationFormat>
  <Paragraphs>138</Paragraphs>
  <Slides>17</Slides>
  <Notes>1</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17</vt:i4>
      </vt:variant>
    </vt:vector>
  </HeadingPairs>
  <TitlesOfParts>
    <vt:vector size="23" baseType="lpstr">
      <vt:lpstr>Arial</vt:lpstr>
      <vt:lpstr>Calibri</vt:lpstr>
      <vt:lpstr>Cambria Math</vt:lpstr>
      <vt:lpstr>Times New Roman</vt:lpstr>
      <vt:lpstr>Capolino_Slides_Theme</vt:lpstr>
      <vt:lpstr>Capolino_Title_Theme</vt:lpstr>
      <vt:lpstr>Lasing Threshold in SIP-ASOW</vt:lpstr>
      <vt:lpstr>Goal</vt:lpstr>
      <vt:lpstr>Lasing basics</vt:lpstr>
      <vt:lpstr>Transfer Function</vt:lpstr>
      <vt:lpstr>Poles of the transfer function</vt:lpstr>
      <vt:lpstr>Lasing threshold at SIP-ASOW</vt:lpstr>
      <vt:lpstr>Lasing threshold with N</vt:lpstr>
      <vt:lpstr>Improving quality factor calculations</vt:lpstr>
      <vt:lpstr>Quality Factor</vt:lpstr>
      <vt:lpstr>Calculations </vt:lpstr>
      <vt:lpstr>Quality factor and frequency range</vt:lpstr>
      <vt:lpstr>Example for the 6DBE-ASOW</vt:lpstr>
      <vt:lpstr>Presentación de PowerPoint</vt:lpstr>
      <vt:lpstr>Presentación de PowerPoint</vt:lpstr>
      <vt:lpstr>Presentación de PowerPoint</vt:lpstr>
      <vt:lpstr>Presentación de PowerPoint</vt:lpstr>
      <vt:lpstr>Chirality meeting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Lasing Threshold</dc:title>
  <dc:creator>Albert Herrero Parareda</dc:creator>
  <cp:lastModifiedBy>Albert Herrero Parareda</cp:lastModifiedBy>
  <cp:revision>16</cp:revision>
  <dcterms:created xsi:type="dcterms:W3CDTF">2022-01-07T00:10:48Z</dcterms:created>
  <dcterms:modified xsi:type="dcterms:W3CDTF">2022-01-19T22:17:09Z</dcterms:modified>
</cp:coreProperties>
</file>