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sldIdLst>
    <p:sldId id="257" r:id="rId3"/>
    <p:sldId id="256" r:id="rId4"/>
    <p:sldId id="258" r:id="rId5"/>
    <p:sldId id="267" r:id="rId6"/>
    <p:sldId id="270" r:id="rId7"/>
    <p:sldId id="260" r:id="rId8"/>
    <p:sldId id="274" r:id="rId9"/>
    <p:sldId id="262" r:id="rId10"/>
    <p:sldId id="266" r:id="rId11"/>
    <p:sldId id="261" r:id="rId12"/>
    <p:sldId id="268" r:id="rId13"/>
    <p:sldId id="271" r:id="rId14"/>
    <p:sldId id="27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F480B97A-AA96-41C3-9086-73FB1BDDB074}"/>
              </a:ext>
            </a:extLst>
          </p:cNvPr>
          <p:cNvSpPr>
            <a:spLocks noGrp="1"/>
          </p:cNvSpPr>
          <p:nvPr>
            <p:ph type="dt" sz="half" idx="10"/>
          </p:nvPr>
        </p:nvSpPr>
        <p:spPr/>
        <p:txBody>
          <a:bodyPr/>
          <a:lstStyle/>
          <a:p>
            <a:fld id="{D671AD89-7CDF-4A0F-A4BD-86C03DB08FEF}" type="datetimeFigureOut">
              <a:rPr lang="en-US" smtClean="0"/>
              <a:t>1/24/2022</a:t>
            </a:fld>
            <a:endParaRPr lang="en-US"/>
          </a:p>
        </p:txBody>
      </p:sp>
      <p:sp>
        <p:nvSpPr>
          <p:cNvPr id="4" name="Marcador de pie de página 3">
            <a:extLst>
              <a:ext uri="{FF2B5EF4-FFF2-40B4-BE49-F238E27FC236}">
                <a16:creationId xmlns:a16="http://schemas.microsoft.com/office/drawing/2014/main" id="{690C1682-E63F-4DC1-B3D0-DFADC2DD0C7E}"/>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D9CAFC5-E272-4C63-91AD-D2D09F56F4BC}"/>
              </a:ext>
            </a:extLst>
          </p:cNvPr>
          <p:cNvSpPr>
            <a:spLocks noGrp="1"/>
          </p:cNvSpPr>
          <p:nvPr>
            <p:ph type="sldNum" sz="quarter" idx="12"/>
          </p:nvPr>
        </p:nvSpPr>
        <p:spPr/>
        <p:txBody>
          <a:bodyPr/>
          <a:lstStyle/>
          <a:p>
            <a:fld id="{46F9B858-6BFA-41FB-8F51-3247C14C1429}" type="slidenum">
              <a:rPr lang="en-US" smtClean="0"/>
              <a:t>‹Nº›</a:t>
            </a:fld>
            <a:endParaRPr lang="en-US"/>
          </a:p>
        </p:txBody>
      </p:sp>
      <p:sp>
        <p:nvSpPr>
          <p:cNvPr id="8" name="Rectángulo 7">
            <a:extLst>
              <a:ext uri="{FF2B5EF4-FFF2-40B4-BE49-F238E27FC236}">
                <a16:creationId xmlns:a16="http://schemas.microsoft.com/office/drawing/2014/main" id="{1B2BCA60-84B8-4BFE-80C3-9399EEB22058}"/>
              </a:ext>
            </a:extLst>
          </p:cNvPr>
          <p:cNvSpPr/>
          <p:nvPr/>
        </p:nvSpPr>
        <p:spPr>
          <a:xfrm>
            <a:off x="0" y="5562599"/>
            <a:ext cx="12192000" cy="691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ítulo 9">
            <a:extLst>
              <a:ext uri="{FF2B5EF4-FFF2-40B4-BE49-F238E27FC236}">
                <a16:creationId xmlns:a16="http://schemas.microsoft.com/office/drawing/2014/main" id="{7EB3881B-7078-41E2-9595-28E51572BB00}"/>
              </a:ext>
            </a:extLst>
          </p:cNvPr>
          <p:cNvSpPr>
            <a:spLocks noGrp="1"/>
          </p:cNvSpPr>
          <p:nvPr>
            <p:ph type="title"/>
          </p:nvPr>
        </p:nvSpPr>
        <p:spPr>
          <a:xfrm>
            <a:off x="269240" y="207685"/>
            <a:ext cx="7208520" cy="478116"/>
          </a:xfrm>
          <a:prstGeom prst="rect">
            <a:avLst/>
          </a:prstGeom>
        </p:spPr>
        <p:txBody>
          <a:bodyPr/>
          <a:lstStyle>
            <a:lvl1pPr>
              <a:defRPr lang="en-US" sz="2200" b="1" kern="1200" dirty="0">
                <a:solidFill>
                  <a:srgbClr val="C00000"/>
                </a:solidFill>
                <a:latin typeface="Arial" panose="020B0604020202020204" pitchFamily="34" charset="0"/>
                <a:ea typeface="+mn-ea"/>
                <a:cs typeface="Arial" panose="020B0604020202020204" pitchFamily="34" charset="0"/>
              </a:defRPr>
            </a:lvl1pPr>
          </a:lstStyle>
          <a:p>
            <a:r>
              <a:rPr lang="es-ES"/>
              <a:t>Haga clic para modificar el estilo de título del patrón</a:t>
            </a:r>
            <a:endParaRPr lang="en-US" dirty="0"/>
          </a:p>
        </p:txBody>
      </p:sp>
      <p:sp>
        <p:nvSpPr>
          <p:cNvPr id="12" name="Marcador de contenido 11">
            <a:extLst>
              <a:ext uri="{FF2B5EF4-FFF2-40B4-BE49-F238E27FC236}">
                <a16:creationId xmlns:a16="http://schemas.microsoft.com/office/drawing/2014/main" id="{91C78CB9-0B76-4FFC-8951-29F068F98008}"/>
              </a:ext>
            </a:extLst>
          </p:cNvPr>
          <p:cNvSpPr>
            <a:spLocks noGrp="1"/>
          </p:cNvSpPr>
          <p:nvPr>
            <p:ph sz="quarter" idx="13"/>
          </p:nvPr>
        </p:nvSpPr>
        <p:spPr>
          <a:xfrm>
            <a:off x="269875" y="873125"/>
            <a:ext cx="11587163" cy="4248150"/>
          </a:xfrm>
          <a:prstGeom prst="rect">
            <a:avLst/>
          </a:prstGeom>
        </p:spPr>
        <p:txBody>
          <a:bodyPr/>
          <a:lstStyle>
            <a:lvl1pPr>
              <a:defRPr/>
            </a:lvl1pPr>
          </a:lstStyle>
          <a:p>
            <a:pPr lvl="0"/>
            <a:r>
              <a:rPr lang="es-ES"/>
              <a:t>Haga clic para modificar los estilos de texto del patrón</a:t>
            </a:r>
          </a:p>
        </p:txBody>
      </p:sp>
      <p:sp>
        <p:nvSpPr>
          <p:cNvPr id="14" name="Marcador de contenido 13">
            <a:extLst>
              <a:ext uri="{FF2B5EF4-FFF2-40B4-BE49-F238E27FC236}">
                <a16:creationId xmlns:a16="http://schemas.microsoft.com/office/drawing/2014/main" id="{77F533D0-E95C-4012-9F77-2C50CD5458C5}"/>
              </a:ext>
            </a:extLst>
          </p:cNvPr>
          <p:cNvSpPr>
            <a:spLocks noGrp="1"/>
          </p:cNvSpPr>
          <p:nvPr>
            <p:ph sz="quarter" idx="14"/>
          </p:nvPr>
        </p:nvSpPr>
        <p:spPr>
          <a:xfrm>
            <a:off x="0" y="5694680"/>
            <a:ext cx="12192000" cy="422275"/>
          </a:xfrm>
          <a:prstGeom prst="rect">
            <a:avLst/>
          </a:prstGeom>
        </p:spPr>
        <p:txBody>
          <a:bodyPr/>
          <a:lstStyle>
            <a:lvl1pPr marL="0" indent="0" algn="ctr">
              <a:buNone/>
              <a:defRPr/>
            </a:lvl1pPr>
            <a:lvl2pPr algn="ctr">
              <a:defRPr/>
            </a:lvl2pPr>
            <a:lvl3pPr algn="ctr">
              <a:defRPr/>
            </a:lvl3pPr>
            <a:lvl4pPr algn="ctr">
              <a:defRPr/>
            </a:lvl4pPr>
            <a:lvl5pPr marL="1828800" indent="0" algn="ctr">
              <a:buNone/>
              <a:defRPr/>
            </a:lvl5pPr>
          </a:lstStyle>
          <a:p>
            <a:pPr lvl="0"/>
            <a:r>
              <a:rPr lang="es-ES"/>
              <a:t>Haga clic para modificar los estilos de texto del patrón</a:t>
            </a:r>
          </a:p>
        </p:txBody>
      </p:sp>
    </p:spTree>
    <p:extLst>
      <p:ext uri="{BB962C8B-B14F-4D97-AF65-F5344CB8AC3E}">
        <p14:creationId xmlns:p14="http://schemas.microsoft.com/office/powerpoint/2010/main" val="634379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Diapositiva de título">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6FEFD2-768D-4A22-ADA4-1266F33B604A}"/>
              </a:ext>
            </a:extLst>
          </p:cNvPr>
          <p:cNvSpPr>
            <a:spLocks noGrp="1"/>
          </p:cNvSpPr>
          <p:nvPr>
            <p:ph type="ctrTitle"/>
          </p:nvPr>
        </p:nvSpPr>
        <p:spPr>
          <a:xfrm>
            <a:off x="1615440" y="1489352"/>
            <a:ext cx="9144000" cy="507831"/>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lvl1pPr algn="ctr">
              <a:defRPr lang="en-US" sz="3000" b="1" i="0" dirty="0">
                <a:solidFill>
                  <a:srgbClr val="DE0000"/>
                </a:solidFill>
                <a:latin typeface="+mn-lt"/>
                <a:ea typeface="+mn-ea"/>
                <a:cs typeface="+mn-cs"/>
              </a:defRPr>
            </a:lvl1pPr>
          </a:lstStyle>
          <a:p>
            <a:pPr marL="0" lvl="0" algn="ctr"/>
            <a:r>
              <a:rPr lang="es-ES"/>
              <a:t>Haga clic para modificar el estilo de título del patrón</a:t>
            </a:r>
            <a:endParaRPr lang="en-US" dirty="0"/>
          </a:p>
        </p:txBody>
      </p:sp>
      <p:sp>
        <p:nvSpPr>
          <p:cNvPr id="4" name="Marcador de fecha 3">
            <a:extLst>
              <a:ext uri="{FF2B5EF4-FFF2-40B4-BE49-F238E27FC236}">
                <a16:creationId xmlns:a16="http://schemas.microsoft.com/office/drawing/2014/main" id="{FC7D00CD-C347-4957-9CCB-2F1483A0468B}"/>
              </a:ext>
            </a:extLst>
          </p:cNvPr>
          <p:cNvSpPr>
            <a:spLocks noGrp="1"/>
          </p:cNvSpPr>
          <p:nvPr>
            <p:ph type="dt" sz="half" idx="10"/>
          </p:nvPr>
        </p:nvSpPr>
        <p:spPr/>
        <p:txBody>
          <a:bodyPr/>
          <a:lstStyle/>
          <a:p>
            <a:fld id="{D671AD89-7CDF-4A0F-A4BD-86C03DB08FEF}" type="datetimeFigureOut">
              <a:rPr lang="en-US" smtClean="0"/>
              <a:t>1/24/2022</a:t>
            </a:fld>
            <a:endParaRPr lang="en-US"/>
          </a:p>
        </p:txBody>
      </p:sp>
      <p:sp>
        <p:nvSpPr>
          <p:cNvPr id="5" name="Marcador de pie de página 4">
            <a:extLst>
              <a:ext uri="{FF2B5EF4-FFF2-40B4-BE49-F238E27FC236}">
                <a16:creationId xmlns:a16="http://schemas.microsoft.com/office/drawing/2014/main" id="{26BC88D0-BB72-495C-8837-BB346301731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7F160C5-850F-47D1-BC84-15089E004C04}"/>
              </a:ext>
            </a:extLst>
          </p:cNvPr>
          <p:cNvSpPr>
            <a:spLocks noGrp="1"/>
          </p:cNvSpPr>
          <p:nvPr>
            <p:ph type="sldNum" sz="quarter" idx="12"/>
          </p:nvPr>
        </p:nvSpPr>
        <p:spPr/>
        <p:txBody>
          <a:bodyPr/>
          <a:lstStyle/>
          <a:p>
            <a:fld id="{46F9B858-6BFA-41FB-8F51-3247C14C1429}" type="slidenum">
              <a:rPr lang="en-US" smtClean="0"/>
              <a:t>‹Nº›</a:t>
            </a:fld>
            <a:endParaRPr lang="en-US"/>
          </a:p>
        </p:txBody>
      </p:sp>
      <p:sp>
        <p:nvSpPr>
          <p:cNvPr id="7" name="Text Box 4">
            <a:extLst>
              <a:ext uri="{FF2B5EF4-FFF2-40B4-BE49-F238E27FC236}">
                <a16:creationId xmlns:a16="http://schemas.microsoft.com/office/drawing/2014/main" id="{C0000D73-C976-4885-BD9F-C15F82ECE5AB}"/>
              </a:ext>
            </a:extLst>
          </p:cNvPr>
          <p:cNvSpPr txBox="1">
            <a:spLocks noChangeArrowheads="1"/>
          </p:cNvSpPr>
          <p:nvPr/>
        </p:nvSpPr>
        <p:spPr bwMode="auto">
          <a:xfrm>
            <a:off x="1866899" y="2939791"/>
            <a:ext cx="845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609600" indent="-609600"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marL="0" indent="0" algn="ctr" eaLnBrk="1" hangingPunct="1">
              <a:spcBef>
                <a:spcPct val="50000"/>
              </a:spcBef>
            </a:pPr>
            <a:r>
              <a:rPr lang="en-US" altLang="en-US" b="0" dirty="0">
                <a:latin typeface="Arial" panose="020B0604020202020204" pitchFamily="34" charset="0"/>
                <a:cs typeface="Arial" panose="020B0604020202020204" pitchFamily="34" charset="0"/>
              </a:rPr>
              <a:t>A. Herrero and </a:t>
            </a:r>
            <a:r>
              <a:rPr lang="en-US" altLang="en-US" b="0" u="sng" dirty="0">
                <a:latin typeface="Arial" panose="020B0604020202020204" pitchFamily="34" charset="0"/>
                <a:cs typeface="Arial" panose="020B0604020202020204" pitchFamily="34" charset="0"/>
              </a:rPr>
              <a:t>F. Capolino</a:t>
            </a:r>
          </a:p>
        </p:txBody>
      </p:sp>
      <p:sp>
        <p:nvSpPr>
          <p:cNvPr id="8" name="TextBox 11">
            <a:extLst>
              <a:ext uri="{FF2B5EF4-FFF2-40B4-BE49-F238E27FC236}">
                <a16:creationId xmlns:a16="http://schemas.microsoft.com/office/drawing/2014/main" id="{F9DED733-D721-406E-8522-79DF759D0C13}"/>
              </a:ext>
            </a:extLst>
          </p:cNvPr>
          <p:cNvSpPr txBox="1"/>
          <p:nvPr/>
        </p:nvSpPr>
        <p:spPr>
          <a:xfrm>
            <a:off x="2854959" y="3918209"/>
            <a:ext cx="6482080" cy="400110"/>
          </a:xfrm>
          <a:prstGeom prst="rect">
            <a:avLst/>
          </a:prstGeom>
          <a:noFill/>
        </p:spPr>
        <p:txBody>
          <a:bodyPr wrap="square" rtlCol="0">
            <a:spAutoFit/>
          </a:bodyPr>
          <a:lstStyle/>
          <a:p>
            <a:pPr algn="ctr"/>
            <a:r>
              <a:rPr lang="en-US" sz="2000" dirty="0"/>
              <a:t>Department of Electrical Engineering and Computer Science</a:t>
            </a:r>
          </a:p>
        </p:txBody>
      </p:sp>
      <p:pic>
        <p:nvPicPr>
          <p:cNvPr id="9" name="Picture 2" descr="Signature, flush left">
            <a:extLst>
              <a:ext uri="{FF2B5EF4-FFF2-40B4-BE49-F238E27FC236}">
                <a16:creationId xmlns:a16="http://schemas.microsoft.com/office/drawing/2014/main" id="{F3C3F282-6114-43DA-BB7D-6243C92E47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1717" y="4744723"/>
            <a:ext cx="3968565" cy="6239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ignature, flush left">
            <a:extLst>
              <a:ext uri="{FF2B5EF4-FFF2-40B4-BE49-F238E27FC236}">
                <a16:creationId xmlns:a16="http://schemas.microsoft.com/office/drawing/2014/main" id="{21F0F81C-D886-4CA2-9CA9-0577CBE90C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73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3" name="Marcador de fecha 2">
            <a:extLst>
              <a:ext uri="{FF2B5EF4-FFF2-40B4-BE49-F238E27FC236}">
                <a16:creationId xmlns:a16="http://schemas.microsoft.com/office/drawing/2014/main" id="{F480B97A-AA96-41C3-9086-73FB1BDDB074}"/>
              </a:ext>
            </a:extLst>
          </p:cNvPr>
          <p:cNvSpPr>
            <a:spLocks noGrp="1"/>
          </p:cNvSpPr>
          <p:nvPr>
            <p:ph type="dt" sz="half" idx="10"/>
          </p:nvPr>
        </p:nvSpPr>
        <p:spPr/>
        <p:txBody>
          <a:bodyPr/>
          <a:lstStyle/>
          <a:p>
            <a:fld id="{D671AD89-7CDF-4A0F-A4BD-86C03DB08FEF}" type="datetimeFigureOut">
              <a:rPr lang="en-US" smtClean="0"/>
              <a:t>1/24/2022</a:t>
            </a:fld>
            <a:endParaRPr lang="en-US"/>
          </a:p>
        </p:txBody>
      </p:sp>
      <p:sp>
        <p:nvSpPr>
          <p:cNvPr id="4" name="Marcador de pie de página 3">
            <a:extLst>
              <a:ext uri="{FF2B5EF4-FFF2-40B4-BE49-F238E27FC236}">
                <a16:creationId xmlns:a16="http://schemas.microsoft.com/office/drawing/2014/main" id="{690C1682-E63F-4DC1-B3D0-DFADC2DD0C7E}"/>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AD9CAFC5-E272-4C63-91AD-D2D09F56F4BC}"/>
              </a:ext>
            </a:extLst>
          </p:cNvPr>
          <p:cNvSpPr>
            <a:spLocks noGrp="1"/>
          </p:cNvSpPr>
          <p:nvPr>
            <p:ph type="sldNum" sz="quarter" idx="12"/>
          </p:nvPr>
        </p:nvSpPr>
        <p:spPr/>
        <p:txBody>
          <a:bodyPr/>
          <a:lstStyle/>
          <a:p>
            <a:fld id="{46F9B858-6BFA-41FB-8F51-3247C14C1429}" type="slidenum">
              <a:rPr lang="en-US" smtClean="0"/>
              <a:t>‹Nº›</a:t>
            </a:fld>
            <a:endParaRPr lang="en-US"/>
          </a:p>
        </p:txBody>
      </p:sp>
      <p:sp>
        <p:nvSpPr>
          <p:cNvPr id="8" name="Rectángulo 7">
            <a:extLst>
              <a:ext uri="{FF2B5EF4-FFF2-40B4-BE49-F238E27FC236}">
                <a16:creationId xmlns:a16="http://schemas.microsoft.com/office/drawing/2014/main" id="{1B2BCA60-84B8-4BFE-80C3-9399EEB22058}"/>
              </a:ext>
            </a:extLst>
          </p:cNvPr>
          <p:cNvSpPr/>
          <p:nvPr/>
        </p:nvSpPr>
        <p:spPr>
          <a:xfrm>
            <a:off x="0" y="5562599"/>
            <a:ext cx="12192000" cy="6917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ítulo 9">
            <a:extLst>
              <a:ext uri="{FF2B5EF4-FFF2-40B4-BE49-F238E27FC236}">
                <a16:creationId xmlns:a16="http://schemas.microsoft.com/office/drawing/2014/main" id="{7EB3881B-7078-41E2-9595-28E51572BB00}"/>
              </a:ext>
            </a:extLst>
          </p:cNvPr>
          <p:cNvSpPr>
            <a:spLocks noGrp="1"/>
          </p:cNvSpPr>
          <p:nvPr>
            <p:ph type="title"/>
          </p:nvPr>
        </p:nvSpPr>
        <p:spPr>
          <a:xfrm>
            <a:off x="269240" y="207685"/>
            <a:ext cx="7208520" cy="478116"/>
          </a:xfrm>
          <a:prstGeom prst="rect">
            <a:avLst/>
          </a:prstGeom>
        </p:spPr>
        <p:txBody>
          <a:bodyPr/>
          <a:lstStyle>
            <a:lvl1pPr>
              <a:defRPr lang="en-US" sz="2200" b="1" kern="1200" dirty="0">
                <a:solidFill>
                  <a:srgbClr val="C00000"/>
                </a:solidFill>
                <a:latin typeface="Arial" panose="020B0604020202020204" pitchFamily="34" charset="0"/>
                <a:ea typeface="+mn-ea"/>
                <a:cs typeface="Arial" panose="020B0604020202020204" pitchFamily="34" charset="0"/>
              </a:defRPr>
            </a:lvl1pPr>
          </a:lstStyle>
          <a:p>
            <a:r>
              <a:rPr lang="es-ES"/>
              <a:t>Haga clic para modificar el estilo de título del patrón</a:t>
            </a:r>
            <a:endParaRPr lang="en-US" dirty="0"/>
          </a:p>
        </p:txBody>
      </p:sp>
      <p:sp>
        <p:nvSpPr>
          <p:cNvPr id="12" name="Marcador de contenido 11">
            <a:extLst>
              <a:ext uri="{FF2B5EF4-FFF2-40B4-BE49-F238E27FC236}">
                <a16:creationId xmlns:a16="http://schemas.microsoft.com/office/drawing/2014/main" id="{91C78CB9-0B76-4FFC-8951-29F068F98008}"/>
              </a:ext>
            </a:extLst>
          </p:cNvPr>
          <p:cNvSpPr>
            <a:spLocks noGrp="1"/>
          </p:cNvSpPr>
          <p:nvPr>
            <p:ph sz="quarter" idx="13"/>
          </p:nvPr>
        </p:nvSpPr>
        <p:spPr>
          <a:xfrm>
            <a:off x="269875" y="873125"/>
            <a:ext cx="11587163" cy="4248150"/>
          </a:xfrm>
          <a:prstGeom prst="rect">
            <a:avLst/>
          </a:prstGeom>
        </p:spPr>
        <p:txBody>
          <a:bodyPr/>
          <a:lstStyle>
            <a:lvl1pPr>
              <a:defRPr/>
            </a:lvl1pPr>
          </a:lstStyle>
          <a:p>
            <a:pPr lvl="0"/>
            <a:r>
              <a:rPr lang="es-ES"/>
              <a:t>Haga clic para modificar los estilos de texto del patrón</a:t>
            </a:r>
          </a:p>
        </p:txBody>
      </p:sp>
      <p:sp>
        <p:nvSpPr>
          <p:cNvPr id="14" name="Marcador de contenido 13">
            <a:extLst>
              <a:ext uri="{FF2B5EF4-FFF2-40B4-BE49-F238E27FC236}">
                <a16:creationId xmlns:a16="http://schemas.microsoft.com/office/drawing/2014/main" id="{77F533D0-E95C-4012-9F77-2C50CD5458C5}"/>
              </a:ext>
            </a:extLst>
          </p:cNvPr>
          <p:cNvSpPr>
            <a:spLocks noGrp="1"/>
          </p:cNvSpPr>
          <p:nvPr>
            <p:ph sz="quarter" idx="14"/>
          </p:nvPr>
        </p:nvSpPr>
        <p:spPr>
          <a:xfrm>
            <a:off x="0" y="5694680"/>
            <a:ext cx="12192000" cy="422275"/>
          </a:xfrm>
          <a:prstGeom prst="rect">
            <a:avLst/>
          </a:prstGeom>
        </p:spPr>
        <p:txBody>
          <a:bodyPr/>
          <a:lstStyle>
            <a:lvl1pPr marL="0" indent="0" algn="ctr">
              <a:buNone/>
              <a:defRPr/>
            </a:lvl1pPr>
            <a:lvl2pPr algn="ctr">
              <a:defRPr/>
            </a:lvl2pPr>
            <a:lvl3pPr algn="ctr">
              <a:defRPr/>
            </a:lvl3pPr>
            <a:lvl4pPr algn="ctr">
              <a:defRPr/>
            </a:lvl4pPr>
            <a:lvl5pPr marL="1828800" indent="0" algn="ctr">
              <a:buNone/>
              <a:defRPr/>
            </a:lvl5pPr>
          </a:lstStyle>
          <a:p>
            <a:pPr lvl="0"/>
            <a:r>
              <a:rPr lang="es-ES"/>
              <a:t>Haga clic para modificar los estilos de texto del patrón</a:t>
            </a:r>
          </a:p>
        </p:txBody>
      </p:sp>
    </p:spTree>
    <p:extLst>
      <p:ext uri="{BB962C8B-B14F-4D97-AF65-F5344CB8AC3E}">
        <p14:creationId xmlns:p14="http://schemas.microsoft.com/office/powerpoint/2010/main" val="2046192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8A52CCB-531B-46C7-8E5E-F628FB90F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1AD89-7CDF-4A0F-A4BD-86C03DB08FEF}" type="datetimeFigureOut">
              <a:rPr lang="en-US" smtClean="0"/>
              <a:t>1/24/2022</a:t>
            </a:fld>
            <a:endParaRPr lang="en-US"/>
          </a:p>
        </p:txBody>
      </p:sp>
      <p:sp>
        <p:nvSpPr>
          <p:cNvPr id="5" name="Marcador de pie de página 4">
            <a:extLst>
              <a:ext uri="{FF2B5EF4-FFF2-40B4-BE49-F238E27FC236}">
                <a16:creationId xmlns:a16="http://schemas.microsoft.com/office/drawing/2014/main" id="{B5BFF034-7067-48AE-A67B-375ED36D2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D99F0EC-0125-40BF-A4F2-179FD1B21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9B858-6BFA-41FB-8F51-3247C14C1429}" type="slidenum">
              <a:rPr lang="en-US" smtClean="0"/>
              <a:t>‹Nº›</a:t>
            </a:fld>
            <a:endParaRPr lang="en-US"/>
          </a:p>
        </p:txBody>
      </p:sp>
      <p:pic>
        <p:nvPicPr>
          <p:cNvPr id="11" name="Picture 2" descr="Signature, flush left">
            <a:extLst>
              <a:ext uri="{FF2B5EF4-FFF2-40B4-BE49-F238E27FC236}">
                <a16:creationId xmlns:a16="http://schemas.microsoft.com/office/drawing/2014/main" id="{9E3AB81A-A0A8-4AD8-8F2E-FDBDE12397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277862"/>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8A52CCB-531B-46C7-8E5E-F628FB90F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1AD89-7CDF-4A0F-A4BD-86C03DB08FEF}" type="datetimeFigureOut">
              <a:rPr lang="en-US" smtClean="0"/>
              <a:t>1/24/2022</a:t>
            </a:fld>
            <a:endParaRPr lang="en-US"/>
          </a:p>
        </p:txBody>
      </p:sp>
      <p:sp>
        <p:nvSpPr>
          <p:cNvPr id="5" name="Marcador de pie de página 4">
            <a:extLst>
              <a:ext uri="{FF2B5EF4-FFF2-40B4-BE49-F238E27FC236}">
                <a16:creationId xmlns:a16="http://schemas.microsoft.com/office/drawing/2014/main" id="{B5BFF034-7067-48AE-A67B-375ED36D2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AD99F0EC-0125-40BF-A4F2-179FD1B21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9B858-6BFA-41FB-8F51-3247C14C1429}" type="slidenum">
              <a:rPr lang="en-US" smtClean="0"/>
              <a:t>‹Nº›</a:t>
            </a:fld>
            <a:endParaRPr lang="en-US"/>
          </a:p>
        </p:txBody>
      </p:sp>
      <p:pic>
        <p:nvPicPr>
          <p:cNvPr id="11" name="Picture 2" descr="Signature, flush left">
            <a:extLst>
              <a:ext uri="{FF2B5EF4-FFF2-40B4-BE49-F238E27FC236}">
                <a16:creationId xmlns:a16="http://schemas.microsoft.com/office/drawing/2014/main" id="{9E3AB81A-A0A8-4AD8-8F2E-FDBDE12397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6680" y="163096"/>
            <a:ext cx="2997200" cy="50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729714"/>
      </p:ext>
    </p:extLst>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0.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40.png"/><Relationship Id="rId7" Type="http://schemas.openxmlformats.org/officeDocument/2006/relationships/image" Target="../media/image23.png"/><Relationship Id="rId2" Type="http://schemas.openxmlformats.org/officeDocument/2006/relationships/image" Target="../media/image170.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30.png"/><Relationship Id="rId4" Type="http://schemas.openxmlformats.org/officeDocument/2006/relationships/image" Target="../media/image20.png"/><Relationship Id="rId9" Type="http://schemas.openxmlformats.org/officeDocument/2006/relationships/image" Target="../media/image2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CCCBE-1980-4B2A-A997-B03CF4413E05}"/>
              </a:ext>
            </a:extLst>
          </p:cNvPr>
          <p:cNvSpPr>
            <a:spLocks noGrp="1"/>
          </p:cNvSpPr>
          <p:nvPr>
            <p:ph type="ctrTitle"/>
          </p:nvPr>
        </p:nvSpPr>
        <p:spPr/>
        <p:txBody>
          <a:bodyPr/>
          <a:lstStyle/>
          <a:p>
            <a:r>
              <a:rPr lang="en-US" dirty="0"/>
              <a:t>Lasing Threshold and refractive index </a:t>
            </a:r>
            <a:r>
              <a:rPr lang="en-US" dirty="0" err="1"/>
              <a:t>lineshape</a:t>
            </a:r>
            <a:endParaRPr lang="en-US" dirty="0"/>
          </a:p>
        </p:txBody>
      </p:sp>
    </p:spTree>
    <p:extLst>
      <p:ext uri="{BB962C8B-B14F-4D97-AF65-F5344CB8AC3E}">
        <p14:creationId xmlns:p14="http://schemas.microsoft.com/office/powerpoint/2010/main" val="334155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D084A656-7D80-4100-939F-624D285CFB12}"/>
              </a:ext>
            </a:extLst>
          </p:cNvPr>
          <p:cNvPicPr>
            <a:picLocks noChangeAspect="1"/>
          </p:cNvPicPr>
          <p:nvPr/>
        </p:nvPicPr>
        <p:blipFill>
          <a:blip r:embed="rId2"/>
          <a:stretch>
            <a:fillRect/>
          </a:stretch>
        </p:blipFill>
        <p:spPr>
          <a:xfrm>
            <a:off x="7550175" y="1015479"/>
            <a:ext cx="4372585" cy="3162741"/>
          </a:xfrm>
          <a:prstGeom prst="rect">
            <a:avLst/>
          </a:prstGeom>
        </p:spPr>
      </p:pic>
      <p:sp>
        <p:nvSpPr>
          <p:cNvPr id="2" name="Título 1">
            <a:extLst>
              <a:ext uri="{FF2B5EF4-FFF2-40B4-BE49-F238E27FC236}">
                <a16:creationId xmlns:a16="http://schemas.microsoft.com/office/drawing/2014/main" id="{006B6DCB-4A6E-4B73-B030-9FAFB68BEEA5}"/>
              </a:ext>
            </a:extLst>
          </p:cNvPr>
          <p:cNvSpPr>
            <a:spLocks noGrp="1"/>
          </p:cNvSpPr>
          <p:nvPr>
            <p:ph type="title"/>
          </p:nvPr>
        </p:nvSpPr>
        <p:spPr/>
        <p:txBody>
          <a:bodyPr/>
          <a:lstStyle/>
          <a:p>
            <a:r>
              <a:rPr lang="en-US" dirty="0"/>
              <a:t>Population inversion</a:t>
            </a:r>
          </a:p>
        </p:txBody>
      </p:sp>
      <p:sp>
        <p:nvSpPr>
          <p:cNvPr id="4" name="Marcador de contenido 3">
            <a:extLst>
              <a:ext uri="{FF2B5EF4-FFF2-40B4-BE49-F238E27FC236}">
                <a16:creationId xmlns:a16="http://schemas.microsoft.com/office/drawing/2014/main" id="{F7761CDD-C02C-47C4-B530-A701683424DE}"/>
              </a:ext>
            </a:extLst>
          </p:cNvPr>
          <p:cNvSpPr>
            <a:spLocks noGrp="1"/>
          </p:cNvSpPr>
          <p:nvPr>
            <p:ph sz="quarter" idx="14"/>
          </p:nvPr>
        </p:nvSpPr>
        <p:spPr/>
        <p:txBody>
          <a:bodyPr/>
          <a:lstStyle/>
          <a:p>
            <a:r>
              <a:rPr lang="en-US" sz="2400" dirty="0"/>
              <a:t>The inversion does not depend on the pump intensity</a:t>
            </a:r>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10BEFE2C-6B97-453C-AEB8-E10539CF3883}"/>
                  </a:ext>
                </a:extLst>
              </p:cNvPr>
              <p:cNvSpPr txBox="1"/>
              <p:nvPr/>
            </p:nvSpPr>
            <p:spPr>
              <a:xfrm>
                <a:off x="269240" y="1015479"/>
                <a:ext cx="7208520" cy="3268395"/>
              </a:xfrm>
              <a:prstGeom prst="rect">
                <a:avLst/>
              </a:prstGeom>
              <a:noFill/>
            </p:spPr>
            <p:txBody>
              <a:bodyPr wrap="square" rtlCol="0">
                <a:spAutoFit/>
              </a:bodyPr>
              <a:lstStyle/>
              <a:p>
                <a:pPr marL="285750" indent="-285750">
                  <a:buFont typeface="Arial" panose="020B0604020202020204" pitchFamily="34" charset="0"/>
                  <a:buChar char="•"/>
                </a:pPr>
                <a:r>
                  <a:rPr lang="en-US" sz="2000" dirty="0"/>
                  <a:t>For a </a:t>
                </a:r>
                <a14:m>
                  <m:oMath xmlns:m="http://schemas.openxmlformats.org/officeDocument/2006/math">
                    <m:r>
                      <a:rPr lang="es-ES" sz="2000" b="0" i="1" smtClean="0">
                        <a:latin typeface="Cambria Math" panose="02040503050406030204" pitchFamily="18" charset="0"/>
                      </a:rPr>
                      <m:t>4</m:t>
                    </m:r>
                    <m:r>
                      <a:rPr lang="es-ES" sz="2000" b="0" i="0" smtClean="0">
                        <a:latin typeface="Cambria Math" panose="02040503050406030204" pitchFamily="18" charset="0"/>
                      </a:rPr>
                      <m:t>−</m:t>
                    </m:r>
                  </m:oMath>
                </a14:m>
                <a:r>
                  <a:rPr lang="en-US" sz="2000" dirty="0"/>
                  <a:t>level laser with a lasing transition between levels </a:t>
                </a:r>
                <a14:m>
                  <m:oMath xmlns:m="http://schemas.openxmlformats.org/officeDocument/2006/math">
                    <m:r>
                      <a:rPr lang="es-ES" sz="2000" b="0" i="1" smtClean="0">
                        <a:latin typeface="Cambria Math" panose="02040503050406030204" pitchFamily="18" charset="0"/>
                      </a:rPr>
                      <m:t>2</m:t>
                    </m:r>
                  </m:oMath>
                </a14:m>
                <a:r>
                  <a:rPr lang="en-US" sz="2000" dirty="0"/>
                  <a:t> &amp; </a:t>
                </a:r>
                <a14:m>
                  <m:oMath xmlns:m="http://schemas.openxmlformats.org/officeDocument/2006/math">
                    <m:r>
                      <a:rPr lang="es-ES" sz="2000" b="0" i="1" smtClean="0">
                        <a:latin typeface="Cambria Math" panose="02040503050406030204" pitchFamily="18" charset="0"/>
                      </a:rPr>
                      <m:t>1</m:t>
                    </m:r>
                  </m:oMath>
                </a14:m>
                <a:r>
                  <a:rPr lang="en-US" sz="2000" dirty="0"/>
                  <a:t>:</a:t>
                </a:r>
                <a:endParaRPr lang="es-ES" sz="2000" b="0" i="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s-ES" sz="2000" b="0" i="0" smtClean="0">
                          <a:latin typeface="Cambria Math" panose="02040503050406030204" pitchFamily="18" charset="0"/>
                        </a:rPr>
                        <m:t>Δ</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21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𝑝</m:t>
                          </m:r>
                        </m:sub>
                      </m:sSub>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1</m:t>
                              </m:r>
                            </m:sub>
                          </m:sSub>
                        </m:e>
                      </m:d>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𝑊</m:t>
                              </m:r>
                            </m:e>
                            <m:sub>
                              <m:r>
                                <a:rPr lang="es-ES" sz="2000" b="0" i="1" smtClean="0">
                                  <a:latin typeface="Cambria Math" panose="02040503050406030204" pitchFamily="18" charset="0"/>
                                </a:rPr>
                                <m:t>𝑠𝑖𝑔</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21</m:t>
                              </m:r>
                            </m:sub>
                          </m:sSub>
                        </m:den>
                      </m:f>
                    </m:oMath>
                  </m:oMathPara>
                </a14:m>
                <a:endParaRPr lang="en-US" sz="2000" dirty="0"/>
              </a:p>
              <a:p>
                <a:r>
                  <a:rPr lang="en-US" sz="2000" dirty="0"/>
                  <a:t>where</a:t>
                </a:r>
              </a:p>
              <a:p>
                <a:pPr marL="342900" indent="-342900">
                  <a:buFont typeface="Arial" panose="020B0604020202020204" pitchFamily="34" charset="0"/>
                  <a:buChar char="•"/>
                </a:pP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𝑝</m:t>
                        </m:r>
                      </m:sub>
                    </m:sSub>
                  </m:oMath>
                </a14:m>
                <a:r>
                  <a:rPr lang="en-US" sz="2000" dirty="0"/>
                  <a:t> is the pumping rate</a:t>
                </a:r>
              </a:p>
              <a:p>
                <a:pPr marL="342900" indent="-342900">
                  <a:buFont typeface="Arial" panose="020B0604020202020204" pitchFamily="34" charset="0"/>
                  <a:buChar char="•"/>
                </a:pP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1</m:t>
                        </m:r>
                      </m:sub>
                    </m:sSub>
                  </m:oMath>
                </a14:m>
                <a:r>
                  <a:rPr lang="en-US" sz="2000" dirty="0"/>
                  <a:t> are the energy decay time (or total lifetime) for energy level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Sub>
                  </m:oMath>
                </a14:m>
                <a:r>
                  <a:rPr lang="en-US" sz="2000" dirty="0"/>
                  <a:t> respectively</a:t>
                </a:r>
              </a:p>
              <a:p>
                <a:pPr marL="342900" indent="-342900">
                  <a:buFont typeface="Arial" panose="020B0604020202020204" pitchFamily="34" charset="0"/>
                  <a:buChar char="•"/>
                </a:pP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21</m:t>
                        </m:r>
                      </m:sub>
                    </m:sSub>
                  </m:oMath>
                </a14:m>
                <a:r>
                  <a:rPr lang="en-US" sz="2000" dirty="0"/>
                  <a:t> is the energy decay time from energy level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Sub>
                  </m:oMath>
                </a14:m>
                <a:endParaRPr lang="en-US" sz="2000" dirty="0"/>
              </a:p>
              <a:p>
                <a:pPr marL="342900" indent="-342900">
                  <a:buFont typeface="Arial" panose="020B0604020202020204" pitchFamily="34" charset="0"/>
                  <a:buChar char="•"/>
                </a:pP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𝑊</m:t>
                        </m:r>
                      </m:e>
                      <m:sub>
                        <m:r>
                          <a:rPr lang="es-ES" sz="2000" b="0" i="1" smtClean="0">
                            <a:latin typeface="Cambria Math" panose="02040503050406030204" pitchFamily="18" charset="0"/>
                          </a:rPr>
                          <m:t>𝑠𝑖𝑔</m:t>
                        </m:r>
                      </m:sub>
                    </m:sSub>
                  </m:oMath>
                </a14:m>
                <a:r>
                  <a:rPr lang="en-US" sz="2000" dirty="0"/>
                  <a:t> is the stimulated transition probability of the lasing transition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𝑊</m:t>
                        </m:r>
                      </m:e>
                      <m:sub>
                        <m:r>
                          <a:rPr lang="es-ES" sz="2000" b="0" i="1" smtClean="0">
                            <a:latin typeface="Cambria Math" panose="02040503050406030204" pitchFamily="18" charset="0"/>
                          </a:rPr>
                          <m:t>𝑠𝑖𝑔</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𝑊</m:t>
                        </m:r>
                      </m:e>
                      <m:sub>
                        <m:r>
                          <a:rPr lang="es-ES" sz="2000" b="0" i="1" smtClean="0">
                            <a:latin typeface="Cambria Math" panose="02040503050406030204" pitchFamily="18" charset="0"/>
                          </a:rPr>
                          <m:t>12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𝑊</m:t>
                        </m:r>
                      </m:e>
                      <m:sub>
                        <m:r>
                          <a:rPr lang="es-ES" sz="2000" b="0" i="1" smtClean="0">
                            <a:latin typeface="Cambria Math" panose="02040503050406030204" pitchFamily="18" charset="0"/>
                          </a:rPr>
                          <m:t>21</m:t>
                        </m:r>
                      </m:sub>
                    </m:sSub>
                  </m:oMath>
                </a14:m>
                <a:endParaRPr lang="en-US" sz="2000" dirty="0"/>
              </a:p>
            </p:txBody>
          </p:sp>
        </mc:Choice>
        <mc:Fallback>
          <p:sp>
            <p:nvSpPr>
              <p:cNvPr id="7" name="CuadroTexto 6">
                <a:extLst>
                  <a:ext uri="{FF2B5EF4-FFF2-40B4-BE49-F238E27FC236}">
                    <a16:creationId xmlns:a16="http://schemas.microsoft.com/office/drawing/2014/main" id="{10BEFE2C-6B97-453C-AEB8-E10539CF3883}"/>
                  </a:ext>
                </a:extLst>
              </p:cNvPr>
              <p:cNvSpPr txBox="1">
                <a:spLocks noRot="1" noChangeAspect="1" noMove="1" noResize="1" noEditPoints="1" noAdjustHandles="1" noChangeArrowheads="1" noChangeShapeType="1" noTextEdit="1"/>
              </p:cNvSpPr>
              <p:nvPr/>
            </p:nvSpPr>
            <p:spPr>
              <a:xfrm>
                <a:off x="269240" y="1015479"/>
                <a:ext cx="7208520" cy="3268395"/>
              </a:xfrm>
              <a:prstGeom prst="rect">
                <a:avLst/>
              </a:prstGeom>
              <a:blipFill>
                <a:blip r:embed="rId3"/>
                <a:stretch>
                  <a:fillRect l="-845" t="-1119" r="-254" b="-26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26ADBA43-C1BF-4DB0-A91A-FF6050FD68CA}"/>
                  </a:ext>
                </a:extLst>
              </p:cNvPr>
              <p:cNvSpPr txBox="1"/>
              <p:nvPr/>
            </p:nvSpPr>
            <p:spPr>
              <a:xfrm>
                <a:off x="269240" y="6280983"/>
                <a:ext cx="10473069" cy="392993"/>
              </a:xfrm>
              <a:prstGeom prst="rect">
                <a:avLst/>
              </a:prstGeom>
              <a:noFill/>
            </p:spPr>
            <p:txBody>
              <a:bodyPr wrap="square" rtlCol="0">
                <a:spAutoFit/>
              </a:bodyPr>
              <a:lstStyle/>
              <a:p>
                <a:r>
                  <a:rPr lang="en-US" i="1" dirty="0"/>
                  <a:t>*</a:t>
                </a:r>
                <a:r>
                  <a:rPr lang="en-US" i="1" dirty="0" err="1"/>
                  <a:t>Siegman</a:t>
                </a:r>
                <a:r>
                  <a:rPr lang="en-US" i="1" dirty="0"/>
                  <a:t>, Lasers, University Science Books, (1986), </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𝑗</m:t>
                        </m:r>
                        <m:r>
                          <a:rPr lang="es-ES" b="0" i="1" smtClean="0">
                            <a:latin typeface="Cambria Math" panose="02040503050406030204" pitchFamily="18" charset="0"/>
                          </a:rPr>
                          <m:t>𝜔</m:t>
                        </m:r>
                        <m:r>
                          <a:rPr lang="es-ES" b="0" i="1" smtClean="0">
                            <a:latin typeface="Cambria Math" panose="02040503050406030204" pitchFamily="18" charset="0"/>
                          </a:rPr>
                          <m:t>𝑡</m:t>
                        </m:r>
                      </m:sup>
                    </m:sSup>
                  </m:oMath>
                </a14:m>
                <a:r>
                  <a:rPr lang="en-US" i="1" dirty="0"/>
                  <a:t>time convention</a:t>
                </a:r>
              </a:p>
            </p:txBody>
          </p:sp>
        </mc:Choice>
        <mc:Fallback>
          <p:sp>
            <p:nvSpPr>
              <p:cNvPr id="8" name="CuadroTexto 7">
                <a:extLst>
                  <a:ext uri="{FF2B5EF4-FFF2-40B4-BE49-F238E27FC236}">
                    <a16:creationId xmlns:a16="http://schemas.microsoft.com/office/drawing/2014/main" id="{26ADBA43-C1BF-4DB0-A91A-FF6050FD68CA}"/>
                  </a:ext>
                </a:extLst>
              </p:cNvPr>
              <p:cNvSpPr txBox="1">
                <a:spLocks noRot="1" noChangeAspect="1" noMove="1" noResize="1" noEditPoints="1" noAdjustHandles="1" noChangeArrowheads="1" noChangeShapeType="1" noTextEdit="1"/>
              </p:cNvSpPr>
              <p:nvPr/>
            </p:nvSpPr>
            <p:spPr>
              <a:xfrm>
                <a:off x="269240" y="6280983"/>
                <a:ext cx="10473069" cy="392993"/>
              </a:xfrm>
              <a:prstGeom prst="rect">
                <a:avLst/>
              </a:prstGeom>
              <a:blipFill>
                <a:blip r:embed="rId4"/>
                <a:stretch>
                  <a:fillRect l="-466" t="-4615" b="-20000"/>
                </a:stretch>
              </a:blipFill>
            </p:spPr>
            <p:txBody>
              <a:bodyPr/>
              <a:lstStyle/>
              <a:p>
                <a:r>
                  <a:rPr lang="en-US">
                    <a:noFill/>
                  </a:rPr>
                  <a:t> </a:t>
                </a:r>
              </a:p>
            </p:txBody>
          </p:sp>
        </mc:Fallback>
      </mc:AlternateContent>
    </p:spTree>
    <p:extLst>
      <p:ext uri="{BB962C8B-B14F-4D97-AF65-F5344CB8AC3E}">
        <p14:creationId xmlns:p14="http://schemas.microsoft.com/office/powerpoint/2010/main" val="4101504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921014-A115-43B0-9ABF-BB230E6AC1BF}"/>
              </a:ext>
            </a:extLst>
          </p:cNvPr>
          <p:cNvSpPr>
            <a:spLocks noGrp="1"/>
          </p:cNvSpPr>
          <p:nvPr>
            <p:ph type="title"/>
          </p:nvPr>
        </p:nvSpPr>
        <p:spPr/>
        <p:txBody>
          <a:bodyPr/>
          <a:lstStyle/>
          <a:p>
            <a:r>
              <a:rPr lang="en-US" dirty="0"/>
              <a:t>How do we close the cavity?</a:t>
            </a:r>
          </a:p>
        </p:txBody>
      </p:sp>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1827BF86-1127-40B2-B911-0313F57684F4}"/>
                  </a:ext>
                </a:extLst>
              </p:cNvPr>
              <p:cNvSpPr>
                <a:spLocks noGrp="1"/>
              </p:cNvSpPr>
              <p:nvPr>
                <p:ph sz="quarter" idx="14"/>
              </p:nvPr>
            </p:nvSpPr>
            <p:spPr/>
            <p:txBody>
              <a:bodyPr/>
              <a:lstStyle/>
              <a:p>
                <a:r>
                  <a:rPr lang="en-US" sz="2400" dirty="0"/>
                  <a:t>The cavity is closed with two mirrors on port </a:t>
                </a:r>
                <a14:m>
                  <m:oMath xmlns:m="http://schemas.openxmlformats.org/officeDocument/2006/math">
                    <m:r>
                      <a:rPr lang="es-ES" sz="2400" b="0" i="1" smtClean="0">
                        <a:latin typeface="Cambria Math" panose="02040503050406030204" pitchFamily="18" charset="0"/>
                      </a:rPr>
                      <m:t>1</m:t>
                    </m:r>
                  </m:oMath>
                </a14:m>
                <a:endParaRPr lang="en-US" sz="2400" dirty="0"/>
              </a:p>
            </p:txBody>
          </p:sp>
        </mc:Choice>
        <mc:Fallback xmlns="">
          <p:sp>
            <p:nvSpPr>
              <p:cNvPr id="4" name="Marcador de contenido 3">
                <a:extLst>
                  <a:ext uri="{FF2B5EF4-FFF2-40B4-BE49-F238E27FC236}">
                    <a16:creationId xmlns:a16="http://schemas.microsoft.com/office/drawing/2014/main" id="{1827BF86-1127-40B2-B911-0313F57684F4}"/>
                  </a:ext>
                </a:extLst>
              </p:cNvPr>
              <p:cNvSpPr>
                <a:spLocks noGrp="1" noRot="1" noChangeAspect="1" noMove="1" noResize="1" noEditPoints="1" noAdjustHandles="1" noChangeArrowheads="1" noChangeShapeType="1" noTextEdit="1"/>
              </p:cNvSpPr>
              <p:nvPr>
                <p:ph sz="quarter" idx="14"/>
              </p:nvPr>
            </p:nvSpPr>
            <p:spPr>
              <a:blipFill>
                <a:blip r:embed="rId2"/>
                <a:stretch>
                  <a:fillRect t="-20290" b="-33333"/>
                </a:stretch>
              </a:blipFill>
            </p:spPr>
            <p:txBody>
              <a:bodyPr/>
              <a:lstStyle/>
              <a:p>
                <a:r>
                  <a:rPr lang="en-US">
                    <a:noFill/>
                  </a:rPr>
                  <a:t> </a:t>
                </a:r>
              </a:p>
            </p:txBody>
          </p:sp>
        </mc:Fallback>
      </mc:AlternateContent>
      <p:grpSp>
        <p:nvGrpSpPr>
          <p:cNvPr id="15" name="Grupo 14">
            <a:extLst>
              <a:ext uri="{FF2B5EF4-FFF2-40B4-BE49-F238E27FC236}">
                <a16:creationId xmlns:a16="http://schemas.microsoft.com/office/drawing/2014/main" id="{A4B5E660-C5DB-4DCB-A844-4131EB4ABEAD}"/>
              </a:ext>
            </a:extLst>
          </p:cNvPr>
          <p:cNvGrpSpPr/>
          <p:nvPr/>
        </p:nvGrpSpPr>
        <p:grpSpPr>
          <a:xfrm>
            <a:off x="172511" y="826096"/>
            <a:ext cx="4816904" cy="2800739"/>
            <a:chOff x="389682" y="1426098"/>
            <a:chExt cx="5996702" cy="3528284"/>
          </a:xfrm>
        </p:grpSpPr>
        <p:pic>
          <p:nvPicPr>
            <p:cNvPr id="8" name="Marcador de contenido 5" descr="Diagrama&#10;&#10;Descripción generada automáticamente">
              <a:extLst>
                <a:ext uri="{FF2B5EF4-FFF2-40B4-BE49-F238E27FC236}">
                  <a16:creationId xmlns:a16="http://schemas.microsoft.com/office/drawing/2014/main" id="{283207FE-A936-4C40-B67F-A1F0C8B00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77" y="1426098"/>
              <a:ext cx="4678279" cy="3528284"/>
            </a:xfrm>
            <a:prstGeom prst="rect">
              <a:avLst/>
            </a:prstGeom>
          </p:spPr>
        </p:pic>
        <p:sp>
          <p:nvSpPr>
            <p:cNvPr id="9" name="Rectángulo 8">
              <a:extLst>
                <a:ext uri="{FF2B5EF4-FFF2-40B4-BE49-F238E27FC236}">
                  <a16:creationId xmlns:a16="http://schemas.microsoft.com/office/drawing/2014/main" id="{C48C6935-4380-41AA-9D1F-6C5B7CD69B0E}"/>
                </a:ext>
              </a:extLst>
            </p:cNvPr>
            <p:cNvSpPr/>
            <p:nvPr/>
          </p:nvSpPr>
          <p:spPr>
            <a:xfrm>
              <a:off x="898481" y="1594884"/>
              <a:ext cx="758952" cy="701749"/>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ángulo 9">
              <a:extLst>
                <a:ext uri="{FF2B5EF4-FFF2-40B4-BE49-F238E27FC236}">
                  <a16:creationId xmlns:a16="http://schemas.microsoft.com/office/drawing/2014/main" id="{2FBA6B6E-FD21-47B1-A155-08954DFB6DCC}"/>
                </a:ext>
              </a:extLst>
            </p:cNvPr>
            <p:cNvSpPr/>
            <p:nvPr/>
          </p:nvSpPr>
          <p:spPr>
            <a:xfrm>
              <a:off x="4798828" y="1594884"/>
              <a:ext cx="761999" cy="7017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Marcador de contenido 5" descr="Diagrama&#10;&#10;Descripción generada automáticamente">
              <a:extLst>
                <a:ext uri="{FF2B5EF4-FFF2-40B4-BE49-F238E27FC236}">
                  <a16:creationId xmlns:a16="http://schemas.microsoft.com/office/drawing/2014/main" id="{1CEB6564-11B8-4B3F-83CF-C22C9FB9DDB2}"/>
                </a:ext>
              </a:extLst>
            </p:cNvPr>
            <p:cNvPicPr>
              <a:picLocks noChangeAspect="1"/>
            </p:cNvPicPr>
            <p:nvPr/>
          </p:nvPicPr>
          <p:blipFill rotWithShape="1">
            <a:blip r:embed="rId2">
              <a:extLst>
                <a:ext uri="{28A0092B-C50C-407E-A947-70E740481C1C}">
                  <a14:useLocalDpi xmlns:a14="http://schemas.microsoft.com/office/drawing/2010/main" val="0"/>
                </a:ext>
              </a:extLst>
            </a:blip>
            <a:srcRect t="1842" r="89619" b="80425"/>
            <a:stretch/>
          </p:blipFill>
          <p:spPr>
            <a:xfrm>
              <a:off x="389682" y="1594884"/>
              <a:ext cx="485671" cy="625647"/>
            </a:xfrm>
            <a:prstGeom prst="rect">
              <a:avLst/>
            </a:prstGeom>
          </p:spPr>
        </p:pic>
        <p:pic>
          <p:nvPicPr>
            <p:cNvPr id="12" name="Marcador de contenido 5" descr="Diagrama&#10;&#10;Descripción generada automáticamente">
              <a:extLst>
                <a:ext uri="{FF2B5EF4-FFF2-40B4-BE49-F238E27FC236}">
                  <a16:creationId xmlns:a16="http://schemas.microsoft.com/office/drawing/2014/main" id="{896BA03A-6F45-4D19-9CB8-D4B2C38AA2AB}"/>
                </a:ext>
              </a:extLst>
            </p:cNvPr>
            <p:cNvPicPr>
              <a:picLocks noChangeAspect="1"/>
            </p:cNvPicPr>
            <p:nvPr/>
          </p:nvPicPr>
          <p:blipFill rotWithShape="1">
            <a:blip r:embed="rId2">
              <a:extLst>
                <a:ext uri="{28A0092B-C50C-407E-A947-70E740481C1C}">
                  <a14:useLocalDpi xmlns:a14="http://schemas.microsoft.com/office/drawing/2010/main" val="0"/>
                </a:ext>
              </a:extLst>
            </a:blip>
            <a:srcRect l="78962" t="8692" r="4902" b="81108"/>
            <a:stretch/>
          </p:blipFill>
          <p:spPr>
            <a:xfrm>
              <a:off x="5631473" y="1765818"/>
              <a:ext cx="754911" cy="359880"/>
            </a:xfrm>
            <a:prstGeom prst="rect">
              <a:avLst/>
            </a:prstGeom>
          </p:spPr>
        </p:pic>
      </p:grpSp>
      <mc:AlternateContent xmlns:mc="http://schemas.openxmlformats.org/markup-compatibility/2006">
        <mc:Choice xmlns:a14="http://schemas.microsoft.com/office/drawing/2010/main" Requires="a14">
          <p:sp>
            <p:nvSpPr>
              <p:cNvPr id="18" name="CuadroTexto 17">
                <a:extLst>
                  <a:ext uri="{FF2B5EF4-FFF2-40B4-BE49-F238E27FC236}">
                    <a16:creationId xmlns:a16="http://schemas.microsoft.com/office/drawing/2014/main" id="{BD10694F-4D04-4DA7-973E-02EF1AB0F756}"/>
                  </a:ext>
                </a:extLst>
              </p:cNvPr>
              <p:cNvSpPr txBox="1"/>
              <p:nvPr/>
            </p:nvSpPr>
            <p:spPr>
              <a:xfrm>
                <a:off x="5222752" y="741045"/>
                <a:ext cx="7062468" cy="5034007"/>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next step is to figure out how to close the finite-length structure with mirrors and simulate and calculate the losses.</a:t>
                </a:r>
              </a:p>
              <a:p>
                <a:pPr marL="285750" indent="-285750">
                  <a:buFont typeface="Arial" panose="020B0604020202020204" pitchFamily="34" charset="0"/>
                  <a:buChar char="•"/>
                </a:pPr>
                <a:r>
                  <a:rPr lang="en-US" dirty="0"/>
                  <a:t>One can model the closed cavity as the gain media in the SIP-ASOW with mirrors on both sides. Then, we have </a:t>
                </a:r>
              </a:p>
              <a:p>
                <a:pPr/>
                <a14:m>
                  <m:oMathPara xmlns:m="http://schemas.openxmlformats.org/officeDocument/2006/math">
                    <m:oMathParaPr>
                      <m:jc m:val="centerGroup"/>
                    </m:oMathParaPr>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𝐸</m:t>
                          </m:r>
                        </m:e>
                        <m:sub>
                          <m:r>
                            <a:rPr lang="es-ES" sz="1800" b="0" i="1" smtClean="0">
                              <a:latin typeface="Cambria Math" panose="02040503050406030204" pitchFamily="18" charset="0"/>
                            </a:rPr>
                            <m:t>𝑐𝑖𝑟𝑐</m:t>
                          </m:r>
                        </m:sub>
                      </m:sSub>
                      <m:r>
                        <a:rPr lang="es-ES" sz="1800" b="0" i="1" smtClean="0">
                          <a:latin typeface="Cambria Math" panose="02040503050406030204" pitchFamily="18" charset="0"/>
                        </a:rPr>
                        <m:t>=</m:t>
                      </m:r>
                      <m:r>
                        <a:rPr lang="es-ES" sz="1800" b="0" i="1" smtClean="0">
                          <a:latin typeface="Cambria Math" panose="02040503050406030204" pitchFamily="18" charset="0"/>
                        </a:rPr>
                        <m:t>𝑗</m:t>
                      </m:r>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𝑡</m:t>
                          </m:r>
                        </m:e>
                        <m:sub>
                          <m:r>
                            <a:rPr lang="es-ES" sz="1800" b="0" i="1" smtClean="0">
                              <a:latin typeface="Cambria Math" panose="02040503050406030204" pitchFamily="18" charset="0"/>
                            </a:rPr>
                            <m:t>1</m:t>
                          </m:r>
                        </m:sub>
                      </m:sSub>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𝐸</m:t>
                          </m:r>
                        </m:e>
                        <m:sub>
                          <m:r>
                            <a:rPr lang="es-ES" sz="1800" b="0" i="1" smtClean="0">
                              <a:latin typeface="Cambria Math" panose="02040503050406030204" pitchFamily="18" charset="0"/>
                            </a:rPr>
                            <m:t>𝑖𝑛𝑐</m:t>
                          </m:r>
                        </m:sub>
                      </m:sSub>
                      <m:r>
                        <a:rPr lang="es-ES" sz="1800" b="0" i="1" smtClean="0">
                          <a:latin typeface="Cambria Math" panose="02040503050406030204" pitchFamily="18" charset="0"/>
                        </a:rPr>
                        <m:t>+</m:t>
                      </m:r>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𝑔</m:t>
                          </m:r>
                        </m:e>
                        <m:sub>
                          <m:r>
                            <a:rPr lang="es-ES" sz="1800" b="0" i="1" smtClean="0">
                              <a:latin typeface="Cambria Math" panose="02040503050406030204" pitchFamily="18" charset="0"/>
                            </a:rPr>
                            <m:t>𝑟𝑡</m:t>
                          </m:r>
                        </m:sub>
                      </m:sSub>
                      <m:d>
                        <m:dPr>
                          <m:ctrlPr>
                            <a:rPr lang="es-ES" sz="1800" b="0" i="1" smtClean="0">
                              <a:latin typeface="Cambria Math" panose="02040503050406030204" pitchFamily="18" charset="0"/>
                            </a:rPr>
                          </m:ctrlPr>
                        </m:dPr>
                        <m:e>
                          <m:r>
                            <a:rPr lang="es-ES" sz="1800" b="0" i="1" smtClean="0">
                              <a:latin typeface="Cambria Math" panose="02040503050406030204" pitchFamily="18" charset="0"/>
                            </a:rPr>
                            <m:t>𝜔</m:t>
                          </m:r>
                        </m:e>
                      </m:d>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𝐸</m:t>
                          </m:r>
                        </m:e>
                        <m:sub>
                          <m:r>
                            <a:rPr lang="es-ES" sz="1800" b="0" i="1" smtClean="0">
                              <a:latin typeface="Cambria Math" panose="02040503050406030204" pitchFamily="18" charset="0"/>
                            </a:rPr>
                            <m:t>𝑐𝑖𝑟𝑐</m:t>
                          </m:r>
                        </m:sub>
                      </m:sSub>
                    </m:oMath>
                  </m:oMathPara>
                </a14:m>
                <a:endParaRPr lang="en-US" dirty="0"/>
              </a:p>
              <a:p>
                <a:r>
                  <a:rPr lang="en-US" dirty="0"/>
                  <a:t>where </a:t>
                </a:r>
              </a:p>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𝑔</m:t>
                          </m:r>
                        </m:e>
                        <m:sub>
                          <m:r>
                            <a:rPr lang="es-ES" b="0" i="1" smtClean="0">
                              <a:latin typeface="Cambria Math" panose="02040503050406030204" pitchFamily="18" charset="0"/>
                            </a:rPr>
                            <m:t>𝑟𝑡</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𝑟</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𝑟</m:t>
                          </m:r>
                        </m:e>
                        <m:sub>
                          <m:r>
                            <a:rPr lang="es-ES" b="0" i="1" smtClean="0">
                              <a:latin typeface="Cambria Math" panose="02040503050406030204" pitchFamily="18" charset="0"/>
                            </a:rPr>
                            <m:t>2</m:t>
                          </m:r>
                        </m:sub>
                      </m:sSub>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𝑟</m:t>
                              </m:r>
                            </m:e>
                            <m:sub>
                              <m:r>
                                <a:rPr lang="es-ES" b="0" i="1" smtClean="0">
                                  <a:latin typeface="Cambria Math" panose="02040503050406030204" pitchFamily="18" charset="0"/>
                                </a:rPr>
                                <m:t>3</m:t>
                              </m:r>
                            </m:sub>
                          </m:sSub>
                          <m:r>
                            <a:rPr lang="es-ES" b="0" i="1" smtClean="0">
                              <a:latin typeface="Cambria Math" panose="02040503050406030204" pitchFamily="18" charset="0"/>
                            </a:rPr>
                            <m:t>…</m:t>
                          </m:r>
                        </m:e>
                      </m:d>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
                            <m:sSubPr>
                              <m:ctrlPr>
                                <a:rPr lang="es-ES" b="0" i="1" smtClean="0">
                                  <a:latin typeface="Cambria Math" panose="02040503050406030204" pitchFamily="18" charset="0"/>
                                </a:rPr>
                              </m:ctrlPr>
                            </m:sSubPr>
                            <m:e>
                              <m:r>
                                <a:rPr lang="es-ES" b="0" i="1" smtClean="0">
                                  <a:latin typeface="Cambria Math" panose="02040503050406030204" pitchFamily="18" charset="0"/>
                                </a:rPr>
                                <m:t>(</m:t>
                              </m:r>
                              <m:r>
                                <a:rPr lang="es-ES" b="0" i="1" smtClean="0">
                                  <a:latin typeface="Cambria Math" panose="02040503050406030204" pitchFamily="18" charset="0"/>
                                </a:rPr>
                                <m:t>𝛼</m:t>
                              </m:r>
                            </m:e>
                            <m:sub>
                              <m:r>
                                <a:rPr lang="es-ES" b="0" i="1" smtClean="0">
                                  <a:latin typeface="Cambria Math" panose="02040503050406030204" pitchFamily="18" charset="0"/>
                                </a:rPr>
                                <m:t>𝑚</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r>
                            <a:rPr lang="es-ES" b="0" i="1" smtClean="0">
                              <a:latin typeface="Cambria Math" panose="02040503050406030204" pitchFamily="18" charset="0"/>
                            </a:rPr>
                            <m:t>𝑝𝑓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𝛼</m:t>
                              </m:r>
                            </m:e>
                            <m:sub>
                              <m:r>
                                <a:rPr lang="es-ES" b="0" i="1" smtClean="0">
                                  <a:latin typeface="Cambria Math" panose="02040503050406030204" pitchFamily="18" charset="0"/>
                                </a:rPr>
                                <m:t>𝑜</m:t>
                              </m:r>
                            </m:sub>
                          </m:sSub>
                          <m:r>
                            <a:rPr lang="es-ES" b="0" i="1" smtClean="0">
                              <a:latin typeface="Cambria Math" panose="02040503050406030204" pitchFamily="18" charset="0"/>
                            </a:rPr>
                            <m:t>𝑝</m:t>
                          </m:r>
                          <m:r>
                            <a:rPr lang="es-ES" b="0" i="1" smtClean="0">
                              <a:latin typeface="Cambria Math" panose="02040503050406030204" pitchFamily="18" charset="0"/>
                            </a:rPr>
                            <m:t>−</m:t>
                          </m:r>
                          <m:r>
                            <a:rPr lang="es-ES" b="0" i="1" smtClean="0">
                              <a:latin typeface="Cambria Math" panose="02040503050406030204" pitchFamily="18" charset="0"/>
                            </a:rPr>
                            <m:t>𝑗</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r>
                                <a:rPr lang="es-ES" b="0" i="1" smtClean="0">
                                  <a:latin typeface="Cambria Math" panose="02040503050406030204" pitchFamily="18" charset="0"/>
                                </a:rPr>
                                <m:t>2</m:t>
                              </m:r>
                              <m:r>
                                <a:rPr lang="es-ES" b="0" i="1" smtClean="0">
                                  <a:latin typeface="Cambria Math" panose="02040503050406030204" pitchFamily="18" charset="0"/>
                                </a:rPr>
                                <m:t>𝜏</m:t>
                              </m:r>
                            </m:e>
                            <m:sub>
                              <m:r>
                                <a:rPr lang="es-ES" b="0" i="1" smtClean="0">
                                  <a:latin typeface="Cambria Math" panose="02040503050406030204" pitchFamily="18" charset="0"/>
                                </a:rPr>
                                <m:t>𝑔</m:t>
                              </m:r>
                            </m:sub>
                          </m:sSub>
                          <m:r>
                            <a:rPr lang="es-ES" b="0" i="1" smtClean="0">
                              <a:latin typeface="Cambria Math" panose="02040503050406030204" pitchFamily="18" charset="0"/>
                            </a:rPr>
                            <m:t>−</m:t>
                          </m:r>
                          <m:r>
                            <a:rPr lang="es-ES" b="0" i="1" smtClean="0">
                              <a:latin typeface="Cambria Math" panose="02040503050406030204" pitchFamily="18" charset="0"/>
                            </a:rPr>
                            <m:t>𝑗</m:t>
                          </m:r>
                          <m:r>
                            <m:rPr>
                              <m:sty m:val="p"/>
                            </m:rPr>
                            <a:rPr lang="es-ES" b="0" i="0" smtClean="0">
                              <a:latin typeface="Cambria Math" panose="02040503050406030204" pitchFamily="18" charset="0"/>
                            </a:rPr>
                            <m:t>Δ</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𝑘</m:t>
                              </m:r>
                            </m:e>
                            <m:sub>
                              <m:r>
                                <a:rPr lang="es-ES" b="0" i="1" smtClean="0">
                                  <a:latin typeface="Cambria Math" panose="02040503050406030204" pitchFamily="18" charset="0"/>
                                </a:rPr>
                                <m:t>𝑚</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r>
                            <a:rPr lang="es-ES" b="0" i="1" smtClean="0">
                              <a:latin typeface="Cambria Math" panose="02040503050406030204" pitchFamily="18" charset="0"/>
                            </a:rPr>
                            <m:t>𝑝</m:t>
                          </m:r>
                          <m:r>
                            <a:rPr lang="es-ES" b="0" i="1" smtClean="0">
                              <a:latin typeface="Cambria Math" panose="02040503050406030204" pitchFamily="18" charset="0"/>
                            </a:rPr>
                            <m:t>𝑓</m:t>
                          </m:r>
                          <m:r>
                            <a:rPr lang="es-ES" b="0" i="1" smtClean="0">
                              <a:latin typeface="Cambria Math" panose="02040503050406030204" pitchFamily="18" charset="0"/>
                            </a:rPr>
                            <m:t>) </m:t>
                          </m:r>
                        </m:sup>
                      </m:sSup>
                    </m:oMath>
                  </m:oMathPara>
                </a14:m>
                <a:endParaRPr lang="en-US" dirty="0"/>
              </a:p>
              <a:p>
                <a:pPr/>
                <a:endParaRPr lang="en-US" dirty="0"/>
              </a:p>
              <a:p>
                <a:r>
                  <a:rPr lang="en-US" dirty="0"/>
                  <a:t>which has the following parameters</a:t>
                </a:r>
              </a:p>
              <a:p>
                <a:pPr marL="285750" indent="-285750">
                  <a:buFont typeface="Arial" panose="020B0604020202020204" pitchFamily="34" charset="0"/>
                  <a:buChar char="•"/>
                </a:pPr>
                <a:r>
                  <a:rPr lang="en-US" dirty="0"/>
                  <a:t> </a:t>
                </a:r>
                <a14:m>
                  <m:oMath xmlns:m="http://schemas.openxmlformats.org/officeDocument/2006/math">
                    <m:r>
                      <m:rPr>
                        <m:sty m:val="p"/>
                      </m:rPr>
                      <a:rPr lang="es-ES" b="0" i="0" smtClean="0">
                        <a:latin typeface="Cambria Math" panose="02040503050406030204" pitchFamily="18" charset="0"/>
                      </a:rPr>
                      <m:t>p</m:t>
                    </m:r>
                    <m:r>
                      <a:rPr lang="es-ES" b="0" i="0" smtClean="0">
                        <a:latin typeface="Cambria Math" panose="02040503050406030204" pitchFamily="18" charset="0"/>
                      </a:rPr>
                      <m:t>=2</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𝐿</m:t>
                        </m:r>
                      </m:e>
                      <m:sub>
                        <m:r>
                          <a:rPr lang="es-ES" b="0" i="1" smtClean="0">
                            <a:latin typeface="Cambria Math" panose="02040503050406030204" pitchFamily="18" charset="0"/>
                          </a:rPr>
                          <m:t>𝑒𝑓𝑓</m:t>
                        </m:r>
                      </m:sub>
                    </m:sSub>
                  </m:oMath>
                </a14:m>
                <a:r>
                  <a:rPr lang="en-US" dirty="0"/>
                  <a:t> is the round-trip effective path length </a:t>
                </a:r>
              </a:p>
              <a:p>
                <a:pPr marL="285750" indent="-285750">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𝛼</m:t>
                        </m:r>
                      </m:e>
                      <m:sub>
                        <m:r>
                          <a:rPr lang="es-ES" b="0" i="1" smtClean="0">
                            <a:latin typeface="Cambria Math" panose="02040503050406030204" pitchFamily="18" charset="0"/>
                          </a:rPr>
                          <m:t>𝑚</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r>
                      <a:rPr lang="es-ES" b="0" i="0" smtClean="0">
                        <a:latin typeface="Cambria Math" panose="02040503050406030204" pitchFamily="18" charset="0"/>
                      </a:rPr>
                      <m:t> </m:t>
                    </m:r>
                  </m:oMath>
                </a14:m>
                <a:r>
                  <a:rPr lang="en-US" dirty="0"/>
                  <a:t>is the gain in the active medium</a:t>
                </a:r>
              </a:p>
              <a:p>
                <a:pPr marL="285750" indent="-285750">
                  <a:buFont typeface="Arial" panose="020B0604020202020204" pitchFamily="34" charset="0"/>
                  <a:buChar char="•"/>
                </a:pPr>
                <a14:m>
                  <m:oMath xmlns:m="http://schemas.openxmlformats.org/officeDocument/2006/math">
                    <m:r>
                      <a:rPr lang="es-ES" b="0" i="1" smtClean="0">
                        <a:latin typeface="Cambria Math" panose="02040503050406030204" pitchFamily="18" charset="0"/>
                      </a:rPr>
                      <m:t>𝑓</m:t>
                    </m:r>
                  </m:oMath>
                </a14:m>
                <a:r>
                  <a:rPr lang="en-US" dirty="0"/>
                  <a:t> is the filling factor of the active medium</a:t>
                </a:r>
              </a:p>
              <a:p>
                <a:pPr marL="285750" indent="-285750">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𝛼</m:t>
                        </m:r>
                      </m:e>
                      <m:sub>
                        <m:r>
                          <a:rPr lang="es-ES" b="0" i="1" smtClean="0">
                            <a:latin typeface="Cambria Math" panose="02040503050406030204" pitchFamily="18" charset="0"/>
                          </a:rPr>
                          <m:t>0</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oMath>
                </a14:m>
                <a:r>
                  <a:rPr lang="en-US" dirty="0"/>
                  <a:t>  comprises all the losses (ohmic losses, etc.)</a:t>
                </a:r>
              </a:p>
              <a:p>
                <a:pPr marL="285750" indent="-285750">
                  <a:buFont typeface="Arial" panose="020B0604020202020204" pitchFamily="34" charset="0"/>
                  <a:buChar char="•"/>
                </a:pPr>
                <a14:m>
                  <m:oMath xmlns:m="http://schemas.openxmlformats.org/officeDocument/2006/math">
                    <m:r>
                      <m:rPr>
                        <m:sty m:val="p"/>
                      </m:rPr>
                      <a:rPr lang="es-ES" b="0" i="0" smtClean="0">
                        <a:latin typeface="Cambria Math" panose="02040503050406030204" pitchFamily="18" charset="0"/>
                      </a:rPr>
                      <m:t>Δ</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𝑘</m:t>
                        </m:r>
                      </m:e>
                      <m:sub>
                        <m:r>
                          <a:rPr lang="es-ES" b="0" i="1" smtClean="0">
                            <a:latin typeface="Cambria Math" panose="02040503050406030204" pitchFamily="18" charset="0"/>
                          </a:rPr>
                          <m:t>𝑚</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r>
                      <a:rPr lang="es-ES" b="0" i="1" smtClean="0">
                        <a:latin typeface="Cambria Math" panose="02040503050406030204" pitchFamily="18" charset="0"/>
                      </a:rPr>
                      <m:t>=</m:t>
                    </m:r>
                    <m:sSub>
                      <m:sSubPr>
                        <m:ctrlPr>
                          <a:rPr lang="es-ES" i="1">
                            <a:latin typeface="Cambria Math" panose="02040503050406030204" pitchFamily="18" charset="0"/>
                          </a:rPr>
                        </m:ctrlPr>
                      </m:sSubPr>
                      <m:e>
                        <m:f>
                          <m:fPr>
                            <m:ctrlPr>
                              <a:rPr lang="es-ES" i="1">
                                <a:latin typeface="Cambria Math" panose="02040503050406030204" pitchFamily="18" charset="0"/>
                              </a:rPr>
                            </m:ctrlPr>
                          </m:fPr>
                          <m:num>
                            <m:r>
                              <a:rPr lang="es-ES" i="1">
                                <a:latin typeface="Cambria Math" panose="02040503050406030204" pitchFamily="18" charset="0"/>
                              </a:rPr>
                              <m:t>2(</m:t>
                            </m:r>
                            <m:r>
                              <a:rPr lang="es-ES" i="1">
                                <a:latin typeface="Cambria Math" panose="02040503050406030204" pitchFamily="18" charset="0"/>
                              </a:rPr>
                              <m:t>𝜔</m:t>
                            </m:r>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𝜔</m:t>
                                </m:r>
                              </m:e>
                              <m:sub>
                                <m:r>
                                  <a:rPr lang="es-ES" i="1">
                                    <a:latin typeface="Cambria Math" panose="02040503050406030204" pitchFamily="18" charset="0"/>
                                  </a:rPr>
                                  <m:t>𝑎</m:t>
                                </m:r>
                              </m:sub>
                            </m:sSub>
                            <m:r>
                              <a:rPr lang="es-ES" i="1">
                                <a:latin typeface="Cambria Math" panose="02040503050406030204" pitchFamily="18" charset="0"/>
                              </a:rPr>
                              <m:t>)</m:t>
                            </m:r>
                          </m:num>
                          <m:den>
                            <m:r>
                              <m:rPr>
                                <m:sty m:val="p"/>
                              </m:rPr>
                              <a:rPr lang="es-ES">
                                <a:latin typeface="Cambria Math" panose="02040503050406030204" pitchFamily="18" charset="0"/>
                              </a:rPr>
                              <m:t>Δ</m:t>
                            </m:r>
                            <m:sSub>
                              <m:sSubPr>
                                <m:ctrlPr>
                                  <a:rPr lang="es-ES" i="1">
                                    <a:latin typeface="Cambria Math" panose="02040503050406030204" pitchFamily="18" charset="0"/>
                                  </a:rPr>
                                </m:ctrlPr>
                              </m:sSubPr>
                              <m:e>
                                <m:r>
                                  <a:rPr lang="es-ES" i="1">
                                    <a:latin typeface="Cambria Math" panose="02040503050406030204" pitchFamily="18" charset="0"/>
                                  </a:rPr>
                                  <m:t>𝜔</m:t>
                                </m:r>
                              </m:e>
                              <m:sub>
                                <m:r>
                                  <a:rPr lang="es-ES" i="1">
                                    <a:latin typeface="Cambria Math" panose="02040503050406030204" pitchFamily="18" charset="0"/>
                                  </a:rPr>
                                  <m:t>𝑎</m:t>
                                </m:r>
                              </m:sub>
                            </m:sSub>
                          </m:den>
                        </m:f>
                        <m:r>
                          <a:rPr lang="es-ES" i="1">
                            <a:latin typeface="Cambria Math" panose="02040503050406030204" pitchFamily="18" charset="0"/>
                          </a:rPr>
                          <m:t>𝛼</m:t>
                        </m:r>
                      </m:e>
                      <m:sub>
                        <m:r>
                          <a:rPr lang="es-ES" i="1">
                            <a:latin typeface="Cambria Math" panose="02040503050406030204" pitchFamily="18" charset="0"/>
                          </a:rPr>
                          <m:t>𝑚</m:t>
                        </m:r>
                      </m:sub>
                    </m:sSub>
                    <m:d>
                      <m:dPr>
                        <m:ctrlPr>
                          <a:rPr lang="es-ES" i="1">
                            <a:latin typeface="Cambria Math" panose="02040503050406030204" pitchFamily="18" charset="0"/>
                          </a:rPr>
                        </m:ctrlPr>
                      </m:dPr>
                      <m:e>
                        <m:r>
                          <a:rPr lang="es-ES" i="1">
                            <a:latin typeface="Cambria Math" panose="02040503050406030204" pitchFamily="18" charset="0"/>
                          </a:rPr>
                          <m:t>𝜔</m:t>
                        </m:r>
                      </m:e>
                    </m:d>
                  </m:oMath>
                </a14:m>
                <a:r>
                  <a:rPr lang="en-US" dirty="0"/>
                  <a:t> is a phase shift due to an atomic transition</a:t>
                </a:r>
              </a:p>
              <a:p>
                <a:pPr marL="285750" indent="-285750">
                  <a:buFont typeface="Arial" panose="020B0604020202020204" pitchFamily="34" charset="0"/>
                  <a:buChar char="•"/>
                </a:pP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𝜏</m:t>
                        </m:r>
                      </m:e>
                      <m:sub>
                        <m:r>
                          <a:rPr lang="es-ES" b="0" i="1" smtClean="0">
                            <a:latin typeface="Cambria Math" panose="02040503050406030204" pitchFamily="18" charset="0"/>
                          </a:rPr>
                          <m:t>𝑔</m:t>
                        </m:r>
                      </m:sub>
                    </m:sSub>
                  </m:oMath>
                </a14:m>
                <a:r>
                  <a:rPr lang="en-US" dirty="0"/>
                  <a:t> is the group delay in the cavity (time it takes to photons to cross the cavity once). </a:t>
                </a:r>
              </a:p>
              <a:p>
                <a:endParaRPr lang="en-US" dirty="0"/>
              </a:p>
            </p:txBody>
          </p:sp>
        </mc:Choice>
        <mc:Fallback>
          <p:sp>
            <p:nvSpPr>
              <p:cNvPr id="18" name="CuadroTexto 17">
                <a:extLst>
                  <a:ext uri="{FF2B5EF4-FFF2-40B4-BE49-F238E27FC236}">
                    <a16:creationId xmlns:a16="http://schemas.microsoft.com/office/drawing/2014/main" id="{BD10694F-4D04-4DA7-973E-02EF1AB0F756}"/>
                  </a:ext>
                </a:extLst>
              </p:cNvPr>
              <p:cNvSpPr txBox="1">
                <a:spLocks noRot="1" noChangeAspect="1" noMove="1" noResize="1" noEditPoints="1" noAdjustHandles="1" noChangeArrowheads="1" noChangeShapeType="1" noTextEdit="1"/>
              </p:cNvSpPr>
              <p:nvPr/>
            </p:nvSpPr>
            <p:spPr>
              <a:xfrm>
                <a:off x="5222752" y="741045"/>
                <a:ext cx="7062468" cy="5034007"/>
              </a:xfrm>
              <a:prstGeom prst="rect">
                <a:avLst/>
              </a:prstGeom>
              <a:blipFill>
                <a:blip r:embed="rId3"/>
                <a:stretch>
                  <a:fillRect l="-777" t="-727" r="-1036"/>
                </a:stretch>
              </a:blipFill>
            </p:spPr>
            <p:txBody>
              <a:bodyPr/>
              <a:lstStyle/>
              <a:p>
                <a:r>
                  <a:rPr lang="en-US">
                    <a:noFill/>
                  </a:rPr>
                  <a:t> </a:t>
                </a:r>
              </a:p>
            </p:txBody>
          </p:sp>
        </mc:Fallback>
      </mc:AlternateContent>
      <p:grpSp>
        <p:nvGrpSpPr>
          <p:cNvPr id="16" name="Grupo 15">
            <a:extLst>
              <a:ext uri="{FF2B5EF4-FFF2-40B4-BE49-F238E27FC236}">
                <a16:creationId xmlns:a16="http://schemas.microsoft.com/office/drawing/2014/main" id="{1985ECE2-349D-42E2-927A-1F0A80B926E3}"/>
              </a:ext>
            </a:extLst>
          </p:cNvPr>
          <p:cNvGrpSpPr/>
          <p:nvPr/>
        </p:nvGrpSpPr>
        <p:grpSpPr>
          <a:xfrm>
            <a:off x="89239" y="3916852"/>
            <a:ext cx="5155959" cy="1199174"/>
            <a:chOff x="172511" y="3798796"/>
            <a:chExt cx="5155959" cy="1199174"/>
          </a:xfrm>
        </p:grpSpPr>
        <p:grpSp>
          <p:nvGrpSpPr>
            <p:cNvPr id="14" name="Grupo 13">
              <a:extLst>
                <a:ext uri="{FF2B5EF4-FFF2-40B4-BE49-F238E27FC236}">
                  <a16:creationId xmlns:a16="http://schemas.microsoft.com/office/drawing/2014/main" id="{CD317FD6-7605-4D15-90D0-83B19041A1A4}"/>
                </a:ext>
              </a:extLst>
            </p:cNvPr>
            <p:cNvGrpSpPr/>
            <p:nvPr/>
          </p:nvGrpSpPr>
          <p:grpSpPr>
            <a:xfrm>
              <a:off x="237592" y="3798796"/>
              <a:ext cx="4960899" cy="1199174"/>
              <a:chOff x="237592" y="3788163"/>
              <a:chExt cx="4960899" cy="1199174"/>
            </a:xfrm>
          </p:grpSpPr>
          <p:pic>
            <p:nvPicPr>
              <p:cNvPr id="6" name="Imagen 5">
                <a:extLst>
                  <a:ext uri="{FF2B5EF4-FFF2-40B4-BE49-F238E27FC236}">
                    <a16:creationId xmlns:a16="http://schemas.microsoft.com/office/drawing/2014/main" id="{34AB7160-D7DB-4371-912E-66D19421B396}"/>
                  </a:ext>
                </a:extLst>
              </p:cNvPr>
              <p:cNvPicPr>
                <a:picLocks noChangeAspect="1"/>
              </p:cNvPicPr>
              <p:nvPr/>
            </p:nvPicPr>
            <p:blipFill>
              <a:blip r:embed="rId4"/>
              <a:stretch>
                <a:fillRect/>
              </a:stretch>
            </p:blipFill>
            <p:spPr>
              <a:xfrm>
                <a:off x="1969945" y="3788163"/>
                <a:ext cx="3228546" cy="1199174"/>
              </a:xfrm>
              <a:prstGeom prst="rect">
                <a:avLst/>
              </a:prstGeom>
              <a:ln>
                <a:noFill/>
              </a:ln>
            </p:spPr>
          </p:pic>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16AE874E-5F79-4B50-B1AA-319C8A31AEDD}"/>
                      </a:ext>
                    </a:extLst>
                  </p:cNvPr>
                  <p:cNvSpPr txBox="1"/>
                  <p:nvPr/>
                </p:nvSpPr>
                <p:spPr>
                  <a:xfrm>
                    <a:off x="237592" y="3928458"/>
                    <a:ext cx="1609480" cy="91858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𝐸</m:t>
                              </m:r>
                            </m:e>
                            <m:sub>
                              <m:r>
                                <a:rPr lang="es-ES" i="1">
                                  <a:latin typeface="Cambria Math" panose="02040503050406030204" pitchFamily="18" charset="0"/>
                                </a:rPr>
                                <m:t>𝑖𝑛𝑐</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𝐸</m:t>
                              </m:r>
                            </m:e>
                            <m:sub>
                              <m:r>
                                <a:rPr lang="es-ES" b="0" i="1" smtClean="0">
                                  <a:latin typeface="Cambria Math" panose="02040503050406030204" pitchFamily="18" charset="0"/>
                                </a:rPr>
                                <m:t>1</m:t>
                              </m:r>
                            </m:sub>
                            <m:sup>
                              <m:r>
                                <a:rPr lang="es-ES" b="0" i="1" smtClean="0">
                                  <a:latin typeface="Cambria Math" panose="02040503050406030204" pitchFamily="18" charset="0"/>
                                </a:rPr>
                                <m:t>+</m:t>
                              </m:r>
                              <m:d>
                                <m:dPr>
                                  <m:ctrlPr>
                                    <a:rPr lang="es-ES" b="0" i="1" smtClean="0">
                                      <a:latin typeface="Cambria Math" panose="02040503050406030204" pitchFamily="18" charset="0"/>
                                    </a:rPr>
                                  </m:ctrlPr>
                                </m:dPr>
                                <m:e>
                                  <m:r>
                                    <a:rPr lang="es-ES" b="0" i="1" smtClean="0">
                                      <a:latin typeface="Cambria Math" panose="02040503050406030204" pitchFamily="18" charset="0"/>
                                    </a:rPr>
                                    <m:t>0</m:t>
                                  </m:r>
                                </m:e>
                              </m:d>
                            </m:sup>
                          </m:sSubSup>
                        </m:oMath>
                        <m:oMath xmlns:m="http://schemas.openxmlformats.org/officeDocument/2006/math">
                          <m:sSubSup>
                            <m:sSubSupPr>
                              <m:ctrlPr>
                                <a:rPr lang="es-ES" b="0" i="1" smtClean="0">
                                  <a:latin typeface="Cambria Math" panose="02040503050406030204" pitchFamily="18" charset="0"/>
                                </a:rPr>
                              </m:ctrlPr>
                            </m:sSubSupPr>
                            <m:e>
                              <m:sSub>
                                <m:sSubPr>
                                  <m:ctrlPr>
                                    <a:rPr lang="es-ES" i="1">
                                      <a:latin typeface="Cambria Math" panose="02040503050406030204" pitchFamily="18" charset="0"/>
                                    </a:rPr>
                                  </m:ctrlPr>
                                </m:sSubPr>
                                <m:e>
                                  <m:r>
                                    <a:rPr lang="es-ES" i="1">
                                      <a:latin typeface="Cambria Math" panose="02040503050406030204" pitchFamily="18" charset="0"/>
                                    </a:rPr>
                                    <m:t>𝐸</m:t>
                                  </m:r>
                                </m:e>
                                <m:sub>
                                  <m:r>
                                    <a:rPr lang="es-ES" i="1">
                                      <a:latin typeface="Cambria Math" panose="02040503050406030204" pitchFamily="18" charset="0"/>
                                    </a:rPr>
                                    <m:t>𝑟𝑒𝑓𝑙</m:t>
                                  </m:r>
                                </m:sub>
                              </m:sSub>
                              <m:r>
                                <a:rPr lang="es-ES" b="0" i="1" smtClean="0">
                                  <a:latin typeface="Cambria Math" panose="02040503050406030204" pitchFamily="18" charset="0"/>
                                </a:rPr>
                                <m:t>=</m:t>
                              </m:r>
                              <m:r>
                                <a:rPr lang="es-ES" b="0" i="1" smtClean="0">
                                  <a:latin typeface="Cambria Math" panose="02040503050406030204" pitchFamily="18" charset="0"/>
                                </a:rPr>
                                <m:t>𝐸</m:t>
                              </m:r>
                            </m:e>
                            <m:sub>
                              <m:r>
                                <a:rPr lang="es-ES" b="0" i="1" smtClean="0">
                                  <a:latin typeface="Cambria Math" panose="02040503050406030204" pitchFamily="18" charset="0"/>
                                </a:rPr>
                                <m:t>1</m:t>
                              </m:r>
                            </m:sub>
                            <m:sup>
                              <m:r>
                                <a:rPr lang="es-ES" b="0" i="1" smtClean="0">
                                  <a:latin typeface="Cambria Math" panose="02040503050406030204" pitchFamily="18" charset="0"/>
                                </a:rPr>
                                <m:t>−</m:t>
                              </m:r>
                            </m:sup>
                          </m:sSubSup>
                          <m:d>
                            <m:dPr>
                              <m:ctrlPr>
                                <a:rPr lang="es-ES" b="0" i="1" smtClean="0">
                                  <a:latin typeface="Cambria Math" panose="02040503050406030204" pitchFamily="18" charset="0"/>
                                </a:rPr>
                              </m:ctrlPr>
                            </m:dPr>
                            <m:e>
                              <m:r>
                                <a:rPr lang="es-ES" b="0" i="1" smtClean="0">
                                  <a:latin typeface="Cambria Math" panose="02040503050406030204" pitchFamily="18" charset="0"/>
                                </a:rPr>
                                <m:t>0</m:t>
                              </m:r>
                            </m:e>
                          </m:d>
                        </m:oMath>
                      </m:oMathPara>
                    </a14:m>
                    <a:br>
                      <a:rPr lang="es-ES" b="0" dirty="0"/>
                    </a:b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𝑡𝑟𝑎𝑛𝑠</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𝐸</m:t>
                            </m:r>
                          </m:e>
                          <m:sub>
                            <m:r>
                              <a:rPr lang="es-ES" b="0" i="1" smtClean="0">
                                <a:latin typeface="Cambria Math" panose="02040503050406030204" pitchFamily="18" charset="0"/>
                              </a:rPr>
                              <m:t>1</m:t>
                            </m:r>
                          </m:sub>
                          <m:sup>
                            <m:r>
                              <a:rPr lang="es-ES" b="0" i="1" smtClean="0">
                                <a:latin typeface="Cambria Math" panose="02040503050406030204" pitchFamily="18" charset="0"/>
                              </a:rPr>
                              <m:t>+</m:t>
                            </m:r>
                          </m:sup>
                        </m:sSubSup>
                        <m:d>
                          <m:dPr>
                            <m:ctrlPr>
                              <a:rPr lang="es-ES" b="0" i="1" smtClean="0">
                                <a:latin typeface="Cambria Math" panose="02040503050406030204" pitchFamily="18" charset="0"/>
                              </a:rPr>
                            </m:ctrlPr>
                          </m:dPr>
                          <m:e>
                            <m:r>
                              <a:rPr lang="es-ES" b="0" i="1" smtClean="0">
                                <a:latin typeface="Cambria Math" panose="02040503050406030204" pitchFamily="18" charset="0"/>
                              </a:rPr>
                              <m:t>𝑁</m:t>
                            </m:r>
                          </m:e>
                        </m:d>
                      </m:oMath>
                    </a14:m>
                    <a:r>
                      <a:rPr lang="en-US" dirty="0"/>
                      <a:t> </a:t>
                    </a:r>
                  </a:p>
                </p:txBody>
              </p:sp>
            </mc:Choice>
            <mc:Fallback>
              <p:sp>
                <p:nvSpPr>
                  <p:cNvPr id="3" name="CuadroTexto 2">
                    <a:extLst>
                      <a:ext uri="{FF2B5EF4-FFF2-40B4-BE49-F238E27FC236}">
                        <a16:creationId xmlns:a16="http://schemas.microsoft.com/office/drawing/2014/main" id="{16AE874E-5F79-4B50-B1AA-319C8A31AEDD}"/>
                      </a:ext>
                    </a:extLst>
                  </p:cNvPr>
                  <p:cNvSpPr txBox="1">
                    <a:spLocks noRot="1" noChangeAspect="1" noMove="1" noResize="1" noEditPoints="1" noAdjustHandles="1" noChangeArrowheads="1" noChangeShapeType="1" noTextEdit="1"/>
                  </p:cNvSpPr>
                  <p:nvPr/>
                </p:nvSpPr>
                <p:spPr>
                  <a:xfrm>
                    <a:off x="237592" y="3928458"/>
                    <a:ext cx="1609480" cy="918585"/>
                  </a:xfrm>
                  <a:prstGeom prst="rect">
                    <a:avLst/>
                  </a:prstGeom>
                  <a:blipFill>
                    <a:blip r:embed="rId5"/>
                    <a:stretch>
                      <a:fillRect l="-4924" b="-5333"/>
                    </a:stretch>
                  </a:blipFill>
                </p:spPr>
                <p:txBody>
                  <a:bodyPr/>
                  <a:lstStyle/>
                  <a:p>
                    <a:r>
                      <a:rPr lang="en-US">
                        <a:noFill/>
                      </a:rPr>
                      <a:t> </a:t>
                    </a:r>
                  </a:p>
                </p:txBody>
              </p:sp>
            </mc:Fallback>
          </mc:AlternateContent>
          <p:cxnSp>
            <p:nvCxnSpPr>
              <p:cNvPr id="13" name="Conector recto 12">
                <a:extLst>
                  <a:ext uri="{FF2B5EF4-FFF2-40B4-BE49-F238E27FC236}">
                    <a16:creationId xmlns:a16="http://schemas.microsoft.com/office/drawing/2014/main" id="{6E056119-1B9C-41F1-BA17-0834F9C1B375}"/>
                  </a:ext>
                </a:extLst>
              </p:cNvPr>
              <p:cNvCxnSpPr>
                <a:cxnSpLocks/>
              </p:cNvCxnSpPr>
              <p:nvPr/>
            </p:nvCxnSpPr>
            <p:spPr>
              <a:xfrm>
                <a:off x="1921500" y="3928458"/>
                <a:ext cx="0" cy="9185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Rectángulo 4">
              <a:extLst>
                <a:ext uri="{FF2B5EF4-FFF2-40B4-BE49-F238E27FC236}">
                  <a16:creationId xmlns:a16="http://schemas.microsoft.com/office/drawing/2014/main" id="{1A9F03BE-694F-4405-81A9-2DA7C666B542}"/>
                </a:ext>
              </a:extLst>
            </p:cNvPr>
            <p:cNvSpPr/>
            <p:nvPr/>
          </p:nvSpPr>
          <p:spPr>
            <a:xfrm>
              <a:off x="172511" y="3798796"/>
              <a:ext cx="5155959" cy="11991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9" name="CuadroTexto 18">
                <a:extLst>
                  <a:ext uri="{FF2B5EF4-FFF2-40B4-BE49-F238E27FC236}">
                    <a16:creationId xmlns:a16="http://schemas.microsoft.com/office/drawing/2014/main" id="{E7257EC7-CF2B-45A0-AD5F-3B300DCBF54E}"/>
                  </a:ext>
                </a:extLst>
              </p:cNvPr>
              <p:cNvSpPr txBox="1"/>
              <p:nvPr/>
            </p:nvSpPr>
            <p:spPr>
              <a:xfrm>
                <a:off x="269240" y="6280983"/>
                <a:ext cx="10473069" cy="392993"/>
              </a:xfrm>
              <a:prstGeom prst="rect">
                <a:avLst/>
              </a:prstGeom>
              <a:noFill/>
            </p:spPr>
            <p:txBody>
              <a:bodyPr wrap="square" rtlCol="0">
                <a:spAutoFit/>
              </a:bodyPr>
              <a:lstStyle/>
              <a:p>
                <a:r>
                  <a:rPr lang="en-US" i="1" dirty="0"/>
                  <a:t>*</a:t>
                </a:r>
                <a:r>
                  <a:rPr lang="en-US" i="1" dirty="0" err="1"/>
                  <a:t>Siegman</a:t>
                </a:r>
                <a:r>
                  <a:rPr lang="en-US" i="1" dirty="0"/>
                  <a:t>, Lasers, University Science Books, (1986), </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𝑗</m:t>
                        </m:r>
                        <m:r>
                          <a:rPr lang="es-ES" b="0" i="1" smtClean="0">
                            <a:latin typeface="Cambria Math" panose="02040503050406030204" pitchFamily="18" charset="0"/>
                          </a:rPr>
                          <m:t>𝜔</m:t>
                        </m:r>
                        <m:r>
                          <a:rPr lang="es-ES" b="0" i="1" smtClean="0">
                            <a:latin typeface="Cambria Math" panose="02040503050406030204" pitchFamily="18" charset="0"/>
                          </a:rPr>
                          <m:t>𝑡</m:t>
                        </m:r>
                      </m:sup>
                    </m:sSup>
                  </m:oMath>
                </a14:m>
                <a:r>
                  <a:rPr lang="en-US" i="1" dirty="0"/>
                  <a:t>time convention</a:t>
                </a:r>
              </a:p>
            </p:txBody>
          </p:sp>
        </mc:Choice>
        <mc:Fallback>
          <p:sp>
            <p:nvSpPr>
              <p:cNvPr id="19" name="CuadroTexto 18">
                <a:extLst>
                  <a:ext uri="{FF2B5EF4-FFF2-40B4-BE49-F238E27FC236}">
                    <a16:creationId xmlns:a16="http://schemas.microsoft.com/office/drawing/2014/main" id="{E7257EC7-CF2B-45A0-AD5F-3B300DCBF54E}"/>
                  </a:ext>
                </a:extLst>
              </p:cNvPr>
              <p:cNvSpPr txBox="1">
                <a:spLocks noRot="1" noChangeAspect="1" noMove="1" noResize="1" noEditPoints="1" noAdjustHandles="1" noChangeArrowheads="1" noChangeShapeType="1" noTextEdit="1"/>
              </p:cNvSpPr>
              <p:nvPr/>
            </p:nvSpPr>
            <p:spPr>
              <a:xfrm>
                <a:off x="269240" y="6280983"/>
                <a:ext cx="10473069" cy="392993"/>
              </a:xfrm>
              <a:prstGeom prst="rect">
                <a:avLst/>
              </a:prstGeom>
              <a:blipFill>
                <a:blip r:embed="rId6"/>
                <a:stretch>
                  <a:fillRect l="-466" t="-4615" b="-20000"/>
                </a:stretch>
              </a:blipFill>
            </p:spPr>
            <p:txBody>
              <a:bodyPr/>
              <a:lstStyle/>
              <a:p>
                <a:r>
                  <a:rPr lang="en-US">
                    <a:noFill/>
                  </a:rPr>
                  <a:t> </a:t>
                </a:r>
              </a:p>
            </p:txBody>
          </p:sp>
        </mc:Fallback>
      </mc:AlternateContent>
    </p:spTree>
    <p:extLst>
      <p:ext uri="{BB962C8B-B14F-4D97-AF65-F5344CB8AC3E}">
        <p14:creationId xmlns:p14="http://schemas.microsoft.com/office/powerpoint/2010/main" val="12324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8DBD5-E7A1-401A-8990-E67A6AA66EFB}"/>
              </a:ext>
            </a:extLst>
          </p:cNvPr>
          <p:cNvSpPr>
            <a:spLocks noGrp="1"/>
          </p:cNvSpPr>
          <p:nvPr>
            <p:ph type="title"/>
          </p:nvPr>
        </p:nvSpPr>
        <p:spPr/>
        <p:txBody>
          <a:bodyPr/>
          <a:lstStyle/>
          <a:p>
            <a:r>
              <a:rPr lang="en-US" dirty="0"/>
              <a:t>Intensity saturation</a:t>
            </a:r>
          </a:p>
        </p:txBody>
      </p:sp>
      <p:sp>
        <p:nvSpPr>
          <p:cNvPr id="4" name="Marcador de contenido 3">
            <a:extLst>
              <a:ext uri="{FF2B5EF4-FFF2-40B4-BE49-F238E27FC236}">
                <a16:creationId xmlns:a16="http://schemas.microsoft.com/office/drawing/2014/main" id="{760ABDF1-8F9E-4E56-A037-21B87AD2A3F2}"/>
              </a:ext>
            </a:extLst>
          </p:cNvPr>
          <p:cNvSpPr>
            <a:spLocks noGrp="1"/>
          </p:cNvSpPr>
          <p:nvPr>
            <p:ph sz="quarter" idx="14"/>
          </p:nvPr>
        </p:nvSpPr>
        <p:spPr/>
        <p:txBody>
          <a:bodyPr/>
          <a:lstStyle/>
          <a:p>
            <a:r>
              <a:rPr lang="en-US" sz="2400" dirty="0"/>
              <a:t>Intensity saturation cannot be ignored. We must iterate</a:t>
            </a:r>
          </a:p>
        </p:txBody>
      </p:sp>
      <p:grpSp>
        <p:nvGrpSpPr>
          <p:cNvPr id="5" name="Grupo 4">
            <a:extLst>
              <a:ext uri="{FF2B5EF4-FFF2-40B4-BE49-F238E27FC236}">
                <a16:creationId xmlns:a16="http://schemas.microsoft.com/office/drawing/2014/main" id="{957DB33F-2AB6-4487-9B7B-AB89E0213D91}"/>
              </a:ext>
            </a:extLst>
          </p:cNvPr>
          <p:cNvGrpSpPr/>
          <p:nvPr/>
        </p:nvGrpSpPr>
        <p:grpSpPr>
          <a:xfrm>
            <a:off x="7115146" y="972709"/>
            <a:ext cx="4816904" cy="2800739"/>
            <a:chOff x="389682" y="1426098"/>
            <a:chExt cx="5996702" cy="3528284"/>
          </a:xfrm>
        </p:grpSpPr>
        <p:pic>
          <p:nvPicPr>
            <p:cNvPr id="6" name="Marcador de contenido 5" descr="Diagrama&#10;&#10;Descripción generada automáticamente">
              <a:extLst>
                <a:ext uri="{FF2B5EF4-FFF2-40B4-BE49-F238E27FC236}">
                  <a16:creationId xmlns:a16="http://schemas.microsoft.com/office/drawing/2014/main" id="{268283F8-93CB-495D-9343-14F32DCF7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477" y="1426098"/>
              <a:ext cx="4678279" cy="3528284"/>
            </a:xfrm>
            <a:prstGeom prst="rect">
              <a:avLst/>
            </a:prstGeom>
          </p:spPr>
        </p:pic>
        <p:sp>
          <p:nvSpPr>
            <p:cNvPr id="7" name="Rectángulo 6">
              <a:extLst>
                <a:ext uri="{FF2B5EF4-FFF2-40B4-BE49-F238E27FC236}">
                  <a16:creationId xmlns:a16="http://schemas.microsoft.com/office/drawing/2014/main" id="{5B6EF490-4244-4820-B5E0-2C2A6AA31316}"/>
                </a:ext>
              </a:extLst>
            </p:cNvPr>
            <p:cNvSpPr/>
            <p:nvPr/>
          </p:nvSpPr>
          <p:spPr>
            <a:xfrm>
              <a:off x="898481" y="1594884"/>
              <a:ext cx="758952" cy="701749"/>
            </a:xfrm>
            <a:prstGeom prst="rect">
              <a:avLst/>
            </a:prstGeom>
            <a:solidFill>
              <a:schemeClr val="bg2">
                <a:lumMod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43DFAD90-3071-415B-B01B-E643560DBFC2}"/>
                </a:ext>
              </a:extLst>
            </p:cNvPr>
            <p:cNvSpPr/>
            <p:nvPr/>
          </p:nvSpPr>
          <p:spPr>
            <a:xfrm>
              <a:off x="4798828" y="1594884"/>
              <a:ext cx="761999" cy="70174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Marcador de contenido 5" descr="Diagrama&#10;&#10;Descripción generada automáticamente">
              <a:extLst>
                <a:ext uri="{FF2B5EF4-FFF2-40B4-BE49-F238E27FC236}">
                  <a16:creationId xmlns:a16="http://schemas.microsoft.com/office/drawing/2014/main" id="{F65BFC25-09EE-4D28-B9FE-3198167992D6}"/>
                </a:ext>
              </a:extLst>
            </p:cNvPr>
            <p:cNvPicPr>
              <a:picLocks noChangeAspect="1"/>
            </p:cNvPicPr>
            <p:nvPr/>
          </p:nvPicPr>
          <p:blipFill rotWithShape="1">
            <a:blip r:embed="rId2">
              <a:extLst>
                <a:ext uri="{28A0092B-C50C-407E-A947-70E740481C1C}">
                  <a14:useLocalDpi xmlns:a14="http://schemas.microsoft.com/office/drawing/2010/main" val="0"/>
                </a:ext>
              </a:extLst>
            </a:blip>
            <a:srcRect t="1842" r="89619" b="80425"/>
            <a:stretch/>
          </p:blipFill>
          <p:spPr>
            <a:xfrm>
              <a:off x="389682" y="1594884"/>
              <a:ext cx="485671" cy="625647"/>
            </a:xfrm>
            <a:prstGeom prst="rect">
              <a:avLst/>
            </a:prstGeom>
          </p:spPr>
        </p:pic>
        <p:pic>
          <p:nvPicPr>
            <p:cNvPr id="10" name="Marcador de contenido 5" descr="Diagrama&#10;&#10;Descripción generada automáticamente">
              <a:extLst>
                <a:ext uri="{FF2B5EF4-FFF2-40B4-BE49-F238E27FC236}">
                  <a16:creationId xmlns:a16="http://schemas.microsoft.com/office/drawing/2014/main" id="{2043704D-5650-4ECA-9611-B61908BE94E7}"/>
                </a:ext>
              </a:extLst>
            </p:cNvPr>
            <p:cNvPicPr>
              <a:picLocks noChangeAspect="1"/>
            </p:cNvPicPr>
            <p:nvPr/>
          </p:nvPicPr>
          <p:blipFill rotWithShape="1">
            <a:blip r:embed="rId2">
              <a:extLst>
                <a:ext uri="{28A0092B-C50C-407E-A947-70E740481C1C}">
                  <a14:useLocalDpi xmlns:a14="http://schemas.microsoft.com/office/drawing/2010/main" val="0"/>
                </a:ext>
              </a:extLst>
            </a:blip>
            <a:srcRect l="78962" t="8692" r="4902" b="81108"/>
            <a:stretch/>
          </p:blipFill>
          <p:spPr>
            <a:xfrm>
              <a:off x="5631473" y="1765818"/>
              <a:ext cx="754911" cy="359880"/>
            </a:xfrm>
            <a:prstGeom prst="rect">
              <a:avLst/>
            </a:prstGeom>
          </p:spPr>
        </p:pic>
      </p:grpSp>
      <p:pic>
        <p:nvPicPr>
          <p:cNvPr id="14" name="Imagen 13">
            <a:extLst>
              <a:ext uri="{FF2B5EF4-FFF2-40B4-BE49-F238E27FC236}">
                <a16:creationId xmlns:a16="http://schemas.microsoft.com/office/drawing/2014/main" id="{A5753AEE-AD69-4F9D-83C9-11B0258DF46A}"/>
              </a:ext>
            </a:extLst>
          </p:cNvPr>
          <p:cNvPicPr>
            <a:picLocks noChangeAspect="1"/>
          </p:cNvPicPr>
          <p:nvPr/>
        </p:nvPicPr>
        <p:blipFill>
          <a:blip r:embed="rId3"/>
          <a:stretch>
            <a:fillRect/>
          </a:stretch>
        </p:blipFill>
        <p:spPr>
          <a:xfrm>
            <a:off x="7778558" y="4062904"/>
            <a:ext cx="3621143" cy="1344996"/>
          </a:xfrm>
          <a:prstGeom prst="rect">
            <a:avLst/>
          </a:prstGeom>
          <a:ln>
            <a:solidFill>
              <a:schemeClr val="tx1"/>
            </a:solidFill>
          </a:ln>
        </p:spPr>
      </p:pic>
      <mc:AlternateContent xmlns:mc="http://schemas.openxmlformats.org/markup-compatibility/2006">
        <mc:Choice xmlns:a14="http://schemas.microsoft.com/office/drawing/2010/main" Requires="a14">
          <p:sp>
            <p:nvSpPr>
              <p:cNvPr id="15" name="CuadroTexto 14">
                <a:extLst>
                  <a:ext uri="{FF2B5EF4-FFF2-40B4-BE49-F238E27FC236}">
                    <a16:creationId xmlns:a16="http://schemas.microsoft.com/office/drawing/2014/main" id="{75222CDF-7A9A-4659-B128-6249055F44AA}"/>
                  </a:ext>
                </a:extLst>
              </p:cNvPr>
              <p:cNvSpPr txBox="1"/>
              <p:nvPr/>
            </p:nvSpPr>
            <p:spPr>
              <a:xfrm>
                <a:off x="350874" y="741045"/>
                <a:ext cx="7228533" cy="4666855"/>
              </a:xfrm>
              <a:prstGeom prst="rect">
                <a:avLst/>
              </a:prstGeom>
              <a:noFill/>
            </p:spPr>
            <p:txBody>
              <a:bodyPr wrap="square" rtlCol="0">
                <a:spAutoFit/>
              </a:bodyPr>
              <a:lstStyle/>
              <a:p>
                <a:pPr marL="285750" indent="-285750">
                  <a:buFont typeface="Arial" panose="020B0604020202020204" pitchFamily="34" charset="0"/>
                  <a:buChar char="•"/>
                </a:pPr>
                <a:r>
                  <a:rPr lang="en-US" dirty="0"/>
                  <a:t>We have that the intensity in the cavity is</a:t>
                </a:r>
              </a:p>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𝐼</m:t>
                      </m:r>
                      <m:r>
                        <a:rPr lang="es-ES" b="0" i="1" smtClean="0">
                          <a:latin typeface="Cambria Math" panose="02040503050406030204" pitchFamily="18" charset="0"/>
                        </a:rPr>
                        <m:t>=</m:t>
                      </m:r>
                      <m:sSup>
                        <m:sSupPr>
                          <m:ctrlPr>
                            <a:rPr lang="es-ES" b="0" i="1" smtClean="0">
                              <a:latin typeface="Cambria Math" panose="02040503050406030204" pitchFamily="18" charset="0"/>
                            </a:rPr>
                          </m:ctrlPr>
                        </m:sSupPr>
                        <m:e>
                          <m:d>
                            <m:dPr>
                              <m:begChr m:val="|"/>
                              <m:endChr m:val="|"/>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𝑐𝑖𝑟𝑐</m:t>
                                  </m:r>
                                </m:sub>
                              </m:sSub>
                            </m:e>
                          </m:d>
                        </m:e>
                        <m:sup>
                          <m:r>
                            <a:rPr lang="es-ES" b="0" i="1" smtClean="0">
                              <a:latin typeface="Cambria Math" panose="02040503050406030204" pitchFamily="18" charset="0"/>
                            </a:rPr>
                            <m:t>2</m:t>
                          </m:r>
                        </m:sup>
                      </m:sSup>
                    </m:oMath>
                  </m:oMathPara>
                </a14:m>
                <a:endParaRPr lang="en-US" dirty="0"/>
              </a:p>
              <a:p>
                <a:pPr marL="285750" indent="-285750">
                  <a:buFont typeface="Arial" panose="020B0604020202020204" pitchFamily="34" charset="0"/>
                  <a:buChar char="•"/>
                </a:pPr>
                <a:r>
                  <a:rPr lang="en-US" dirty="0"/>
                  <a:t>Where</a:t>
                </a:r>
              </a:p>
              <a:p>
                <a14:m>
                  <m:oMathPara xmlns:m="http://schemas.openxmlformats.org/officeDocument/2006/math">
                    <m:oMathParaPr>
                      <m:jc m:val="centerGroup"/>
                    </m:oMathParaPr>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𝐸</m:t>
                          </m:r>
                        </m:e>
                        <m:sub>
                          <m:r>
                            <a:rPr lang="es-ES" sz="1800" b="0" i="1" smtClean="0">
                              <a:latin typeface="Cambria Math" panose="02040503050406030204" pitchFamily="18" charset="0"/>
                            </a:rPr>
                            <m:t>𝑐𝑖𝑟𝑐</m:t>
                          </m:r>
                        </m:sub>
                      </m:sSub>
                      <m:r>
                        <a:rPr lang="es-ES" sz="1800" b="0" i="1" smtClean="0">
                          <a:latin typeface="Cambria Math" panose="02040503050406030204" pitchFamily="18" charset="0"/>
                        </a:rPr>
                        <m:t>=</m:t>
                      </m:r>
                      <m:f>
                        <m:fPr>
                          <m:ctrlPr>
                            <a:rPr lang="es-ES" sz="1800" b="0" i="1" smtClean="0">
                              <a:latin typeface="Cambria Math" panose="02040503050406030204" pitchFamily="18" charset="0"/>
                            </a:rPr>
                          </m:ctrlPr>
                        </m:fPr>
                        <m:num>
                          <m:r>
                            <a:rPr lang="es-ES" sz="1800" b="0" i="1" smtClean="0">
                              <a:latin typeface="Cambria Math" panose="02040503050406030204" pitchFamily="18" charset="0"/>
                            </a:rPr>
                            <m:t>𝑗</m:t>
                          </m:r>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𝑡</m:t>
                              </m:r>
                            </m:e>
                            <m:sub>
                              <m:r>
                                <a:rPr lang="es-ES" sz="1800" b="0" i="1" smtClean="0">
                                  <a:latin typeface="Cambria Math" panose="02040503050406030204" pitchFamily="18" charset="0"/>
                                </a:rPr>
                                <m:t>1</m:t>
                              </m:r>
                            </m:sub>
                          </m:sSub>
                        </m:num>
                        <m:den>
                          <m:r>
                            <a:rPr lang="es-ES" sz="1800" b="0" i="1" smtClean="0">
                              <a:latin typeface="Cambria Math" panose="02040503050406030204" pitchFamily="18" charset="0"/>
                            </a:rPr>
                            <m:t>1−</m:t>
                          </m:r>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𝑔</m:t>
                              </m:r>
                            </m:e>
                            <m:sub>
                              <m:r>
                                <a:rPr lang="es-ES" sz="1800" b="0" i="1" smtClean="0">
                                  <a:latin typeface="Cambria Math" panose="02040503050406030204" pitchFamily="18" charset="0"/>
                                </a:rPr>
                                <m:t>𝑟𝑡</m:t>
                              </m:r>
                            </m:sub>
                          </m:sSub>
                          <m:r>
                            <a:rPr lang="es-ES" sz="1800" b="0" i="1" smtClean="0">
                              <a:latin typeface="Cambria Math" panose="02040503050406030204" pitchFamily="18" charset="0"/>
                            </a:rPr>
                            <m:t>(</m:t>
                          </m:r>
                          <m:r>
                            <a:rPr lang="es-ES" sz="1800" b="0" i="1" smtClean="0">
                              <a:latin typeface="Cambria Math" panose="02040503050406030204" pitchFamily="18" charset="0"/>
                            </a:rPr>
                            <m:t>𝜔</m:t>
                          </m:r>
                          <m:r>
                            <a:rPr lang="es-ES" sz="1800" b="0" i="1" smtClean="0">
                              <a:latin typeface="Cambria Math" panose="02040503050406030204" pitchFamily="18" charset="0"/>
                            </a:rPr>
                            <m:t>)</m:t>
                          </m:r>
                        </m:den>
                      </m:f>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𝐸</m:t>
                          </m:r>
                        </m:e>
                        <m:sub>
                          <m:r>
                            <a:rPr lang="es-ES" sz="1800" b="0" i="1" smtClean="0">
                              <a:latin typeface="Cambria Math" panose="02040503050406030204" pitchFamily="18" charset="0"/>
                            </a:rPr>
                            <m:t>𝑖𝑛𝑐</m:t>
                          </m:r>
                        </m:sub>
                      </m:sSub>
                    </m:oMath>
                  </m:oMathPara>
                </a14:m>
                <a:endParaRPr lang="en-US" dirty="0"/>
              </a:p>
              <a:p>
                <a:pPr marL="285750" indent="-285750">
                  <a:buFont typeface="Arial" panose="020B0604020202020204" pitchFamily="34" charset="0"/>
                  <a:buChar char="•"/>
                </a:pPr>
                <a:r>
                  <a:rPr lang="en-US" dirty="0"/>
                  <a:t>With </a:t>
                </a:r>
              </a:p>
              <a:p>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𝑔</m:t>
                          </m:r>
                        </m:e>
                        <m:sub>
                          <m:r>
                            <a:rPr lang="es-ES" b="0" i="1" smtClean="0">
                              <a:latin typeface="Cambria Math" panose="02040503050406030204" pitchFamily="18" charset="0"/>
                            </a:rPr>
                            <m:t>𝑟𝑡</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𝑟</m:t>
                          </m:r>
                        </m:e>
                        <m:sub>
                          <m:r>
                            <a:rPr lang="es-ES" b="0" i="1" smtClean="0">
                              <a:latin typeface="Cambria Math" panose="02040503050406030204" pitchFamily="18" charset="0"/>
                            </a:rPr>
                            <m:t>1</m:t>
                          </m:r>
                        </m:sub>
                      </m:sSub>
                      <m:sSub>
                        <m:sSubPr>
                          <m:ctrlPr>
                            <a:rPr lang="es-ES" b="0" i="1" smtClean="0">
                              <a:latin typeface="Cambria Math" panose="02040503050406030204" pitchFamily="18" charset="0"/>
                            </a:rPr>
                          </m:ctrlPr>
                        </m:sSubPr>
                        <m:e>
                          <m:r>
                            <a:rPr lang="es-ES" b="0" i="1" smtClean="0">
                              <a:latin typeface="Cambria Math" panose="02040503050406030204" pitchFamily="18" charset="0"/>
                            </a:rPr>
                            <m:t>𝑟</m:t>
                          </m:r>
                        </m:e>
                        <m:sub>
                          <m:r>
                            <a:rPr lang="es-ES" b="0" i="1" smtClean="0">
                              <a:latin typeface="Cambria Math" panose="02040503050406030204" pitchFamily="18" charset="0"/>
                            </a:rPr>
                            <m:t>2</m:t>
                          </m:r>
                        </m:sub>
                      </m:sSub>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𝑟</m:t>
                              </m:r>
                            </m:e>
                            <m:sub>
                              <m:r>
                                <a:rPr lang="es-ES" b="0" i="1" smtClean="0">
                                  <a:latin typeface="Cambria Math" panose="02040503050406030204" pitchFamily="18" charset="0"/>
                                </a:rPr>
                                <m:t>3</m:t>
                              </m:r>
                            </m:sub>
                          </m:sSub>
                          <m:r>
                            <a:rPr lang="es-ES" b="0" i="1" smtClean="0">
                              <a:latin typeface="Cambria Math" panose="02040503050406030204" pitchFamily="18" charset="0"/>
                            </a:rPr>
                            <m:t>…</m:t>
                          </m:r>
                        </m:e>
                      </m:d>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sSub>
                            <m:sSubPr>
                              <m:ctrlPr>
                                <a:rPr lang="es-ES" b="0" i="1" smtClean="0">
                                  <a:latin typeface="Cambria Math" panose="02040503050406030204" pitchFamily="18" charset="0"/>
                                </a:rPr>
                              </m:ctrlPr>
                            </m:sSubPr>
                            <m:e>
                              <m:r>
                                <a:rPr lang="es-ES" b="0" i="1" smtClean="0">
                                  <a:latin typeface="Cambria Math" panose="02040503050406030204" pitchFamily="18" charset="0"/>
                                </a:rPr>
                                <m:t>(</m:t>
                              </m:r>
                              <m:r>
                                <a:rPr lang="es-ES" b="0" i="1" smtClean="0">
                                  <a:latin typeface="Cambria Math" panose="02040503050406030204" pitchFamily="18" charset="0"/>
                                </a:rPr>
                                <m:t>𝛼</m:t>
                              </m:r>
                            </m:e>
                            <m:sub>
                              <m:r>
                                <a:rPr lang="es-ES" b="0" i="1" smtClean="0">
                                  <a:latin typeface="Cambria Math" panose="02040503050406030204" pitchFamily="18" charset="0"/>
                                </a:rPr>
                                <m:t>𝑚</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r>
                            <a:rPr lang="es-ES" b="0" i="1" smtClean="0">
                              <a:latin typeface="Cambria Math" panose="02040503050406030204" pitchFamily="18" charset="0"/>
                            </a:rPr>
                            <m:t>𝑝𝑓</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𝛼</m:t>
                              </m:r>
                            </m:e>
                            <m:sub>
                              <m:r>
                                <a:rPr lang="es-ES" b="0" i="1" smtClean="0">
                                  <a:latin typeface="Cambria Math" panose="02040503050406030204" pitchFamily="18" charset="0"/>
                                </a:rPr>
                                <m:t>𝑜</m:t>
                              </m:r>
                            </m:sub>
                          </m:sSub>
                          <m:r>
                            <a:rPr lang="es-ES" b="0" i="1" smtClean="0">
                              <a:latin typeface="Cambria Math" panose="02040503050406030204" pitchFamily="18" charset="0"/>
                            </a:rPr>
                            <m:t>𝑝</m:t>
                          </m:r>
                          <m:r>
                            <a:rPr lang="es-ES" b="0" i="1" smtClean="0">
                              <a:latin typeface="Cambria Math" panose="02040503050406030204" pitchFamily="18" charset="0"/>
                            </a:rPr>
                            <m:t>−</m:t>
                          </m:r>
                          <m:r>
                            <a:rPr lang="es-ES" b="0" i="1" smtClean="0">
                              <a:latin typeface="Cambria Math" panose="02040503050406030204" pitchFamily="18" charset="0"/>
                            </a:rPr>
                            <m:t>𝑗</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r>
                                <a:rPr lang="es-ES" b="0" i="1" smtClean="0">
                                  <a:latin typeface="Cambria Math" panose="02040503050406030204" pitchFamily="18" charset="0"/>
                                </a:rPr>
                                <m:t>2</m:t>
                              </m:r>
                              <m:r>
                                <a:rPr lang="es-ES" b="0" i="1" smtClean="0">
                                  <a:latin typeface="Cambria Math" panose="02040503050406030204" pitchFamily="18" charset="0"/>
                                </a:rPr>
                                <m:t>𝜏</m:t>
                              </m:r>
                            </m:e>
                            <m:sub>
                              <m:r>
                                <a:rPr lang="es-ES" b="0" i="1" smtClean="0">
                                  <a:latin typeface="Cambria Math" panose="02040503050406030204" pitchFamily="18" charset="0"/>
                                </a:rPr>
                                <m:t>𝑔</m:t>
                              </m:r>
                            </m:sub>
                          </m:sSub>
                          <m:r>
                            <a:rPr lang="es-ES" b="0" i="1" smtClean="0">
                              <a:latin typeface="Cambria Math" panose="02040503050406030204" pitchFamily="18" charset="0"/>
                            </a:rPr>
                            <m:t>−</m:t>
                          </m:r>
                          <m:r>
                            <a:rPr lang="es-ES" b="0" i="1" smtClean="0">
                              <a:latin typeface="Cambria Math" panose="02040503050406030204" pitchFamily="18" charset="0"/>
                            </a:rPr>
                            <m:t>𝑗</m:t>
                          </m:r>
                          <m:r>
                            <m:rPr>
                              <m:sty m:val="p"/>
                            </m:rPr>
                            <a:rPr lang="es-ES" b="0" i="0" smtClean="0">
                              <a:latin typeface="Cambria Math" panose="02040503050406030204" pitchFamily="18" charset="0"/>
                            </a:rPr>
                            <m:t>Δ</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𝑘</m:t>
                              </m:r>
                            </m:e>
                            <m:sub>
                              <m:r>
                                <a:rPr lang="es-ES" b="0" i="1" smtClean="0">
                                  <a:latin typeface="Cambria Math" panose="02040503050406030204" pitchFamily="18" charset="0"/>
                                </a:rPr>
                                <m:t>𝑚</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r>
                            <a:rPr lang="es-ES" b="0" i="1" smtClean="0">
                              <a:latin typeface="Cambria Math" panose="02040503050406030204" pitchFamily="18" charset="0"/>
                            </a:rPr>
                            <m:t>𝑝</m:t>
                          </m:r>
                          <m:r>
                            <a:rPr lang="es-ES" b="0" i="1" smtClean="0">
                              <a:latin typeface="Cambria Math" panose="02040503050406030204" pitchFamily="18" charset="0"/>
                            </a:rPr>
                            <m:t>) </m:t>
                          </m:r>
                        </m:sup>
                      </m:sSup>
                    </m:oMath>
                  </m:oMathPara>
                </a14:m>
                <a:endParaRPr lang="en-US" dirty="0"/>
              </a:p>
              <a:p>
                <a:pPr marL="285750" indent="-285750">
                  <a:buFont typeface="Arial" panose="020B0604020202020204" pitchFamily="34" charset="0"/>
                  <a:buChar char="•"/>
                </a:pPr>
                <a:r>
                  <a:rPr lang="en-US" dirty="0"/>
                  <a:t>As the gain coefficient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𝛼</m:t>
                        </m:r>
                      </m:e>
                      <m:sub>
                        <m:r>
                          <a:rPr lang="es-ES" b="0" i="1" smtClean="0">
                            <a:latin typeface="Cambria Math" panose="02040503050406030204" pitchFamily="18" charset="0"/>
                          </a:rPr>
                          <m:t>𝑚</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r>
                          <a:rPr lang="es-ES" b="0" i="1" smtClean="0">
                            <a:latin typeface="Cambria Math" panose="02040503050406030204" pitchFamily="18" charset="0"/>
                          </a:rPr>
                          <m:t>,</m:t>
                        </m:r>
                        <m:r>
                          <a:rPr lang="es-ES" b="0" i="1" smtClean="0">
                            <a:latin typeface="Cambria Math" panose="02040503050406030204" pitchFamily="18" charset="0"/>
                          </a:rPr>
                          <m:t>𝐼</m:t>
                        </m:r>
                      </m:e>
                    </m:d>
                  </m:oMath>
                </a14:m>
                <a:r>
                  <a:rPr lang="en-US" dirty="0"/>
                  <a:t> saturates for </a:t>
                </a:r>
                <a14:m>
                  <m:oMath xmlns:m="http://schemas.openxmlformats.org/officeDocument/2006/math">
                    <m:r>
                      <a:rPr lang="es-ES" b="0" i="1" smtClean="0">
                        <a:latin typeface="Cambria Math" panose="02040503050406030204" pitchFamily="18" charset="0"/>
                      </a:rPr>
                      <m:t>𝐼</m:t>
                    </m:r>
                  </m:oMath>
                </a14:m>
                <a:r>
                  <a:rPr lang="en-US" dirty="0"/>
                  <a:t> close to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𝑠𝑎𝑡</m:t>
                        </m:r>
                      </m:sub>
                    </m:sSub>
                  </m:oMath>
                </a14:m>
                <a:r>
                  <a:rPr lang="en-US" dirty="0"/>
                  <a:t>, we have to take it into account</a:t>
                </a:r>
              </a:p>
              <a:p>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𝛼</m:t>
                          </m:r>
                        </m:e>
                        <m:sub>
                          <m:r>
                            <a:rPr lang="es-ES" b="0" i="1" smtClean="0">
                              <a:latin typeface="Cambria Math" panose="02040503050406030204" pitchFamily="18" charset="0"/>
                            </a:rPr>
                            <m:t>𝑚</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r>
                            <a:rPr lang="es-ES" b="0" i="1" smtClean="0">
                              <a:latin typeface="Cambria Math" panose="02040503050406030204" pitchFamily="18" charset="0"/>
                            </a:rPr>
                            <m:t>, </m:t>
                          </m:r>
                          <m:r>
                            <a:rPr lang="es-ES" b="0" i="1" smtClean="0">
                              <a:latin typeface="Cambria Math" panose="02040503050406030204" pitchFamily="18" charset="0"/>
                            </a:rPr>
                            <m:t>𝐼</m:t>
                          </m:r>
                        </m:e>
                      </m:d>
                      <m:r>
                        <a:rPr lang="es-ES" b="0" i="1" smtClean="0">
                          <a:latin typeface="Cambria Math" panose="02040503050406030204" pitchFamily="18" charset="0"/>
                        </a:rPr>
                        <m:t>=</m:t>
                      </m:r>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𝛼</m:t>
                              </m:r>
                            </m:e>
                            <m:sub>
                              <m:r>
                                <a:rPr lang="es-ES" b="0" i="1" smtClean="0">
                                  <a:latin typeface="Cambria Math" panose="02040503050406030204" pitchFamily="18" charset="0"/>
                                </a:rPr>
                                <m:t>𝑚𝑜</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e>
                            <m:sub>
                              <m:r>
                                <a:rPr lang="es-ES" b="0" i="1" smtClean="0">
                                  <a:latin typeface="Cambria Math" panose="02040503050406030204" pitchFamily="18" charset="0"/>
                                </a:rPr>
                                <m:t>𝑎</m:t>
                              </m:r>
                            </m:sub>
                          </m:sSub>
                          <m:r>
                            <a:rPr lang="es-ES" b="0" i="1" smtClean="0">
                              <a:latin typeface="Cambria Math" panose="02040503050406030204" pitchFamily="18" charset="0"/>
                            </a:rPr>
                            <m:t>)</m:t>
                          </m:r>
                        </m:num>
                        <m:den>
                          <m:r>
                            <a:rPr lang="es-ES" b="0" i="1" smtClean="0">
                              <a:latin typeface="Cambria Math" panose="02040503050406030204" pitchFamily="18" charset="0"/>
                            </a:rPr>
                            <m:t>1+</m:t>
                          </m:r>
                          <m:f>
                            <m:fPr>
                              <m:ctrlPr>
                                <a:rPr lang="es-ES" b="0" i="1" smtClean="0">
                                  <a:latin typeface="Cambria Math" panose="02040503050406030204" pitchFamily="18" charset="0"/>
                                </a:rPr>
                              </m:ctrlPr>
                            </m:fPr>
                            <m:num>
                              <m:r>
                                <a:rPr lang="es-ES" b="0" i="1" smtClean="0">
                                  <a:latin typeface="Cambria Math" panose="02040503050406030204" pitchFamily="18" charset="0"/>
                                </a:rPr>
                                <m:t>𝐼</m:t>
                              </m:r>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𝑠𝑎𝑡</m:t>
                                  </m:r>
                                </m:sub>
                              </m:sSub>
                            </m:den>
                          </m:f>
                        </m:den>
                      </m:f>
                      <m:f>
                        <m:fPr>
                          <m:ctrlPr>
                            <a:rPr lang="es-ES" b="0" i="1" smtClean="0">
                              <a:latin typeface="Cambria Math" panose="02040503050406030204" pitchFamily="18" charset="0"/>
                            </a:rPr>
                          </m:ctrlPr>
                        </m:fPr>
                        <m:num>
                          <m:r>
                            <a:rPr lang="es-ES" b="0" i="1" smtClean="0">
                              <a:latin typeface="Cambria Math" panose="02040503050406030204" pitchFamily="18" charset="0"/>
                            </a:rPr>
                            <m:t>1</m:t>
                          </m:r>
                        </m:num>
                        <m:den>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1+</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f>
                                        <m:fPr>
                                          <m:ctrlPr>
                                            <a:rPr lang="es-ES" b="0" i="1" smtClean="0">
                                              <a:latin typeface="Cambria Math" panose="02040503050406030204" pitchFamily="18" charset="0"/>
                                            </a:rPr>
                                          </m:ctrlPr>
                                        </m:fPr>
                                        <m:num>
                                          <m:r>
                                            <a:rPr lang="es-ES" b="0" i="1" smtClean="0">
                                              <a:latin typeface="Cambria Math" panose="02040503050406030204" pitchFamily="18" charset="0"/>
                                            </a:rPr>
                                            <m:t>2</m:t>
                                          </m:r>
                                          <m:d>
                                            <m:dPr>
                                              <m:ctrlPr>
                                                <a:rPr lang="es-ES" b="0" i="1" smtClean="0">
                                                  <a:latin typeface="Cambria Math" panose="02040503050406030204" pitchFamily="18" charset="0"/>
                                                </a:rPr>
                                              </m:ctrlPr>
                                            </m:dPr>
                                            <m:e>
                                              <m:r>
                                                <a:rPr lang="es-ES" b="0" i="1" smtClean="0">
                                                  <a:latin typeface="Cambria Math" panose="02040503050406030204" pitchFamily="18" charset="0"/>
                                                </a:rPr>
                                                <m:t>𝜔</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e>
                                                <m:sub>
                                                  <m:r>
                                                    <a:rPr lang="es-ES" b="0" i="1" smtClean="0">
                                                      <a:latin typeface="Cambria Math" panose="02040503050406030204" pitchFamily="18" charset="0"/>
                                                    </a:rPr>
                                                    <m:t>𝑎</m:t>
                                                  </m:r>
                                                </m:sub>
                                              </m:sSub>
                                            </m:e>
                                          </m:d>
                                        </m:num>
                                        <m:den>
                                          <m:r>
                                            <m:rPr>
                                              <m:sty m:val="p"/>
                                            </m:rPr>
                                            <a:rPr lang="es-ES" b="0" i="0" smtClean="0">
                                              <a:latin typeface="Cambria Math" panose="02040503050406030204" pitchFamily="18" charset="0"/>
                                            </a:rPr>
                                            <m:t>Δ</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e>
                                            <m:sub>
                                              <m:r>
                                                <a:rPr lang="es-ES" b="0" i="1" smtClean="0">
                                                  <a:latin typeface="Cambria Math" panose="02040503050406030204" pitchFamily="18" charset="0"/>
                                                </a:rPr>
                                                <m:t>𝑏</m:t>
                                              </m:r>
                                            </m:sub>
                                          </m:sSub>
                                        </m:den>
                                      </m:f>
                                    </m:e>
                                  </m:d>
                                </m:e>
                                <m:sup>
                                  <m:r>
                                    <a:rPr lang="es-ES" b="0" i="1" smtClean="0">
                                      <a:latin typeface="Cambria Math" panose="02040503050406030204" pitchFamily="18" charset="0"/>
                                    </a:rPr>
                                    <m:t>2</m:t>
                                  </m:r>
                                </m:sup>
                              </m:sSup>
                            </m:e>
                          </m:d>
                        </m:den>
                      </m:f>
                    </m:oMath>
                  </m:oMathPara>
                </a14:m>
                <a:endParaRPr lang="es-ES" b="0" dirty="0"/>
              </a:p>
              <a:p>
                <a:r>
                  <a:rPr lang="en-US" dirty="0"/>
                  <a:t>where</a:t>
                </a:r>
              </a:p>
              <a:p>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𝛼</m:t>
                        </m:r>
                      </m:e>
                      <m:sub>
                        <m:r>
                          <a:rPr lang="es-ES" b="0" i="1" smtClean="0">
                            <a:latin typeface="Cambria Math" panose="02040503050406030204" pitchFamily="18" charset="0"/>
                          </a:rPr>
                          <m:t>𝑚𝑜</m:t>
                        </m:r>
                      </m:sub>
                    </m:sSub>
                  </m:oMath>
                </a14:m>
                <a:r>
                  <a:rPr lang="en-US" dirty="0"/>
                  <a:t> is the unsaturated gain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𝛼</m:t>
                        </m:r>
                      </m:e>
                      <m:sub>
                        <m:r>
                          <a:rPr lang="es-ES" b="0" i="1" smtClean="0">
                            <a:latin typeface="Cambria Math" panose="02040503050406030204" pitchFamily="18" charset="0"/>
                          </a:rPr>
                          <m:t>𝑚</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𝜔</m:t>
                        </m:r>
                      </m:e>
                    </m:d>
                  </m:oMath>
                </a14:m>
                <a:r>
                  <a:rPr lang="en-US" dirty="0"/>
                  <a:t> from the previous slides)</a:t>
                </a:r>
              </a:p>
              <a:p>
                <a14:m>
                  <m:oMath xmlns:m="http://schemas.openxmlformats.org/officeDocument/2006/math">
                    <m:r>
                      <m:rPr>
                        <m:sty m:val="p"/>
                      </m:rPr>
                      <a:rPr lang="es-ES" b="0" i="0" smtClean="0">
                        <a:latin typeface="Cambria Math" panose="02040503050406030204" pitchFamily="18" charset="0"/>
                      </a:rPr>
                      <m:t>Δ</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e>
                      <m:sub>
                        <m:r>
                          <a:rPr lang="es-ES" b="0" i="1" smtClean="0">
                            <a:latin typeface="Cambria Math" panose="02040503050406030204" pitchFamily="18" charset="0"/>
                          </a:rPr>
                          <m:t>𝑏</m:t>
                        </m:r>
                      </m:sub>
                    </m:sSub>
                    <m:r>
                      <a:rPr lang="es-ES" b="0" i="1" smtClean="0">
                        <a:latin typeface="Cambria Math" panose="02040503050406030204" pitchFamily="18" charset="0"/>
                      </a:rPr>
                      <m:t>=</m:t>
                    </m:r>
                    <m:rad>
                      <m:radPr>
                        <m:degHide m:val="on"/>
                        <m:ctrlPr>
                          <a:rPr lang="es-ES" b="0" i="1" smtClean="0">
                            <a:latin typeface="Cambria Math" panose="02040503050406030204" pitchFamily="18" charset="0"/>
                          </a:rPr>
                        </m:ctrlPr>
                      </m:radPr>
                      <m:deg/>
                      <m:e>
                        <m:r>
                          <a:rPr lang="es-ES" b="0" i="1" smtClean="0">
                            <a:latin typeface="Cambria Math" panose="02040503050406030204" pitchFamily="18" charset="0"/>
                          </a:rPr>
                          <m:t>1+</m:t>
                        </m:r>
                        <m:f>
                          <m:fPr>
                            <m:ctrlPr>
                              <a:rPr lang="es-ES" b="0" i="1" smtClean="0">
                                <a:latin typeface="Cambria Math" panose="02040503050406030204" pitchFamily="18" charset="0"/>
                              </a:rPr>
                            </m:ctrlPr>
                          </m:fPr>
                          <m:num>
                            <m:r>
                              <a:rPr lang="es-ES" b="0" i="1" smtClean="0">
                                <a:latin typeface="Cambria Math" panose="02040503050406030204" pitchFamily="18" charset="0"/>
                              </a:rPr>
                              <m:t>𝐼</m:t>
                            </m:r>
                          </m:num>
                          <m:den>
                            <m:sSub>
                              <m:sSubPr>
                                <m:ctrlPr>
                                  <a:rPr lang="es-ES" b="0" i="1" smtClean="0">
                                    <a:latin typeface="Cambria Math" panose="02040503050406030204" pitchFamily="18" charset="0"/>
                                  </a:rPr>
                                </m:ctrlPr>
                              </m:sSubPr>
                              <m:e>
                                <m:r>
                                  <a:rPr lang="es-ES" b="0" i="1" smtClean="0">
                                    <a:latin typeface="Cambria Math" panose="02040503050406030204" pitchFamily="18" charset="0"/>
                                  </a:rPr>
                                  <m:t>𝐼</m:t>
                                </m:r>
                              </m:e>
                              <m:sub>
                                <m:r>
                                  <a:rPr lang="es-ES" b="0" i="1" smtClean="0">
                                    <a:latin typeface="Cambria Math" panose="02040503050406030204" pitchFamily="18" charset="0"/>
                                  </a:rPr>
                                  <m:t>𝑠𝑎𝑡</m:t>
                                </m:r>
                              </m:sub>
                            </m:sSub>
                          </m:den>
                        </m:f>
                      </m:e>
                    </m:rad>
                    <m:r>
                      <m:rPr>
                        <m:sty m:val="p"/>
                      </m:rPr>
                      <a:rPr lang="es-ES" b="0" i="0" smtClean="0">
                        <a:latin typeface="Cambria Math" panose="02040503050406030204" pitchFamily="18" charset="0"/>
                      </a:rPr>
                      <m:t>Δ</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𝜔</m:t>
                        </m:r>
                      </m:e>
                      <m:sub>
                        <m:r>
                          <a:rPr lang="es-ES" b="0" i="1" smtClean="0">
                            <a:latin typeface="Cambria Math" panose="02040503050406030204" pitchFamily="18" charset="0"/>
                          </a:rPr>
                          <m:t>𝑎</m:t>
                        </m:r>
                      </m:sub>
                    </m:sSub>
                  </m:oMath>
                </a14:m>
                <a:r>
                  <a:rPr lang="en-US" dirty="0"/>
                  <a:t> is the saturated frequency linewidth</a:t>
                </a:r>
              </a:p>
            </p:txBody>
          </p:sp>
        </mc:Choice>
        <mc:Fallback>
          <p:sp>
            <p:nvSpPr>
              <p:cNvPr id="15" name="CuadroTexto 14">
                <a:extLst>
                  <a:ext uri="{FF2B5EF4-FFF2-40B4-BE49-F238E27FC236}">
                    <a16:creationId xmlns:a16="http://schemas.microsoft.com/office/drawing/2014/main" id="{75222CDF-7A9A-4659-B128-6249055F44AA}"/>
                  </a:ext>
                </a:extLst>
              </p:cNvPr>
              <p:cNvSpPr txBox="1">
                <a:spLocks noRot="1" noChangeAspect="1" noMove="1" noResize="1" noEditPoints="1" noAdjustHandles="1" noChangeArrowheads="1" noChangeShapeType="1" noTextEdit="1"/>
              </p:cNvSpPr>
              <p:nvPr/>
            </p:nvSpPr>
            <p:spPr>
              <a:xfrm>
                <a:off x="350874" y="741045"/>
                <a:ext cx="7228533" cy="4666855"/>
              </a:xfrm>
              <a:prstGeom prst="rect">
                <a:avLst/>
              </a:prstGeom>
              <a:blipFill>
                <a:blip r:embed="rId4"/>
                <a:stretch>
                  <a:fillRect l="-759" t="-7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032C5B65-E0F6-461C-A2A1-3F2F6ED44ADD}"/>
                  </a:ext>
                </a:extLst>
              </p:cNvPr>
              <p:cNvSpPr txBox="1"/>
              <p:nvPr/>
            </p:nvSpPr>
            <p:spPr>
              <a:xfrm>
                <a:off x="269240" y="6280983"/>
                <a:ext cx="10473069" cy="392993"/>
              </a:xfrm>
              <a:prstGeom prst="rect">
                <a:avLst/>
              </a:prstGeom>
              <a:noFill/>
            </p:spPr>
            <p:txBody>
              <a:bodyPr wrap="square" rtlCol="0">
                <a:spAutoFit/>
              </a:bodyPr>
              <a:lstStyle/>
              <a:p>
                <a:r>
                  <a:rPr lang="en-US" i="1" dirty="0"/>
                  <a:t>*</a:t>
                </a:r>
                <a:r>
                  <a:rPr lang="en-US" i="1" dirty="0" err="1"/>
                  <a:t>Siegman</a:t>
                </a:r>
                <a:r>
                  <a:rPr lang="en-US" i="1" dirty="0"/>
                  <a:t>, Lasers, University Science Books, (1986), </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𝑗</m:t>
                        </m:r>
                        <m:r>
                          <a:rPr lang="es-ES" b="0" i="1" smtClean="0">
                            <a:latin typeface="Cambria Math" panose="02040503050406030204" pitchFamily="18" charset="0"/>
                          </a:rPr>
                          <m:t>𝜔</m:t>
                        </m:r>
                        <m:r>
                          <a:rPr lang="es-ES" b="0" i="1" smtClean="0">
                            <a:latin typeface="Cambria Math" panose="02040503050406030204" pitchFamily="18" charset="0"/>
                          </a:rPr>
                          <m:t>𝑡</m:t>
                        </m:r>
                      </m:sup>
                    </m:sSup>
                  </m:oMath>
                </a14:m>
                <a:r>
                  <a:rPr lang="en-US" i="1" dirty="0"/>
                  <a:t>time convention</a:t>
                </a:r>
              </a:p>
            </p:txBody>
          </p:sp>
        </mc:Choice>
        <mc:Fallback>
          <p:sp>
            <p:nvSpPr>
              <p:cNvPr id="16" name="CuadroTexto 15">
                <a:extLst>
                  <a:ext uri="{FF2B5EF4-FFF2-40B4-BE49-F238E27FC236}">
                    <a16:creationId xmlns:a16="http://schemas.microsoft.com/office/drawing/2014/main" id="{032C5B65-E0F6-461C-A2A1-3F2F6ED44ADD}"/>
                  </a:ext>
                </a:extLst>
              </p:cNvPr>
              <p:cNvSpPr txBox="1">
                <a:spLocks noRot="1" noChangeAspect="1" noMove="1" noResize="1" noEditPoints="1" noAdjustHandles="1" noChangeArrowheads="1" noChangeShapeType="1" noTextEdit="1"/>
              </p:cNvSpPr>
              <p:nvPr/>
            </p:nvSpPr>
            <p:spPr>
              <a:xfrm>
                <a:off x="269240" y="6280983"/>
                <a:ext cx="10473069" cy="392993"/>
              </a:xfrm>
              <a:prstGeom prst="rect">
                <a:avLst/>
              </a:prstGeom>
              <a:blipFill>
                <a:blip r:embed="rId5"/>
                <a:stretch>
                  <a:fillRect l="-466" t="-4615" b="-20000"/>
                </a:stretch>
              </a:blipFill>
            </p:spPr>
            <p:txBody>
              <a:bodyPr/>
              <a:lstStyle/>
              <a:p>
                <a:r>
                  <a:rPr lang="en-US">
                    <a:noFill/>
                  </a:rPr>
                  <a:t> </a:t>
                </a:r>
              </a:p>
            </p:txBody>
          </p:sp>
        </mc:Fallback>
      </mc:AlternateContent>
    </p:spTree>
    <p:extLst>
      <p:ext uri="{BB962C8B-B14F-4D97-AF65-F5344CB8AC3E}">
        <p14:creationId xmlns:p14="http://schemas.microsoft.com/office/powerpoint/2010/main" val="7846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00D4B7-84F4-464E-AF0B-6FA29201A8BA}"/>
              </a:ext>
            </a:extLst>
          </p:cNvPr>
          <p:cNvSpPr>
            <a:spLocks noGrp="1"/>
          </p:cNvSpPr>
          <p:nvPr>
            <p:ph type="title"/>
          </p:nvPr>
        </p:nvSpPr>
        <p:spPr/>
        <p:txBody>
          <a:bodyPr/>
          <a:lstStyle/>
          <a:p>
            <a:r>
              <a:rPr lang="en-US" dirty="0"/>
              <a:t>Power efficiency</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732040F-1778-4D6C-9FC5-15D96505EA3D}"/>
                  </a:ext>
                </a:extLst>
              </p:cNvPr>
              <p:cNvSpPr>
                <a:spLocks noGrp="1"/>
              </p:cNvSpPr>
              <p:nvPr>
                <p:ph sz="quarter" idx="13"/>
              </p:nvPr>
            </p:nvSpPr>
            <p:spPr>
              <a:xfrm>
                <a:off x="269875" y="873125"/>
                <a:ext cx="11744916" cy="4560112"/>
              </a:xfrm>
            </p:spPr>
            <p:txBody>
              <a:bodyPr/>
              <a:lstStyle/>
              <a:p>
                <a:r>
                  <a:rPr lang="en-US" sz="2000" dirty="0"/>
                  <a:t>The media saturates when the intensity within the waveguide nears a saturation value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𝑠𝑎𝑡</m:t>
                        </m:r>
                      </m:sub>
                    </m:sSub>
                  </m:oMath>
                </a14:m>
                <a:r>
                  <a:rPr lang="en-US" sz="2000" dirty="0"/>
                  <a:t>.</a:t>
                </a:r>
              </a:p>
              <a:p>
                <a:r>
                  <a:rPr lang="en-US" sz="2000" dirty="0"/>
                  <a:t>The available intensity is </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𝑎𝑣𝑎𝑖𝑙</m:t>
                          </m:r>
                        </m:sub>
                      </m:sSub>
                      <m:r>
                        <a:rPr lang="es-ES" sz="2000" b="0" i="1" smtClean="0">
                          <a:latin typeface="Cambria Math" panose="02040503050406030204" pitchFamily="18" charset="0"/>
                        </a:rPr>
                        <m:t>=2</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𝛼</m:t>
                          </m:r>
                        </m:e>
                        <m:sub>
                          <m:r>
                            <a:rPr lang="es-ES" sz="2000" b="0" i="1" smtClean="0">
                              <a:latin typeface="Cambria Math" panose="02040503050406030204" pitchFamily="18" charset="0"/>
                            </a:rPr>
                            <m:t>𝑚𝑜</m:t>
                          </m:r>
                        </m:sub>
                      </m:sSub>
                      <m:r>
                        <a:rPr lang="es-ES" sz="2000" b="0" i="1" smtClean="0">
                          <a:latin typeface="Cambria Math" panose="02040503050406030204" pitchFamily="18" charset="0"/>
                        </a:rPr>
                        <m:t>𝑝</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𝑆𝑎𝑡</m:t>
                          </m:r>
                        </m:sub>
                      </m:sSub>
                      <m:r>
                        <a:rPr lang="es-ES" sz="2000" b="0" i="1" smtClean="0">
                          <a:latin typeface="Cambria Math" panose="02040503050406030204" pitchFamily="18" charset="0"/>
                        </a:rPr>
                        <m:t>=</m:t>
                      </m:r>
                      <m:func>
                        <m:funcPr>
                          <m:ctrlPr>
                            <a:rPr lang="es-ES" sz="2000" b="0" i="1" smtClean="0">
                              <a:latin typeface="Cambria Math" panose="02040503050406030204" pitchFamily="18" charset="0"/>
                            </a:rPr>
                          </m:ctrlPr>
                        </m:funcPr>
                        <m:fName>
                          <m:r>
                            <m:rPr>
                              <m:sty m:val="p"/>
                            </m:rPr>
                            <a:rPr lang="es-ES" sz="2000" b="0" i="0" smtClean="0">
                              <a:latin typeface="Cambria Math" panose="02040503050406030204" pitchFamily="18" charset="0"/>
                            </a:rPr>
                            <m:t>ln</m:t>
                          </m:r>
                        </m:fName>
                        <m:e>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𝐺</m:t>
                                  </m:r>
                                </m:e>
                                <m:sub>
                                  <m:r>
                                    <a:rPr lang="es-ES" sz="2000" b="0" i="1" smtClean="0">
                                      <a:latin typeface="Cambria Math" panose="02040503050406030204" pitchFamily="18" charset="0"/>
                                    </a:rPr>
                                    <m:t>0</m:t>
                                  </m:r>
                                </m:sub>
                              </m:sSub>
                            </m:e>
                          </m:d>
                        </m:e>
                      </m:func>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𝑠𝑎𝑡</m:t>
                          </m:r>
                        </m:sub>
                      </m:sSub>
                    </m:oMath>
                  </m:oMathPara>
                </a14:m>
                <a:endParaRPr lang="es-ES" sz="2000" b="0" dirty="0"/>
              </a:p>
              <a:p>
                <a:pPr marL="0" indent="0">
                  <a:buNone/>
                </a:pPr>
                <a:r>
                  <a:rPr lang="en-US" sz="2000" dirty="0"/>
                  <a:t>where </a:t>
                </a:r>
              </a:p>
              <a:p>
                <a:pPr>
                  <a:buFont typeface="Courier New" panose="02070309020205020404" pitchFamily="49" charset="0"/>
                  <a:buChar char="o"/>
                </a:pP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𝛼</m:t>
                        </m:r>
                      </m:e>
                      <m:sub>
                        <m:r>
                          <a:rPr lang="es-ES" sz="2000" b="0" i="1" smtClean="0">
                            <a:latin typeface="Cambria Math" panose="02040503050406030204" pitchFamily="18" charset="0"/>
                          </a:rPr>
                          <m:t>𝑚𝑜</m:t>
                        </m:r>
                      </m:sub>
                    </m:sSub>
                  </m:oMath>
                </a14:m>
                <a:r>
                  <a:rPr lang="en-US" sz="2000" dirty="0"/>
                  <a:t> is the unsaturated amplitude gain coefficient</a:t>
                </a:r>
              </a:p>
              <a:p>
                <a:pPr>
                  <a:buFont typeface="Courier New" panose="02070309020205020404" pitchFamily="49" charset="0"/>
                  <a:buChar char="o"/>
                </a:pPr>
                <a14:m>
                  <m:oMath xmlns:m="http://schemas.openxmlformats.org/officeDocument/2006/math">
                    <m:r>
                      <a:rPr lang="es-ES" sz="2000" b="0" i="1" smtClean="0">
                        <a:latin typeface="Cambria Math" panose="02040503050406030204" pitchFamily="18" charset="0"/>
                      </a:rPr>
                      <m:t>𝑝</m:t>
                    </m:r>
                  </m:oMath>
                </a14:m>
                <a:r>
                  <a:rPr lang="en-US" sz="2000" dirty="0"/>
                  <a:t> is the round-trip effective length</a:t>
                </a:r>
              </a:p>
              <a:p>
                <a:pPr>
                  <a:buFont typeface="Courier New" panose="02070309020205020404" pitchFamily="49" charset="0"/>
                  <a:buChar char="o"/>
                </a:pPr>
                <a14:m>
                  <m:oMath xmlns:m="http://schemas.openxmlformats.org/officeDocument/2006/math">
                    <m:func>
                      <m:funcPr>
                        <m:ctrlPr>
                          <a:rPr lang="es-ES" sz="2000" b="0" i="1" smtClean="0">
                            <a:latin typeface="Cambria Math" panose="02040503050406030204" pitchFamily="18" charset="0"/>
                          </a:rPr>
                        </m:ctrlPr>
                      </m:funcPr>
                      <m:fName>
                        <m:r>
                          <m:rPr>
                            <m:sty m:val="p"/>
                          </m:rPr>
                          <a:rPr lang="es-ES" sz="2000" b="0" i="0" smtClean="0">
                            <a:latin typeface="Cambria Math" panose="02040503050406030204" pitchFamily="18" charset="0"/>
                          </a:rPr>
                          <m:t>ln</m:t>
                        </m:r>
                      </m:fName>
                      <m:e>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𝐺</m:t>
                                </m:r>
                              </m:e>
                              <m:sub>
                                <m:r>
                                  <a:rPr lang="es-ES" sz="2000" b="0" i="1" smtClean="0">
                                    <a:latin typeface="Cambria Math" panose="02040503050406030204" pitchFamily="18" charset="0"/>
                                  </a:rPr>
                                  <m:t>𝑜</m:t>
                                </m:r>
                              </m:sub>
                            </m:sSub>
                          </m:e>
                        </m:d>
                      </m:e>
                    </m:func>
                    <m:r>
                      <a:rPr lang="es-ES" sz="2000" b="0" i="1" smtClean="0">
                        <a:latin typeface="Cambria Math" panose="02040503050406030204" pitchFamily="18" charset="0"/>
                      </a:rPr>
                      <m:t>=2</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𝛼</m:t>
                        </m:r>
                      </m:e>
                      <m:sub>
                        <m:r>
                          <a:rPr lang="es-ES" sz="2000" b="0" i="1" smtClean="0">
                            <a:latin typeface="Cambria Math" panose="02040503050406030204" pitchFamily="18" charset="0"/>
                          </a:rPr>
                          <m:t>𝑚𝑜</m:t>
                        </m:r>
                      </m:sub>
                    </m:sSub>
                    <m:r>
                      <a:rPr lang="es-ES" sz="2000" b="0" i="1" smtClean="0">
                        <a:latin typeface="Cambria Math" panose="02040503050406030204" pitchFamily="18" charset="0"/>
                      </a:rPr>
                      <m:t>𝑝</m:t>
                    </m:r>
                  </m:oMath>
                </a14:m>
                <a:r>
                  <a:rPr lang="en-US" sz="2000" dirty="0"/>
                  <a:t> is the unsaturated gain</a:t>
                </a:r>
              </a:p>
              <a:p>
                <a:r>
                  <a:rPr lang="en-US" sz="2000" dirty="0"/>
                  <a:t>The output intensity is given in terms of the mirror parameters, the unsaturated gain and the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𝑠𝑎𝑡</m:t>
                        </m:r>
                      </m:sub>
                    </m:sSub>
                  </m:oMath>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𝑜𝑢𝑡</m:t>
                          </m:r>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2</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𝑠𝑎𝑡</m:t>
                              </m:r>
                            </m:sub>
                          </m:sSub>
                        </m:num>
                        <m:den>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ub>
                                  </m:sSub>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den>
                              </m:f>
                            </m:e>
                          </m:d>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e>
                          </m:d>
                        </m:den>
                      </m:f>
                      <m:d>
                        <m:dPr>
                          <m:ctrlPr>
                            <a:rPr lang="es-ES" sz="2000" b="0" i="1" smtClean="0">
                              <a:latin typeface="Cambria Math" panose="02040503050406030204" pitchFamily="18" charset="0"/>
                            </a:rPr>
                          </m:ctrlPr>
                        </m:dPr>
                        <m:e>
                          <m:func>
                            <m:funcPr>
                              <m:ctrlPr>
                                <a:rPr lang="es-ES" sz="2000" b="0" i="1" smtClean="0">
                                  <a:latin typeface="Cambria Math" panose="02040503050406030204" pitchFamily="18" charset="0"/>
                                </a:rPr>
                              </m:ctrlPr>
                            </m:funcPr>
                            <m:fName>
                              <m:r>
                                <m:rPr>
                                  <m:sty m:val="p"/>
                                </m:rPr>
                                <a:rPr lang="es-ES" sz="2000" b="0" i="0" smtClean="0">
                                  <a:latin typeface="Cambria Math" panose="02040503050406030204" pitchFamily="18" charset="0"/>
                                </a:rPr>
                                <m:t>ln</m:t>
                              </m:r>
                            </m:fName>
                            <m:e>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𝐺</m:t>
                                      </m:r>
                                    </m:e>
                                    <m:sub>
                                      <m:r>
                                        <a:rPr lang="es-ES" sz="2000" b="0" i="1" smtClean="0">
                                          <a:latin typeface="Cambria Math" panose="02040503050406030204" pitchFamily="18" charset="0"/>
                                        </a:rPr>
                                        <m:t>𝑜</m:t>
                                      </m:r>
                                    </m:sub>
                                  </m:sSub>
                                </m:e>
                              </m:d>
                            </m:e>
                          </m:func>
                          <m:r>
                            <a:rPr lang="es-ES" sz="2000" b="0" i="1" smtClean="0">
                              <a:latin typeface="Cambria Math" panose="02040503050406030204" pitchFamily="18" charset="0"/>
                            </a:rPr>
                            <m:t>+</m:t>
                          </m:r>
                          <m:func>
                            <m:funcPr>
                              <m:ctrlPr>
                                <a:rPr lang="es-ES" sz="2000" b="0" i="1" smtClean="0">
                                  <a:latin typeface="Cambria Math" panose="02040503050406030204" pitchFamily="18" charset="0"/>
                                </a:rPr>
                              </m:ctrlPr>
                            </m:funcPr>
                            <m:fName>
                              <m:r>
                                <m:rPr>
                                  <m:sty m:val="p"/>
                                </m:rPr>
                                <a:rPr lang="es-ES" sz="2000" b="0" i="0" smtClean="0">
                                  <a:latin typeface="Cambria Math" panose="02040503050406030204" pitchFamily="18" charset="0"/>
                                </a:rPr>
                                <m:t>ln</m:t>
                              </m:r>
                            </m:fName>
                            <m:e>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sub>
                                  </m:sSub>
                                </m:e>
                              </m:d>
                            </m:e>
                          </m:func>
                        </m:e>
                      </m:d>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𝜂</m:t>
                      </m:r>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𝑜𝑢𝑡</m:t>
                              </m:r>
                            </m:sub>
                          </m:sSub>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𝑎𝑣𝑎𝑖𝑙</m:t>
                              </m:r>
                            </m:sub>
                          </m:sSub>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2</m:t>
                              </m:r>
                            </m:sub>
                          </m:sSub>
                        </m:num>
                        <m:den>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ub>
                                  </m:sSub>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den>
                              </m:f>
                            </m:e>
                          </m:d>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e>
                          </m:d>
                        </m:den>
                      </m:f>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f>
                            <m:fPr>
                              <m:ctrlPr>
                                <a:rPr lang="es-ES" sz="2000" b="0" i="1" smtClean="0">
                                  <a:latin typeface="Cambria Math" panose="02040503050406030204" pitchFamily="18" charset="0"/>
                                </a:rPr>
                              </m:ctrlPr>
                            </m:fPr>
                            <m:num>
                              <m:func>
                                <m:funcPr>
                                  <m:ctrlPr>
                                    <a:rPr lang="es-ES" sz="2000" b="0" i="1" smtClean="0">
                                      <a:latin typeface="Cambria Math" panose="02040503050406030204" pitchFamily="18" charset="0"/>
                                    </a:rPr>
                                  </m:ctrlPr>
                                </m:funcPr>
                                <m:fName>
                                  <m:r>
                                    <m:rPr>
                                      <m:sty m:val="p"/>
                                    </m:rPr>
                                    <a:rPr lang="es-ES" sz="2000" b="0" i="0" smtClean="0">
                                      <a:latin typeface="Cambria Math" panose="02040503050406030204" pitchFamily="18" charset="0"/>
                                    </a:rPr>
                                    <m:t>ln</m:t>
                                  </m:r>
                                </m:fName>
                                <m:e>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e>
                                  </m:d>
                                </m:e>
                              </m:func>
                            </m:num>
                            <m:den>
                              <m:func>
                                <m:funcPr>
                                  <m:ctrlPr>
                                    <a:rPr lang="es-ES" sz="2000" b="0" i="1" smtClean="0">
                                      <a:latin typeface="Cambria Math" panose="02040503050406030204" pitchFamily="18" charset="0"/>
                                    </a:rPr>
                                  </m:ctrlPr>
                                </m:funcPr>
                                <m:fName>
                                  <m:r>
                                    <m:rPr>
                                      <m:sty m:val="p"/>
                                    </m:rPr>
                                    <a:rPr lang="es-ES" sz="2000" b="0" i="0" smtClean="0">
                                      <a:latin typeface="Cambria Math" panose="02040503050406030204" pitchFamily="18" charset="0"/>
                                    </a:rPr>
                                    <m:t>ln</m:t>
                                  </m:r>
                                </m:fName>
                                <m:e>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𝐺</m:t>
                                          </m:r>
                                        </m:e>
                                        <m:sub>
                                          <m:r>
                                            <a:rPr lang="es-ES" sz="2000" b="0" i="1" smtClean="0">
                                              <a:latin typeface="Cambria Math" panose="02040503050406030204" pitchFamily="18" charset="0"/>
                                            </a:rPr>
                                            <m:t>0</m:t>
                                          </m:r>
                                        </m:sub>
                                      </m:sSub>
                                    </m:e>
                                  </m:d>
                                </m:e>
                              </m:func>
                            </m:den>
                          </m:f>
                        </m:e>
                      </m:d>
                    </m:oMath>
                  </m:oMathPara>
                </a14:m>
                <a:endParaRPr lang="en-US" sz="2000" dirty="0"/>
              </a:p>
            </p:txBody>
          </p:sp>
        </mc:Choice>
        <mc:Fallback>
          <p:sp>
            <p:nvSpPr>
              <p:cNvPr id="3" name="Marcador de contenido 2">
                <a:extLst>
                  <a:ext uri="{FF2B5EF4-FFF2-40B4-BE49-F238E27FC236}">
                    <a16:creationId xmlns:a16="http://schemas.microsoft.com/office/drawing/2014/main" id="{6732040F-1778-4D6C-9FC5-15D96505EA3D}"/>
                  </a:ext>
                </a:extLst>
              </p:cNvPr>
              <p:cNvSpPr>
                <a:spLocks noGrp="1" noRot="1" noChangeAspect="1" noMove="1" noResize="1" noEditPoints="1" noAdjustHandles="1" noChangeArrowheads="1" noChangeShapeType="1" noTextEdit="1"/>
              </p:cNvSpPr>
              <p:nvPr>
                <p:ph sz="quarter" idx="13"/>
              </p:nvPr>
            </p:nvSpPr>
            <p:spPr>
              <a:xfrm>
                <a:off x="269875" y="873125"/>
                <a:ext cx="11744916" cy="4560112"/>
              </a:xfrm>
              <a:blipFill>
                <a:blip r:embed="rId2"/>
                <a:stretch>
                  <a:fillRect l="-519" t="-1337" b="-1337"/>
                </a:stretch>
              </a:blipFill>
            </p:spPr>
            <p:txBody>
              <a:bodyPr/>
              <a:lstStyle/>
              <a:p>
                <a:r>
                  <a:rPr lang="en-US">
                    <a:noFill/>
                  </a:rPr>
                  <a:t> </a:t>
                </a:r>
              </a:p>
            </p:txBody>
          </p:sp>
        </mc:Fallback>
      </mc:AlternateContent>
      <p:sp>
        <p:nvSpPr>
          <p:cNvPr id="4" name="Marcador de contenido 3">
            <a:extLst>
              <a:ext uri="{FF2B5EF4-FFF2-40B4-BE49-F238E27FC236}">
                <a16:creationId xmlns:a16="http://schemas.microsoft.com/office/drawing/2014/main" id="{6965B9E9-47D0-4F2F-B6EE-2F4ABA61FBB8}"/>
              </a:ext>
            </a:extLst>
          </p:cNvPr>
          <p:cNvSpPr>
            <a:spLocks noGrp="1"/>
          </p:cNvSpPr>
          <p:nvPr>
            <p:ph sz="quarter" idx="14"/>
          </p:nvPr>
        </p:nvSpPr>
        <p:spPr/>
        <p:txBody>
          <a:bodyPr/>
          <a:lstStyle/>
          <a:p>
            <a:r>
              <a:rPr lang="en-US" sz="2400" dirty="0"/>
              <a:t>The power efficiency depends on the mirrors and the unsaturated gain</a:t>
            </a:r>
          </a:p>
        </p:txBody>
      </p:sp>
      <p:pic>
        <p:nvPicPr>
          <p:cNvPr id="5" name="Imagen 4">
            <a:extLst>
              <a:ext uri="{FF2B5EF4-FFF2-40B4-BE49-F238E27FC236}">
                <a16:creationId xmlns:a16="http://schemas.microsoft.com/office/drawing/2014/main" id="{EC116B46-287D-4D48-81EF-4BDD62D37B31}"/>
              </a:ext>
            </a:extLst>
          </p:cNvPr>
          <p:cNvPicPr>
            <a:picLocks noChangeAspect="1"/>
          </p:cNvPicPr>
          <p:nvPr/>
        </p:nvPicPr>
        <p:blipFill>
          <a:blip r:embed="rId3"/>
          <a:stretch>
            <a:fillRect/>
          </a:stretch>
        </p:blipFill>
        <p:spPr>
          <a:xfrm>
            <a:off x="7477760" y="2165214"/>
            <a:ext cx="3621143" cy="1344996"/>
          </a:xfrm>
          <a:prstGeom prst="rect">
            <a:avLst/>
          </a:prstGeom>
          <a:ln>
            <a:solidFill>
              <a:schemeClr val="tx1"/>
            </a:solidFill>
          </a:ln>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0BB7E4E3-0BDF-4B16-A13B-0684C906A83A}"/>
                  </a:ext>
                </a:extLst>
              </p:cNvPr>
              <p:cNvSpPr txBox="1"/>
              <p:nvPr/>
            </p:nvSpPr>
            <p:spPr>
              <a:xfrm>
                <a:off x="269240" y="6280983"/>
                <a:ext cx="10473069" cy="392993"/>
              </a:xfrm>
              <a:prstGeom prst="rect">
                <a:avLst/>
              </a:prstGeom>
              <a:noFill/>
            </p:spPr>
            <p:txBody>
              <a:bodyPr wrap="square" rtlCol="0">
                <a:spAutoFit/>
              </a:bodyPr>
              <a:lstStyle/>
              <a:p>
                <a:r>
                  <a:rPr lang="en-US" i="1" dirty="0"/>
                  <a:t>*</a:t>
                </a:r>
                <a:r>
                  <a:rPr lang="en-US" i="1" dirty="0" err="1"/>
                  <a:t>Siegman</a:t>
                </a:r>
                <a:r>
                  <a:rPr lang="en-US" i="1" dirty="0"/>
                  <a:t>, Lasers, University Science Books, (1986), </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𝑗</m:t>
                        </m:r>
                        <m:r>
                          <a:rPr lang="es-ES" b="0" i="1" smtClean="0">
                            <a:latin typeface="Cambria Math" panose="02040503050406030204" pitchFamily="18" charset="0"/>
                          </a:rPr>
                          <m:t>𝜔</m:t>
                        </m:r>
                        <m:r>
                          <a:rPr lang="es-ES" b="0" i="1" smtClean="0">
                            <a:latin typeface="Cambria Math" panose="02040503050406030204" pitchFamily="18" charset="0"/>
                          </a:rPr>
                          <m:t>𝑡</m:t>
                        </m:r>
                      </m:sup>
                    </m:sSup>
                  </m:oMath>
                </a14:m>
                <a:r>
                  <a:rPr lang="en-US" i="1" dirty="0"/>
                  <a:t>time convention</a:t>
                </a:r>
              </a:p>
            </p:txBody>
          </p:sp>
        </mc:Choice>
        <mc:Fallback>
          <p:sp>
            <p:nvSpPr>
              <p:cNvPr id="6" name="CuadroTexto 5">
                <a:extLst>
                  <a:ext uri="{FF2B5EF4-FFF2-40B4-BE49-F238E27FC236}">
                    <a16:creationId xmlns:a16="http://schemas.microsoft.com/office/drawing/2014/main" id="{0BB7E4E3-0BDF-4B16-A13B-0684C906A83A}"/>
                  </a:ext>
                </a:extLst>
              </p:cNvPr>
              <p:cNvSpPr txBox="1">
                <a:spLocks noRot="1" noChangeAspect="1" noMove="1" noResize="1" noEditPoints="1" noAdjustHandles="1" noChangeArrowheads="1" noChangeShapeType="1" noTextEdit="1"/>
              </p:cNvSpPr>
              <p:nvPr/>
            </p:nvSpPr>
            <p:spPr>
              <a:xfrm>
                <a:off x="269240" y="6280983"/>
                <a:ext cx="10473069" cy="392993"/>
              </a:xfrm>
              <a:prstGeom prst="rect">
                <a:avLst/>
              </a:prstGeom>
              <a:blipFill>
                <a:blip r:embed="rId4"/>
                <a:stretch>
                  <a:fillRect l="-466" t="-4615" b="-20000"/>
                </a:stretch>
              </a:blipFill>
            </p:spPr>
            <p:txBody>
              <a:bodyPr/>
              <a:lstStyle/>
              <a:p>
                <a:r>
                  <a:rPr lang="en-US">
                    <a:noFill/>
                  </a:rPr>
                  <a:t> </a:t>
                </a:r>
              </a:p>
            </p:txBody>
          </p:sp>
        </mc:Fallback>
      </mc:AlternateContent>
    </p:spTree>
    <p:extLst>
      <p:ext uri="{BB962C8B-B14F-4D97-AF65-F5344CB8AC3E}">
        <p14:creationId xmlns:p14="http://schemas.microsoft.com/office/powerpoint/2010/main" val="149820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72FD0-EFF3-49AD-834E-0529147C5C12}"/>
              </a:ext>
            </a:extLst>
          </p:cNvPr>
          <p:cNvSpPr>
            <a:spLocks noGrp="1"/>
          </p:cNvSpPr>
          <p:nvPr>
            <p:ph type="title"/>
          </p:nvPr>
        </p:nvSpPr>
        <p:spPr/>
        <p:txBody>
          <a:bodyPr/>
          <a:lstStyle/>
          <a:p>
            <a:r>
              <a:rPr lang="en-US" dirty="0"/>
              <a:t>Laser cavity</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B099F0B-EF44-48A3-898A-898E9F31C2E2}"/>
                  </a:ext>
                </a:extLst>
              </p:cNvPr>
              <p:cNvSpPr>
                <a:spLocks noGrp="1"/>
              </p:cNvSpPr>
              <p:nvPr>
                <p:ph sz="quarter" idx="13"/>
              </p:nvPr>
            </p:nvSpPr>
            <p:spPr>
              <a:xfrm>
                <a:off x="269875" y="841073"/>
                <a:ext cx="11596060" cy="4698335"/>
              </a:xfrm>
            </p:spPr>
            <p:txBody>
              <a:bodyPr/>
              <a:lstStyle/>
              <a:p>
                <a:r>
                  <a:rPr lang="en-US" sz="2000" dirty="0"/>
                  <a:t>Assuming the mirrors satisfy reciprocity and conservation of energy, we obtain the following scattering matrices:</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𝑆</m:t>
                          </m:r>
                        </m:e>
                        <m:sub>
                          <m:r>
                            <a:rPr lang="es-ES" sz="2000" b="0" i="1" smtClean="0">
                              <a:latin typeface="Cambria Math" panose="02040503050406030204" pitchFamily="18" charset="0"/>
                            </a:rPr>
                            <m:t>1</m:t>
                          </m:r>
                        </m:sub>
                      </m:sSub>
                      <m:r>
                        <a:rPr lang="es-ES" sz="2000" b="0" i="1" smtClean="0">
                          <a:latin typeface="Cambria Math" panose="02040503050406030204" pitchFamily="18" charset="0"/>
                        </a:rPr>
                        <m:t>= </m:t>
                      </m:r>
                      <m:d>
                        <m:dPr>
                          <m:ctrlPr>
                            <a:rPr lang="es-ES" sz="2000" b="0" i="1" smtClean="0">
                              <a:latin typeface="Cambria Math" panose="02040503050406030204" pitchFamily="18" charset="0"/>
                            </a:rPr>
                          </m:ctrlPr>
                        </m:dPr>
                        <m:e>
                          <m:m>
                            <m:mPr>
                              <m:mcs>
                                <m:mc>
                                  <m:mcPr>
                                    <m:count m:val="2"/>
                                    <m:mcJc m:val="center"/>
                                  </m:mcPr>
                                </m:mc>
                              </m:mcs>
                              <m:ctrlPr>
                                <a:rPr lang="es-ES" sz="2000" b="0" i="1" smtClean="0">
                                  <a:latin typeface="Cambria Math" panose="02040503050406030204" pitchFamily="18" charset="0"/>
                                </a:rPr>
                              </m:ctrlPr>
                            </m:mPr>
                            <m:mr>
                              <m:e>
                                <m:r>
                                  <m:rPr>
                                    <m:brk m:alnAt="7"/>
                                  </m:rPr>
                                  <a:rPr lang="es-ES" sz="2000" b="0" i="1" smtClean="0">
                                    <a:latin typeface="Cambria Math" panose="02040503050406030204" pitchFamily="18" charset="0"/>
                                  </a:rPr>
                                  <m:t>𝑟</m:t>
                                </m:r>
                              </m:e>
                              <m:e>
                                <m:r>
                                  <a:rPr lang="es-ES" sz="2000" b="0" i="1" smtClean="0">
                                    <a:latin typeface="Cambria Math" panose="02040503050406030204" pitchFamily="18" charset="0"/>
                                  </a:rPr>
                                  <m:t>𝑗𝑡</m:t>
                                </m:r>
                              </m:e>
                            </m:mr>
                            <m:mr>
                              <m:e>
                                <m:r>
                                  <a:rPr lang="es-ES" sz="2000" b="0" i="1" smtClean="0">
                                    <a:latin typeface="Cambria Math" panose="02040503050406030204" pitchFamily="18" charset="0"/>
                                  </a:rPr>
                                  <m:t>𝑗𝑡</m:t>
                                </m:r>
                              </m:e>
                              <m:e>
                                <m:r>
                                  <a:rPr lang="es-ES" sz="2000" b="0" i="1" smtClean="0">
                                    <a:latin typeface="Cambria Math" panose="02040503050406030204" pitchFamily="18" charset="0"/>
                                  </a:rPr>
                                  <m:t>𝑟</m:t>
                                </m:r>
                              </m:e>
                            </m:mr>
                          </m:m>
                        </m:e>
                      </m:d>
                    </m:oMath>
                  </m:oMathPara>
                </a14:m>
                <a:endParaRPr lang="en-US" sz="2000" dirty="0"/>
              </a:p>
              <a:p>
                <a:pPr marL="0" indent="0">
                  <a:buNone/>
                </a:pPr>
                <a:r>
                  <a:rPr lang="en-US" sz="2000" dirty="0"/>
                  <a:t>Then:</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𝑐𝑖𝑟𝑐</m:t>
                          </m:r>
                        </m:sub>
                      </m:sSub>
                      <m:r>
                        <a:rPr lang="es-ES" sz="2000" b="0" i="1" smtClean="0">
                          <a:latin typeface="Cambria Math" panose="02040503050406030204" pitchFamily="18" charset="0"/>
                        </a:rPr>
                        <m:t>=</m:t>
                      </m:r>
                      <m:r>
                        <a:rPr lang="es-ES" sz="2000" b="0" i="1" smtClean="0">
                          <a:latin typeface="Cambria Math" panose="02040503050406030204" pitchFamily="18" charset="0"/>
                        </a:rPr>
                        <m:t>𝑗</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𝑖𝑛𝑐</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𝑔</m:t>
                          </m:r>
                        </m:e>
                        <m:sub>
                          <m:r>
                            <a:rPr lang="es-ES" sz="2000" b="0" i="1" smtClean="0">
                              <a:latin typeface="Cambria Math" panose="02040503050406030204" pitchFamily="18" charset="0"/>
                            </a:rPr>
                            <m:t>𝑟𝑡</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𝑐𝑖𝑟𝑐</m:t>
                          </m:r>
                        </m:sub>
                      </m:sSub>
                    </m:oMath>
                  </m:oMathPara>
                </a14:m>
                <a:endParaRPr lang="es-ES" sz="2000" b="0" dirty="0"/>
              </a:p>
              <a:p>
                <a:pPr marL="0" indent="0">
                  <a:buNone/>
                </a:pPr>
                <a:r>
                  <a:rPr lang="en-US" sz="2000" dirty="0"/>
                  <a:t>For a passive cavity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m:t>
                        </m:r>
                        <m:r>
                          <a:rPr lang="es-ES" sz="2000" b="0" i="1" smtClean="0">
                            <a:latin typeface="Cambria Math" panose="02040503050406030204" pitchFamily="18" charset="0"/>
                          </a:rPr>
                          <m:t>𝑔</m:t>
                        </m:r>
                      </m:e>
                      <m:sub>
                        <m:r>
                          <a:rPr lang="es-ES" sz="2000" b="0" i="1" smtClean="0">
                            <a:latin typeface="Cambria Math" panose="02040503050406030204" pitchFamily="18" charset="0"/>
                          </a:rPr>
                          <m:t>𝑟𝑡</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|&lt;1</m:t>
                    </m:r>
                  </m:oMath>
                </a14:m>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𝑐𝑖𝑟𝑐</m:t>
                          </m:r>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𝑗</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𝑡</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𝑖𝑛𝑐</m:t>
                              </m:r>
                            </m:sub>
                          </m:sSub>
                        </m:num>
                        <m:den>
                          <m:r>
                            <a:rPr lang="es-ES" sz="2000" b="0" i="1" smtClean="0">
                              <a:latin typeface="Cambria Math" panose="02040503050406030204" pitchFamily="18" charset="0"/>
                            </a:rPr>
                            <m:t>1−</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𝑔</m:t>
                              </m:r>
                            </m:e>
                            <m:sub>
                              <m:r>
                                <a:rPr lang="es-ES" sz="2000" b="0" i="1" smtClean="0">
                                  <a:latin typeface="Cambria Math" panose="02040503050406030204" pitchFamily="18" charset="0"/>
                                </a:rPr>
                                <m:t>𝑟𝑡</m:t>
                              </m:r>
                            </m:sub>
                          </m:sSub>
                          <m:r>
                            <a:rPr lang="es-ES" sz="2000" b="0" i="1" smtClean="0">
                              <a:latin typeface="Cambria Math" panose="02040503050406030204" pitchFamily="18" charset="0"/>
                            </a:rPr>
                            <m:t>(</m:t>
                          </m:r>
                          <m:r>
                            <a:rPr lang="es-ES" sz="2000" b="0" i="1" smtClean="0">
                              <a:latin typeface="Cambria Math" panose="02040503050406030204" pitchFamily="18" charset="0"/>
                            </a:rPr>
                            <m:t>𝜔</m:t>
                          </m:r>
                          <m:r>
                            <a:rPr lang="es-ES" sz="2000" b="0" i="1" smtClean="0">
                              <a:latin typeface="Cambria Math" panose="02040503050406030204" pitchFamily="18" charset="0"/>
                            </a:rPr>
                            <m:t>)</m:t>
                          </m:r>
                        </m:den>
                      </m:f>
                    </m:oMath>
                  </m:oMathPara>
                </a14:m>
                <a:endParaRPr lang="en-US" sz="2000" dirty="0"/>
              </a:p>
              <a:p>
                <a:pPr marL="0" indent="0">
                  <a:buNone/>
                </a:pPr>
                <a:r>
                  <a:rPr lang="en-US" sz="2000" dirty="0"/>
                  <a:t>Which diverges when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𝑔</m:t>
                        </m:r>
                      </m:e>
                      <m:sub>
                        <m:r>
                          <a:rPr lang="es-ES" sz="2000" b="0" i="1" smtClean="0">
                            <a:latin typeface="Cambria Math" panose="02040503050406030204" pitchFamily="18" charset="0"/>
                          </a:rPr>
                          <m:t>𝑟𝑡</m:t>
                        </m:r>
                      </m:sub>
                    </m:sSub>
                    <m:r>
                      <a:rPr lang="es-ES" sz="2000" b="0" i="1" smtClean="0">
                        <a:latin typeface="Cambria Math" panose="02040503050406030204" pitchFamily="18" charset="0"/>
                      </a:rPr>
                      <m:t>→1</m:t>
                    </m:r>
                  </m:oMath>
                </a14:m>
                <a:r>
                  <a:rPr lang="en-US" sz="2000" dirty="0"/>
                  <a:t>. This gives us two conditions to be satisfied</a:t>
                </a:r>
              </a:p>
              <a:p>
                <a:pPr marL="457200" indent="-457200">
                  <a:buFont typeface="+mj-lt"/>
                  <a:buAutoNum type="arabicPeriod"/>
                </a:pP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1</m:t>
                        </m:r>
                      </m:sub>
                    </m:sSub>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2</m:t>
                        </m:r>
                      </m:sub>
                    </m:sSub>
                    <m:d>
                      <m:dPr>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𝑟</m:t>
                            </m:r>
                          </m:e>
                          <m:sub>
                            <m:r>
                              <a:rPr lang="es-ES" sz="2000" b="0" i="1" smtClean="0">
                                <a:latin typeface="Cambria Math" panose="02040503050406030204" pitchFamily="18" charset="0"/>
                              </a:rPr>
                              <m:t>3</m:t>
                            </m:r>
                          </m:sub>
                        </m:sSub>
                        <m:r>
                          <a:rPr lang="es-ES" sz="2000" b="0" i="1" smtClean="0">
                            <a:latin typeface="Cambria Math" panose="02040503050406030204" pitchFamily="18" charset="0"/>
                          </a:rPr>
                          <m:t>…</m:t>
                        </m:r>
                      </m:e>
                    </m:d>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𝑒</m:t>
                        </m:r>
                      </m:e>
                      <m: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𝛼</m:t>
                            </m:r>
                          </m:e>
                          <m:sub>
                            <m:r>
                              <a:rPr lang="es-ES" sz="2000" b="0" i="1" smtClean="0">
                                <a:latin typeface="Cambria Math" panose="02040503050406030204" pitchFamily="18" charset="0"/>
                              </a:rPr>
                              <m:t>𝑚</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𝑝</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𝛼</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𝑝</m:t>
                        </m:r>
                      </m:sup>
                    </m:sSup>
                    <m:r>
                      <a:rPr lang="es-ES" sz="2000" b="0" i="1" smtClean="0">
                        <a:latin typeface="Cambria Math" panose="02040503050406030204" pitchFamily="18" charset="0"/>
                      </a:rPr>
                      <m:t>=1</m:t>
                    </m:r>
                  </m:oMath>
                </a14:m>
                <a:r>
                  <a:rPr lang="es-ES" sz="2000" b="0" i="1" dirty="0">
                    <a:latin typeface="Cambria Math" panose="02040503050406030204" pitchFamily="18" charset="0"/>
                  </a:rPr>
                  <a:t> </a:t>
                </a:r>
                <a:r>
                  <a:rPr lang="es-ES" sz="2000" dirty="0" err="1"/>
                  <a:t>This</a:t>
                </a:r>
                <a:r>
                  <a:rPr lang="es-ES" sz="2000" dirty="0"/>
                  <a:t> determines </a:t>
                </a:r>
                <a:r>
                  <a:rPr lang="es-ES" sz="2000" dirty="0" err="1"/>
                  <a:t>the</a:t>
                </a:r>
                <a:r>
                  <a:rPr lang="es-ES" sz="2000" dirty="0"/>
                  <a:t> </a:t>
                </a:r>
                <a:r>
                  <a:rPr lang="es-ES" sz="2000" dirty="0" err="1"/>
                  <a:t>population</a:t>
                </a:r>
                <a:r>
                  <a:rPr lang="es-ES" sz="2000" dirty="0"/>
                  <a:t> </a:t>
                </a:r>
                <a:r>
                  <a:rPr lang="es-ES" sz="2000" dirty="0" err="1"/>
                  <a:t>inversion</a:t>
                </a:r>
                <a:r>
                  <a:rPr lang="es-ES" sz="2000" dirty="0"/>
                  <a:t> </a:t>
                </a:r>
                <a:r>
                  <a:rPr lang="es-ES" sz="2000" dirty="0" err="1"/>
                  <a:t>density</a:t>
                </a:r>
                <a:r>
                  <a:rPr lang="es-ES" sz="2000" dirty="0"/>
                  <a:t> and </a:t>
                </a:r>
                <a:r>
                  <a:rPr lang="es-ES" sz="2000" dirty="0" err="1"/>
                  <a:t>the</a:t>
                </a:r>
                <a:r>
                  <a:rPr lang="es-ES" sz="2000" dirty="0"/>
                  <a:t> </a:t>
                </a:r>
                <a:r>
                  <a:rPr lang="es-ES" sz="2000" dirty="0" err="1"/>
                  <a:t>required</a:t>
                </a:r>
                <a:r>
                  <a:rPr lang="es-ES" sz="2000" dirty="0"/>
                  <a:t> </a:t>
                </a:r>
                <a:r>
                  <a:rPr lang="es-ES" sz="2000" dirty="0" err="1"/>
                  <a:t>pumping</a:t>
                </a:r>
                <a:r>
                  <a:rPr lang="es-ES" sz="2000" dirty="0"/>
                  <a:t> </a:t>
                </a:r>
                <a:r>
                  <a:rPr lang="es-ES" sz="2000" dirty="0" err="1"/>
                  <a:t>rate</a:t>
                </a:r>
                <a:r>
                  <a:rPr lang="es-ES" sz="2000" dirty="0"/>
                  <a:t>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𝑝</m:t>
                        </m:r>
                        <m:r>
                          <a:rPr lang="es-ES" sz="2000" b="0" i="1" smtClean="0">
                            <a:latin typeface="Cambria Math" panose="02040503050406030204" pitchFamily="18" charset="0"/>
                          </a:rPr>
                          <m:t>,</m:t>
                        </m:r>
                        <m:r>
                          <a:rPr lang="es-ES" sz="2000" b="0" i="1" smtClean="0">
                            <a:latin typeface="Cambria Math" panose="02040503050406030204" pitchFamily="18" charset="0"/>
                          </a:rPr>
                          <m:t>𝑡h</m:t>
                        </m:r>
                      </m:sub>
                    </m:sSub>
                  </m:oMath>
                </a14:m>
                <a:endParaRPr lang="es-ES" sz="2000" dirty="0"/>
              </a:p>
              <a:p>
                <a:pPr marL="457200" indent="-457200">
                  <a:buFont typeface="+mj-lt"/>
                  <a:buAutoNum type="arabicPeriod"/>
                </a:pPr>
                <a14:m>
                  <m:oMath xmlns:m="http://schemas.openxmlformats.org/officeDocument/2006/math">
                    <m:r>
                      <a:rPr lang="es-ES" sz="2000" b="0" i="1" smtClean="0">
                        <a:latin typeface="Cambria Math" panose="02040503050406030204" pitchFamily="18" charset="0"/>
                      </a:rPr>
                      <m:t>2</m:t>
                    </m:r>
                    <m:r>
                      <a:rPr lang="es-ES" sz="2000" b="0" i="1" smtClean="0">
                        <a:latin typeface="Cambria Math" panose="02040503050406030204" pitchFamily="18" charset="0"/>
                      </a:rPr>
                      <m:t>𝜔</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𝑔</m:t>
                        </m:r>
                      </m:sub>
                    </m:sSub>
                    <m:r>
                      <a:rPr lang="es-ES" sz="2000" b="0" i="1" smtClean="0">
                        <a:latin typeface="Cambria Math" panose="02040503050406030204" pitchFamily="18" charset="0"/>
                      </a:rPr>
                      <m:t>(</m:t>
                    </m:r>
                    <m:r>
                      <a:rPr lang="es-ES" sz="2000" b="0" i="1" smtClean="0">
                        <a:latin typeface="Cambria Math" panose="02040503050406030204" pitchFamily="18" charset="0"/>
                      </a:rPr>
                      <m:t>𝜔</m:t>
                    </m:r>
                    <m:r>
                      <a:rPr lang="es-ES" sz="2000" b="0" i="1" smtClean="0">
                        <a:latin typeface="Cambria Math" panose="02040503050406030204" pitchFamily="18" charset="0"/>
                      </a:rPr>
                      <m:t>)+</m:t>
                    </m:r>
                    <m:r>
                      <m:rPr>
                        <m:sty m:val="p"/>
                      </m:rPr>
                      <a:rPr lang="es-ES" sz="2000" b="0" i="0" smtClean="0">
                        <a:latin typeface="Cambria Math" panose="02040503050406030204" pitchFamily="18" charset="0"/>
                      </a:rPr>
                      <m:t>Δ</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𝑚</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𝑝</m:t>
                    </m:r>
                    <m:r>
                      <a:rPr lang="es-ES" sz="2000" b="0" i="1" smtClean="0">
                        <a:latin typeface="Cambria Math" panose="02040503050406030204" pitchFamily="18" charset="0"/>
                      </a:rPr>
                      <m:t>=2</m:t>
                    </m:r>
                    <m:r>
                      <a:rPr lang="es-ES" sz="2000" b="0" i="1" smtClean="0">
                        <a:latin typeface="Cambria Math" panose="02040503050406030204" pitchFamily="18" charset="0"/>
                      </a:rPr>
                      <m:t>𝜋</m:t>
                    </m:r>
                    <m:r>
                      <a:rPr lang="es-ES" sz="2000" b="0" i="1" smtClean="0">
                        <a:latin typeface="Cambria Math" panose="02040503050406030204" pitchFamily="18" charset="0"/>
                      </a:rPr>
                      <m:t>𝑞</m:t>
                    </m:r>
                  </m:oMath>
                </a14:m>
                <a:r>
                  <a:rPr lang="en-US" sz="2000" dirty="0"/>
                  <a:t> This determines the exact frequency at which the laser must oscillate (with </a:t>
                </a:r>
                <a14:m>
                  <m:oMath xmlns:m="http://schemas.openxmlformats.org/officeDocument/2006/math">
                    <m:r>
                      <a:rPr lang="es-ES" sz="2000" b="0" i="1" smtClean="0">
                        <a:latin typeface="Cambria Math" panose="02040503050406030204" pitchFamily="18" charset="0"/>
                      </a:rPr>
                      <m:t>𝑞</m:t>
                    </m:r>
                  </m:oMath>
                </a14:m>
                <a:r>
                  <a:rPr lang="en-US" sz="2000" dirty="0"/>
                  <a:t> an integer)</a:t>
                </a:r>
              </a:p>
            </p:txBody>
          </p:sp>
        </mc:Choice>
        <mc:Fallback>
          <p:sp>
            <p:nvSpPr>
              <p:cNvPr id="3" name="Marcador de contenido 2">
                <a:extLst>
                  <a:ext uri="{FF2B5EF4-FFF2-40B4-BE49-F238E27FC236}">
                    <a16:creationId xmlns:a16="http://schemas.microsoft.com/office/drawing/2014/main" id="{0B099F0B-EF44-48A3-898A-898E9F31C2E2}"/>
                  </a:ext>
                </a:extLst>
              </p:cNvPr>
              <p:cNvSpPr>
                <a:spLocks noGrp="1" noRot="1" noChangeAspect="1" noMove="1" noResize="1" noEditPoints="1" noAdjustHandles="1" noChangeArrowheads="1" noChangeShapeType="1" noTextEdit="1"/>
              </p:cNvSpPr>
              <p:nvPr>
                <p:ph sz="quarter" idx="13"/>
              </p:nvPr>
            </p:nvSpPr>
            <p:spPr>
              <a:xfrm>
                <a:off x="269875" y="841073"/>
                <a:ext cx="11596060" cy="4698335"/>
              </a:xfrm>
              <a:blipFill>
                <a:blip r:embed="rId2"/>
                <a:stretch>
                  <a:fillRect l="-525" t="-1427" r="-53" b="-259"/>
                </a:stretch>
              </a:blipFill>
            </p:spPr>
            <p:txBody>
              <a:bodyPr/>
              <a:lstStyle/>
              <a:p>
                <a:r>
                  <a:rPr lang="en-US">
                    <a:noFill/>
                  </a:rPr>
                  <a:t> </a:t>
                </a:r>
              </a:p>
            </p:txBody>
          </p:sp>
        </mc:Fallback>
      </mc:AlternateContent>
      <p:sp>
        <p:nvSpPr>
          <p:cNvPr id="4" name="Marcador de contenido 3">
            <a:extLst>
              <a:ext uri="{FF2B5EF4-FFF2-40B4-BE49-F238E27FC236}">
                <a16:creationId xmlns:a16="http://schemas.microsoft.com/office/drawing/2014/main" id="{035BF012-E2C8-424C-91EB-3CFB72379BF9}"/>
              </a:ext>
            </a:extLst>
          </p:cNvPr>
          <p:cNvSpPr>
            <a:spLocks noGrp="1"/>
          </p:cNvSpPr>
          <p:nvPr>
            <p:ph sz="quarter" idx="14"/>
          </p:nvPr>
        </p:nvSpPr>
        <p:spPr/>
        <p:txBody>
          <a:bodyPr/>
          <a:lstStyle/>
          <a:p>
            <a:r>
              <a:rPr lang="en-US" dirty="0"/>
              <a:t>I am not so sure about the second condition at EPD</a:t>
            </a:r>
          </a:p>
        </p:txBody>
      </p:sp>
      <p:sp>
        <p:nvSpPr>
          <p:cNvPr id="7" name="CuadroTexto 6">
            <a:extLst>
              <a:ext uri="{FF2B5EF4-FFF2-40B4-BE49-F238E27FC236}">
                <a16:creationId xmlns:a16="http://schemas.microsoft.com/office/drawing/2014/main" id="{FE752A03-269F-4DBF-8A1C-E62E6EFF2866}"/>
              </a:ext>
            </a:extLst>
          </p:cNvPr>
          <p:cNvSpPr txBox="1"/>
          <p:nvPr/>
        </p:nvSpPr>
        <p:spPr>
          <a:xfrm>
            <a:off x="489098" y="6453963"/>
            <a:ext cx="10473069" cy="369332"/>
          </a:xfrm>
          <a:prstGeom prst="rect">
            <a:avLst/>
          </a:prstGeom>
          <a:noFill/>
        </p:spPr>
        <p:txBody>
          <a:bodyPr wrap="square" rtlCol="0">
            <a:spAutoFit/>
          </a:bodyPr>
          <a:lstStyle/>
          <a:p>
            <a:r>
              <a:rPr lang="en-US" i="1" dirty="0"/>
              <a:t>*</a:t>
            </a:r>
            <a:r>
              <a:rPr lang="en-US" i="1" dirty="0" err="1"/>
              <a:t>Siegman</a:t>
            </a:r>
            <a:r>
              <a:rPr lang="en-US" i="1" dirty="0"/>
              <a:t>, Lasers, University Science Books, (1986)</a:t>
            </a:r>
          </a:p>
        </p:txBody>
      </p:sp>
      <p:pic>
        <p:nvPicPr>
          <p:cNvPr id="8" name="Imagen 7">
            <a:extLst>
              <a:ext uri="{FF2B5EF4-FFF2-40B4-BE49-F238E27FC236}">
                <a16:creationId xmlns:a16="http://schemas.microsoft.com/office/drawing/2014/main" id="{CD2C3A70-7A07-44C7-8097-EED7586C1F78}"/>
              </a:ext>
            </a:extLst>
          </p:cNvPr>
          <p:cNvPicPr>
            <a:picLocks noChangeAspect="1"/>
          </p:cNvPicPr>
          <p:nvPr/>
        </p:nvPicPr>
        <p:blipFill>
          <a:blip r:embed="rId3"/>
          <a:stretch>
            <a:fillRect/>
          </a:stretch>
        </p:blipFill>
        <p:spPr>
          <a:xfrm>
            <a:off x="8138718" y="2675574"/>
            <a:ext cx="3621143" cy="1344996"/>
          </a:xfrm>
          <a:prstGeom prst="rect">
            <a:avLst/>
          </a:prstGeom>
          <a:ln>
            <a:solidFill>
              <a:schemeClr val="tx1"/>
            </a:solidFill>
          </a:ln>
        </p:spPr>
      </p:pic>
      <p:pic>
        <p:nvPicPr>
          <p:cNvPr id="6" name="Imagen 5">
            <a:extLst>
              <a:ext uri="{FF2B5EF4-FFF2-40B4-BE49-F238E27FC236}">
                <a16:creationId xmlns:a16="http://schemas.microsoft.com/office/drawing/2014/main" id="{0B1C4102-0F35-4AD8-AC0D-278F2347D170}"/>
              </a:ext>
            </a:extLst>
          </p:cNvPr>
          <p:cNvPicPr>
            <a:picLocks noChangeAspect="1"/>
          </p:cNvPicPr>
          <p:nvPr/>
        </p:nvPicPr>
        <p:blipFill>
          <a:blip r:embed="rId4"/>
          <a:stretch>
            <a:fillRect/>
          </a:stretch>
        </p:blipFill>
        <p:spPr>
          <a:xfrm>
            <a:off x="8936413" y="1188166"/>
            <a:ext cx="2025754" cy="1409772"/>
          </a:xfrm>
          <a:prstGeom prst="rect">
            <a:avLst/>
          </a:prstGeom>
          <a:ln>
            <a:solidFill>
              <a:schemeClr val="tx1"/>
            </a:solidFill>
          </a:ln>
        </p:spPr>
      </p:pic>
      <p:cxnSp>
        <p:nvCxnSpPr>
          <p:cNvPr id="10" name="Conector recto de flecha 9">
            <a:extLst>
              <a:ext uri="{FF2B5EF4-FFF2-40B4-BE49-F238E27FC236}">
                <a16:creationId xmlns:a16="http://schemas.microsoft.com/office/drawing/2014/main" id="{8C341699-E9F4-40D5-9AB9-B6B187468EEA}"/>
              </a:ext>
            </a:extLst>
          </p:cNvPr>
          <p:cNvCxnSpPr/>
          <p:nvPr/>
        </p:nvCxnSpPr>
        <p:spPr>
          <a:xfrm flipH="1">
            <a:off x="7262037" y="1690577"/>
            <a:ext cx="13609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97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B7BC0-08D4-4E6E-949E-F71D9BFCA4D8}"/>
              </a:ext>
            </a:extLst>
          </p:cNvPr>
          <p:cNvSpPr>
            <a:spLocks noGrp="1"/>
          </p:cNvSpPr>
          <p:nvPr>
            <p:ph type="title"/>
          </p:nvPr>
        </p:nvSpPr>
        <p:spPr/>
        <p:txBody>
          <a:bodyPr/>
          <a:lstStyle/>
          <a:p>
            <a:r>
              <a:rPr lang="en-US" dirty="0"/>
              <a:t>Atomic susceptibility</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177355F-CA2B-44D7-9D91-2C22BFF674EF}"/>
                  </a:ext>
                </a:extLst>
              </p:cNvPr>
              <p:cNvSpPr>
                <a:spLocks noGrp="1"/>
              </p:cNvSpPr>
              <p:nvPr>
                <p:ph sz="quarter" idx="13"/>
              </p:nvPr>
            </p:nvSpPr>
            <p:spPr/>
            <p:txBody>
              <a:bodyPr/>
              <a:lstStyle/>
              <a:p>
                <a:r>
                  <a:rPr lang="en-US" sz="2000" dirty="0"/>
                  <a:t>From Yariv’s Photonics book we get the atomic susceptibility</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𝜒</m:t>
                          </m:r>
                        </m:e>
                        <m:sub>
                          <m:r>
                            <a:rPr lang="en-US" sz="2000" b="0" i="1" smtClean="0">
                              <a:latin typeface="Cambria Math" panose="02040503050406030204" pitchFamily="18" charset="0"/>
                            </a:rPr>
                            <m:t>𝑎𝑡</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𝑗</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𝜒</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𝜒</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𝑥</m:t>
                              </m:r>
                            </m:num>
                            <m:den>
                              <m:r>
                                <a:rPr lang="en-US" sz="2000" b="0" i="1" smtClean="0">
                                  <a:latin typeface="Cambria Math" panose="02040503050406030204" pitchFamily="18" charset="0"/>
                                </a:rPr>
                                <m:t>1+</m:t>
                              </m:r>
                              <m:r>
                                <m:rPr>
                                  <m:sty m:val="p"/>
                                </m:rPr>
                                <a:rPr lang="en-US" sz="2000" b="0" i="0" smtClean="0">
                                  <a:latin typeface="Cambria Math" panose="02040503050406030204" pitchFamily="18" charset="0"/>
                                </a:rPr>
                                <m:t>Δ</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den>
                          </m:f>
                          <m:r>
                            <a:rPr lang="en-US" sz="2000" b="0" i="1" smtClean="0">
                              <a:latin typeface="Cambria Math" panose="02040503050406030204" pitchFamily="18" charset="0"/>
                            </a:rPr>
                            <m:t> −</m:t>
                          </m:r>
                          <m:r>
                            <a:rPr lang="en-US" sz="2000" b="0" i="1" smtClean="0">
                              <a:latin typeface="Cambria Math" panose="02040503050406030204" pitchFamily="18" charset="0"/>
                            </a:rPr>
                            <m:t>𝑗</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m:rPr>
                                  <m:sty m:val="p"/>
                                </m:rPr>
                                <a:rPr lang="en-US" sz="2000" b="0" i="0" smtClean="0">
                                  <a:latin typeface="Cambria Math" panose="02040503050406030204" pitchFamily="18" charset="0"/>
                                </a:rPr>
                                <m:t>Δ</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den>
                          </m:f>
                        </m:e>
                      </m:d>
                    </m:oMath>
                  </m:oMathPara>
                </a14:m>
                <a:endParaRPr lang="en-US" sz="2000" b="0" dirty="0"/>
              </a:p>
              <a:p>
                <a:pPr marL="0" indent="0">
                  <a:buNone/>
                </a:pPr>
                <a:r>
                  <a:rPr lang="en-US" sz="2000" dirty="0"/>
                  <a:t>Where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𝜒</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s-ES" sz="2000" b="0" i="0" smtClean="0">
                            <a:latin typeface="Cambria Math" panose="02040503050406030204" pitchFamily="18" charset="0"/>
                          </a:rPr>
                          <m:t>Δ</m:t>
                        </m:r>
                        <m:r>
                          <a:rPr lang="es-ES" sz="2000" b="0" i="1" smtClean="0">
                            <a:latin typeface="Cambria Math" panose="02040503050406030204" pitchFamily="18" charset="0"/>
                          </a:rPr>
                          <m:t>𝑁</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𝜆</m:t>
                            </m:r>
                          </m:e>
                          <m:sub>
                            <m:r>
                              <a:rPr lang="es-ES" sz="2000" b="0" i="1" smtClean="0">
                                <a:latin typeface="Cambria Math" panose="02040503050406030204" pitchFamily="18" charset="0"/>
                              </a:rPr>
                              <m:t>0</m:t>
                            </m:r>
                          </m:sub>
                          <m:sup>
                            <m:r>
                              <a:rPr lang="en-US" sz="2000" b="0" i="1" smtClean="0">
                                <a:latin typeface="Cambria Math" panose="02040503050406030204" pitchFamily="18" charset="0"/>
                              </a:rPr>
                              <m:t>3</m:t>
                            </m:r>
                          </m:sup>
                        </m:sSubSup>
                      </m:num>
                      <m:den>
                        <m:r>
                          <a:rPr lang="en-US" sz="2000" b="0" i="1" smtClean="0">
                            <a:latin typeface="Cambria Math" panose="02040503050406030204" pitchFamily="18" charset="0"/>
                          </a:rPr>
                          <m:t>4</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𝜋</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𝑛</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21</m:t>
                            </m:r>
                          </m:sub>
                        </m:sSub>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𝜔</m:t>
                            </m:r>
                          </m:e>
                          <m:sub>
                            <m:r>
                              <a:rPr lang="en-US" sz="2000" b="0" i="1" smtClean="0">
                                <a:latin typeface="Cambria Math" panose="02040503050406030204" pitchFamily="18" charset="0"/>
                              </a:rPr>
                              <m:t>𝑎</m:t>
                            </m:r>
                          </m:sub>
                        </m:sSub>
                      </m:den>
                    </m:f>
                    <m:r>
                      <a:rPr lang="en-US" sz="2000" b="0" i="1" smtClean="0">
                        <a:latin typeface="Cambria Math" panose="02040503050406030204" pitchFamily="18" charset="0"/>
                      </a:rPr>
                      <m:t>, </m:t>
                    </m:r>
                    <m:r>
                      <m:rPr>
                        <m:sty m:val="p"/>
                      </m:rPr>
                      <a:rPr lang="en-US" sz="2000" b="0" i="0" smtClean="0">
                        <a:latin typeface="Cambria Math" panose="02040503050406030204" pitchFamily="18" charset="0"/>
                      </a:rPr>
                      <m:t>Δ</m:t>
                    </m:r>
                    <m:r>
                      <a:rPr lang="en-US" sz="2000" b="0" i="1" smtClean="0">
                        <a:latin typeface="Cambria Math" panose="02040503050406030204" pitchFamily="18" charset="0"/>
                      </a:rPr>
                      <m:t>𝑥</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r>
                          <a:rPr lang="en-US" sz="2000" b="0" i="1" smtClean="0">
                            <a:latin typeface="Cambria Math" panose="02040503050406030204" pitchFamily="18" charset="0"/>
                          </a:rPr>
                          <m:t>𝜔</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𝜔</m:t>
                            </m:r>
                          </m:e>
                          <m:sub>
                            <m:r>
                              <a:rPr lang="en-US" sz="2000" b="0" i="1" smtClean="0">
                                <a:latin typeface="Cambria Math" panose="02040503050406030204" pitchFamily="18" charset="0"/>
                              </a:rPr>
                              <m:t>𝑎</m:t>
                            </m:r>
                          </m:sub>
                        </m:sSub>
                        <m:r>
                          <a:rPr lang="en-US" sz="2000" b="0" i="1" smtClean="0">
                            <a:latin typeface="Cambria Math" panose="02040503050406030204" pitchFamily="18" charset="0"/>
                          </a:rPr>
                          <m:t>)</m:t>
                        </m:r>
                      </m:num>
                      <m:den>
                        <m:r>
                          <m:rPr>
                            <m:sty m:val="p"/>
                          </m:rPr>
                          <a:rPr lang="en-US" sz="2000" b="0" i="0" smtClean="0">
                            <a:latin typeface="Cambria Math" panose="02040503050406030204" pitchFamily="18" charset="0"/>
                          </a:rPr>
                          <m:t>Δ</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𝜔</m:t>
                            </m:r>
                          </m:e>
                          <m:sub>
                            <m:r>
                              <a:rPr lang="en-US" sz="2000" b="0" i="1" smtClean="0">
                                <a:latin typeface="Cambria Math" panose="02040503050406030204" pitchFamily="18" charset="0"/>
                              </a:rPr>
                              <m:t>𝑎</m:t>
                            </m:r>
                          </m:sub>
                        </m:sSub>
                      </m:den>
                    </m:f>
                  </m:oMath>
                </a14:m>
                <a:r>
                  <a:rPr lang="en-US" sz="2000" b="0" dirty="0"/>
                  <a:t>. The parameters are:</a:t>
                </a:r>
              </a:p>
              <a:p>
                <a14:m>
                  <m:oMath xmlns:m="http://schemas.openxmlformats.org/officeDocument/2006/math">
                    <m:r>
                      <m:rPr>
                        <m:sty m:val="p"/>
                      </m:rPr>
                      <a:rPr lang="es-ES" sz="2000" b="0" i="0" smtClean="0">
                        <a:latin typeface="Cambria Math" panose="02040503050406030204" pitchFamily="18" charset="0"/>
                      </a:rPr>
                      <m:t>Δ</m:t>
                    </m:r>
                    <m:r>
                      <a:rPr lang="es-ES" sz="2000" b="0" i="1" smtClean="0">
                        <a:latin typeface="Cambria Math" panose="02040503050406030204" pitchFamily="18" charset="0"/>
                      </a:rPr>
                      <m:t>𝑁</m:t>
                    </m:r>
                    <m:r>
                      <a:rPr lang="es-ES" sz="2000" b="0" i="1" smtClean="0">
                        <a:latin typeface="Cambria Math" panose="02040503050406030204" pitchFamily="18" charset="0"/>
                      </a:rPr>
                      <m:t> </m:t>
                    </m:r>
                  </m:oMath>
                </a14:m>
                <a:r>
                  <a:rPr lang="en-US" sz="2000" b="0" dirty="0"/>
                  <a:t>is the population inversion of the active gain medium</a:t>
                </a:r>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s-ES" sz="2000" b="0" i="1" smtClean="0">
                            <a:latin typeface="Cambria Math" panose="02040503050406030204" pitchFamily="18" charset="0"/>
                          </a:rPr>
                          <m:t>0</m:t>
                        </m:r>
                      </m:sub>
                    </m:sSub>
                  </m:oMath>
                </a14:m>
                <a:r>
                  <a:rPr lang="en-US" sz="2000" b="0" dirty="0"/>
                  <a:t> is the wavelength in vacuu</a:t>
                </a:r>
                <a:r>
                  <a:rPr lang="en-US" sz="2000" dirty="0"/>
                  <a:t>m</a:t>
                </a:r>
                <a:endParaRPr lang="en-US" sz="2000" b="0" dirty="0"/>
              </a:p>
              <a:p>
                <a14:m>
                  <m:oMath xmlns:m="http://schemas.openxmlformats.org/officeDocument/2006/math">
                    <m:r>
                      <a:rPr lang="es-ES" sz="2000" b="0" i="1" smtClean="0">
                        <a:latin typeface="Cambria Math" panose="02040503050406030204" pitchFamily="18" charset="0"/>
                      </a:rPr>
                      <m:t>𝑛</m:t>
                    </m:r>
                  </m:oMath>
                </a14:m>
                <a:r>
                  <a:rPr lang="en-US" sz="2000" b="0" dirty="0"/>
                  <a:t> is the host’s material refractive index</a:t>
                </a:r>
              </a:p>
              <a:p>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21</m:t>
                        </m:r>
                      </m:sub>
                    </m:sSub>
                  </m:oMath>
                </a14:m>
                <a:r>
                  <a:rPr lang="en-US" sz="2000" b="0" dirty="0"/>
                  <a:t> is the lifetime of electrons decaying from level </a:t>
                </a:r>
                <a14:m>
                  <m:oMath xmlns:m="http://schemas.openxmlformats.org/officeDocument/2006/math">
                    <m:r>
                      <a:rPr lang="es-ES" sz="2000" b="0" i="1" smtClean="0">
                        <a:latin typeface="Cambria Math" panose="02040503050406030204" pitchFamily="18" charset="0"/>
                      </a:rPr>
                      <m:t>2→1</m:t>
                    </m:r>
                  </m:oMath>
                </a14:m>
                <a:r>
                  <a:rPr lang="en-US" sz="2000" b="0" dirty="0"/>
                  <a:t>.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21</m:t>
                        </m:r>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𝛾</m:t>
                            </m:r>
                          </m:e>
                          <m:sub>
                            <m:r>
                              <a:rPr lang="es-ES" sz="2000" b="0" i="1" smtClean="0">
                                <a:latin typeface="Cambria Math" panose="02040503050406030204" pitchFamily="18" charset="0"/>
                              </a:rPr>
                              <m:t>21</m:t>
                            </m:r>
                          </m:sub>
                        </m:sSub>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𝐴</m:t>
                            </m:r>
                          </m:e>
                          <m:sub>
                            <m:r>
                              <a:rPr lang="es-ES" sz="2000" b="0" i="1" smtClean="0">
                                <a:latin typeface="Cambria Math" panose="02040503050406030204" pitchFamily="18" charset="0"/>
                              </a:rPr>
                              <m:t>21</m:t>
                            </m:r>
                          </m:sub>
                        </m:sSub>
                      </m:den>
                    </m:f>
                  </m:oMath>
                </a14:m>
                <a:r>
                  <a:rPr lang="en-US" sz="2000" b="0" dirty="0"/>
                  <a:t>, with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𝐴</m:t>
                        </m:r>
                      </m:e>
                      <m:sub>
                        <m:r>
                          <a:rPr lang="es-ES" sz="2000" b="0" i="1" smtClean="0">
                            <a:latin typeface="Cambria Math" panose="02040503050406030204" pitchFamily="18" charset="0"/>
                          </a:rPr>
                          <m:t>21</m:t>
                        </m:r>
                      </m:sub>
                    </m:sSub>
                  </m:oMath>
                </a14:m>
                <a:r>
                  <a:rPr lang="en-US" sz="2000" b="0" dirty="0"/>
                  <a:t> the Einstein coefficient)</a:t>
                </a:r>
                <a:endParaRPr lang="en-US" sz="2000" dirty="0"/>
              </a:p>
              <a:p>
                <a14:m>
                  <m:oMath xmlns:m="http://schemas.openxmlformats.org/officeDocument/2006/math">
                    <m:r>
                      <m:rPr>
                        <m:sty m:val="p"/>
                      </m:rPr>
                      <a:rPr lang="es-ES" sz="2000" b="0" i="0" smtClean="0">
                        <a:latin typeface="Cambria Math" panose="02040503050406030204" pitchFamily="18" charset="0"/>
                      </a:rPr>
                      <m:t>Δ</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𝜔</m:t>
                        </m:r>
                      </m:e>
                      <m:sub>
                        <m:r>
                          <a:rPr lang="es-ES" sz="2000" b="0" i="1" smtClean="0">
                            <a:latin typeface="Cambria Math" panose="02040503050406030204" pitchFamily="18" charset="0"/>
                          </a:rPr>
                          <m:t>𝑎</m:t>
                        </m:r>
                      </m:sub>
                    </m:sSub>
                  </m:oMath>
                </a14:m>
                <a:r>
                  <a:rPr lang="en-US" sz="2000" b="0" dirty="0"/>
                  <a:t> is the linewidth of the transition</a:t>
                </a:r>
              </a:p>
              <a:p>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𝜔</m:t>
                        </m:r>
                      </m:e>
                      <m:sub>
                        <m:r>
                          <a:rPr lang="es-ES" sz="2000" b="0" i="1" smtClean="0">
                            <a:latin typeface="Cambria Math" panose="02040503050406030204" pitchFamily="18" charset="0"/>
                          </a:rPr>
                          <m:t>𝑎</m:t>
                        </m:r>
                      </m:sub>
                    </m:sSub>
                  </m:oMath>
                </a14:m>
                <a:r>
                  <a:rPr lang="en-US" sz="2000" b="0" dirty="0"/>
                  <a:t> is the central frequency of the atomic transition such that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𝜔</m:t>
                        </m:r>
                      </m:e>
                      <m:sub>
                        <m:r>
                          <a:rPr lang="es-ES" sz="2000" b="0" i="1" smtClean="0">
                            <a:latin typeface="Cambria Math" panose="02040503050406030204" pitchFamily="18" charset="0"/>
                          </a:rPr>
                          <m:t>𝑎</m:t>
                        </m:r>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2</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Sub>
                      </m:num>
                      <m:den>
                        <m:r>
                          <a:rPr lang="es-ES" sz="2000" b="0" i="1" smtClean="0">
                            <a:latin typeface="Cambria Math" panose="02040503050406030204" pitchFamily="18" charset="0"/>
                          </a:rPr>
                          <m:t>ℏ</m:t>
                        </m:r>
                      </m:den>
                    </m:f>
                  </m:oMath>
                </a14:m>
                <a:endParaRPr lang="en-US" sz="2000" b="0" dirty="0"/>
              </a:p>
              <a:p>
                <a:r>
                  <a:rPr lang="es-ES" sz="2000" b="0" dirty="0" err="1"/>
                  <a:t>Yariv</a:t>
                </a:r>
                <a:r>
                  <a:rPr lang="es-ES" sz="2000" b="0" dirty="0"/>
                  <a:t> uses </a:t>
                </a:r>
                <a:r>
                  <a:rPr lang="es-ES" sz="2000" b="0" dirty="0" err="1"/>
                  <a:t>the</a:t>
                </a:r>
                <a:r>
                  <a:rPr lang="es-ES" sz="2000" b="0" dirty="0"/>
                  <a:t> </a:t>
                </a:r>
                <a14:m>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𝑒</m:t>
                        </m:r>
                      </m:e>
                      <m:sup>
                        <m:r>
                          <a:rPr lang="es-ES" sz="2000" b="0" i="1" smtClean="0">
                            <a:latin typeface="Cambria Math" panose="02040503050406030204" pitchFamily="18" charset="0"/>
                          </a:rPr>
                          <m:t>𝑖</m:t>
                        </m:r>
                        <m:r>
                          <a:rPr lang="es-ES" sz="2000" b="0" i="1" smtClean="0">
                            <a:latin typeface="Cambria Math" panose="02040503050406030204" pitchFamily="18" charset="0"/>
                          </a:rPr>
                          <m:t>𝜔</m:t>
                        </m:r>
                        <m:r>
                          <a:rPr lang="es-ES" sz="2000" b="0" i="1" smtClean="0">
                            <a:latin typeface="Cambria Math" panose="02040503050406030204" pitchFamily="18" charset="0"/>
                          </a:rPr>
                          <m:t>𝑡</m:t>
                        </m:r>
                      </m:sup>
                    </m:sSup>
                  </m:oMath>
                </a14:m>
                <a:r>
                  <a:rPr lang="en-US" sz="2000" b="0" dirty="0"/>
                  <a:t> time convention</a:t>
                </a:r>
              </a:p>
              <a:p>
                <a:endParaRPr lang="en-US" sz="2000" b="0" dirty="0"/>
              </a:p>
              <a:p>
                <a:endParaRPr lang="en-US" sz="2000" b="0" dirty="0"/>
              </a:p>
            </p:txBody>
          </p:sp>
        </mc:Choice>
        <mc:Fallback>
          <p:sp>
            <p:nvSpPr>
              <p:cNvPr id="3" name="Marcador de contenido 2">
                <a:extLst>
                  <a:ext uri="{FF2B5EF4-FFF2-40B4-BE49-F238E27FC236}">
                    <a16:creationId xmlns:a16="http://schemas.microsoft.com/office/drawing/2014/main" id="{A177355F-CA2B-44D7-9D91-2C22BFF674EF}"/>
                  </a:ext>
                </a:extLst>
              </p:cNvPr>
              <p:cNvSpPr>
                <a:spLocks noGrp="1" noRot="1" noChangeAspect="1" noMove="1" noResize="1" noEditPoints="1" noAdjustHandles="1" noChangeArrowheads="1" noChangeShapeType="1" noTextEdit="1"/>
              </p:cNvSpPr>
              <p:nvPr>
                <p:ph sz="quarter" idx="13"/>
              </p:nvPr>
            </p:nvSpPr>
            <p:spPr>
              <a:blipFill>
                <a:blip r:embed="rId2"/>
                <a:stretch>
                  <a:fillRect l="-526" t="-1435" r="-579" b="-12195"/>
                </a:stretch>
              </a:blipFill>
            </p:spPr>
            <p:txBody>
              <a:bodyPr/>
              <a:lstStyle/>
              <a:p>
                <a:r>
                  <a:rPr lang="en-US">
                    <a:noFill/>
                  </a:rPr>
                  <a:t> </a:t>
                </a:r>
              </a:p>
            </p:txBody>
          </p:sp>
        </mc:Fallback>
      </mc:AlternateContent>
      <p:sp>
        <p:nvSpPr>
          <p:cNvPr id="4" name="Marcador de contenido 3">
            <a:extLst>
              <a:ext uri="{FF2B5EF4-FFF2-40B4-BE49-F238E27FC236}">
                <a16:creationId xmlns:a16="http://schemas.microsoft.com/office/drawing/2014/main" id="{BFC20E11-0372-4438-BAC6-5B3B5AD63811}"/>
              </a:ext>
            </a:extLst>
          </p:cNvPr>
          <p:cNvSpPr>
            <a:spLocks noGrp="1"/>
          </p:cNvSpPr>
          <p:nvPr>
            <p:ph sz="quarter" idx="14"/>
          </p:nvPr>
        </p:nvSpPr>
        <p:spPr/>
        <p:txBody>
          <a:bodyPr/>
          <a:lstStyle/>
          <a:p>
            <a:r>
              <a:rPr lang="es-ES" sz="2000" dirty="0" err="1"/>
              <a:t>Adapted</a:t>
            </a:r>
            <a:r>
              <a:rPr lang="es-ES" sz="2000" dirty="0"/>
              <a:t> </a:t>
            </a:r>
            <a:r>
              <a:rPr lang="es-ES" sz="2000" dirty="0" err="1"/>
              <a:t>Yariv’s</a:t>
            </a:r>
            <a:r>
              <a:rPr lang="es-ES" sz="2000" dirty="0"/>
              <a:t> </a:t>
            </a:r>
            <a:r>
              <a:rPr lang="es-ES" sz="2000" dirty="0" err="1"/>
              <a:t>notation</a:t>
            </a:r>
            <a:r>
              <a:rPr lang="es-ES" sz="2000" dirty="0"/>
              <a:t> </a:t>
            </a:r>
            <a:r>
              <a:rPr lang="es-ES" sz="2000" dirty="0" err="1"/>
              <a:t>to</a:t>
            </a:r>
            <a:r>
              <a:rPr lang="es-ES" sz="2000" dirty="0"/>
              <a:t> </a:t>
            </a:r>
            <a:r>
              <a:rPr lang="es-ES" sz="2000" dirty="0" err="1"/>
              <a:t>conform</a:t>
            </a:r>
            <a:r>
              <a:rPr lang="es-ES" sz="2000" dirty="0"/>
              <a:t> </a:t>
            </a:r>
            <a:r>
              <a:rPr lang="es-ES" sz="2000" dirty="0" err="1"/>
              <a:t>with</a:t>
            </a:r>
            <a:r>
              <a:rPr lang="es-ES" sz="2000" dirty="0"/>
              <a:t> </a:t>
            </a:r>
            <a:r>
              <a:rPr lang="es-ES" sz="2000" dirty="0" err="1"/>
              <a:t>Siegman’s</a:t>
            </a:r>
            <a:r>
              <a:rPr lang="es-ES" sz="2000" dirty="0"/>
              <a:t> and mine</a:t>
            </a:r>
            <a:endParaRPr lang="en-US" dirty="0"/>
          </a:p>
        </p:txBody>
      </p:sp>
      <p:sp>
        <p:nvSpPr>
          <p:cNvPr id="5" name="CuadroTexto 4">
            <a:extLst>
              <a:ext uri="{FF2B5EF4-FFF2-40B4-BE49-F238E27FC236}">
                <a16:creationId xmlns:a16="http://schemas.microsoft.com/office/drawing/2014/main" id="{8EFA4DE7-936D-4F41-BBA3-CBBB4918D242}"/>
              </a:ext>
            </a:extLst>
          </p:cNvPr>
          <p:cNvSpPr txBox="1"/>
          <p:nvPr/>
        </p:nvSpPr>
        <p:spPr>
          <a:xfrm>
            <a:off x="269240" y="6328634"/>
            <a:ext cx="10504967" cy="369332"/>
          </a:xfrm>
          <a:prstGeom prst="rect">
            <a:avLst/>
          </a:prstGeom>
          <a:noFill/>
        </p:spPr>
        <p:txBody>
          <a:bodyPr wrap="square" rtlCol="0">
            <a:spAutoFit/>
          </a:bodyPr>
          <a:lstStyle/>
          <a:p>
            <a:r>
              <a:rPr lang="en-US" i="1" dirty="0"/>
              <a:t>*Yariv, Photonics: Optical electronics in modern communication, Oxford university press, (2007)</a:t>
            </a:r>
          </a:p>
        </p:txBody>
      </p:sp>
    </p:spTree>
    <p:extLst>
      <p:ext uri="{BB962C8B-B14F-4D97-AF65-F5344CB8AC3E}">
        <p14:creationId xmlns:p14="http://schemas.microsoft.com/office/powerpoint/2010/main" val="88152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205A3-F80F-4474-8678-1026A095D816}"/>
              </a:ext>
            </a:extLst>
          </p:cNvPr>
          <p:cNvSpPr>
            <a:spLocks noGrp="1"/>
          </p:cNvSpPr>
          <p:nvPr>
            <p:ph type="title"/>
          </p:nvPr>
        </p:nvSpPr>
        <p:spPr/>
        <p:txBody>
          <a:bodyPr/>
          <a:lstStyle/>
          <a:p>
            <a:r>
              <a:rPr lang="en-US" dirty="0"/>
              <a:t>Complex refractive index</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AF893F2-F211-40CC-9498-EBB9BFBD957C}"/>
                  </a:ext>
                </a:extLst>
              </p:cNvPr>
              <p:cNvSpPr>
                <a:spLocks noGrp="1"/>
              </p:cNvSpPr>
              <p:nvPr>
                <p:ph sz="quarter" idx="13"/>
              </p:nvPr>
            </p:nvSpPr>
            <p:spPr/>
            <p:txBody>
              <a:bodyPr/>
              <a:lstStyle/>
              <a:p>
                <a:r>
                  <a:rPr lang="en-US" sz="2000" dirty="0"/>
                  <a:t>The complex refractive index for a non-magnetic medium</a:t>
                </a:r>
              </a:p>
              <a:p>
                <a:pPr marL="0" indent="0">
                  <a:buNone/>
                </a:pPr>
                <a14:m>
                  <m:oMathPara xmlns:m="http://schemas.openxmlformats.org/officeDocument/2006/math">
                    <m:oMathParaPr>
                      <m:jc m:val="centerGroup"/>
                    </m:oMathParaPr>
                    <m:oMath xmlns:m="http://schemas.openxmlformats.org/officeDocument/2006/math">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𝑛</m:t>
                          </m:r>
                        </m:e>
                        <m:sub>
                          <m:r>
                            <a:rPr lang="es-ES" sz="2000" b="0" i="1" smtClean="0">
                              <a:latin typeface="Cambria Math" panose="02040503050406030204" pitchFamily="18" charset="0"/>
                            </a:rPr>
                            <m:t>𝑐</m:t>
                          </m:r>
                        </m:sub>
                        <m:sup>
                          <m:r>
                            <a:rPr lang="es-ES" sz="2000" b="0" i="1" smtClean="0">
                              <a:latin typeface="Cambria Math" panose="02040503050406030204" pitchFamily="18" charset="0"/>
                            </a:rPr>
                            <m:t>2</m:t>
                          </m:r>
                        </m:sup>
                      </m:sSubSup>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𝜒</m:t>
                          </m:r>
                        </m:e>
                        <m:sub>
                          <m:r>
                            <a:rPr lang="es-ES" sz="2000" b="0" i="1" smtClean="0">
                              <a:latin typeface="Cambria Math" panose="02040503050406030204" pitchFamily="18" charset="0"/>
                            </a:rPr>
                            <m:t>𝑎𝑡</m:t>
                          </m:r>
                        </m:sub>
                      </m:sSub>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2</m:t>
                          </m:r>
                        </m:sup>
                      </m:sSup>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𝜒</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m:t>
                      </m:r>
                      <m:r>
                        <a:rPr lang="es-ES" sz="2000" b="0" i="1" smtClean="0">
                          <a:latin typeface="Cambria Math" panose="02040503050406030204" pitchFamily="18" charset="0"/>
                        </a:rPr>
                        <m:t>𝑗</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𝜒</m:t>
                          </m:r>
                        </m:e>
                        <m:sup>
                          <m:r>
                            <a:rPr lang="es-ES" sz="2000" b="0" i="1" smtClean="0">
                              <a:latin typeface="Cambria Math" panose="02040503050406030204" pitchFamily="18" charset="0"/>
                            </a:rPr>
                            <m:t>′′</m:t>
                          </m:r>
                        </m:sup>
                      </m:sSup>
                    </m:oMath>
                  </m:oMathPara>
                </a14:m>
                <a:endParaRPr lang="es-ES" sz="2000" b="0" i="1" dirty="0">
                  <a:latin typeface="Cambria Math" panose="02040503050406030204" pitchFamily="18" charset="0"/>
                </a:endParaRPr>
              </a:p>
              <a:p>
                <a:pPr marL="0" indent="0">
                  <a:buNone/>
                </a:pPr>
                <a:br>
                  <a:rPr lang="es-E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𝑐</m:t>
                          </m:r>
                        </m:sub>
                      </m:sSub>
                      <m:r>
                        <a:rPr lang="es-ES" sz="2000" b="0" i="1" smtClean="0">
                          <a:latin typeface="Cambria Math" panose="02040503050406030204" pitchFamily="18" charset="0"/>
                        </a:rPr>
                        <m:t>=</m:t>
                      </m:r>
                      <m:r>
                        <a:rPr lang="es-ES" sz="2000" b="0" i="1" smtClean="0">
                          <a:latin typeface="Cambria Math" panose="02040503050406030204" pitchFamily="18" charset="0"/>
                        </a:rPr>
                        <m:t>𝑛</m:t>
                      </m:r>
                      <m:sSup>
                        <m:sSupPr>
                          <m:ctrlPr>
                            <a:rPr lang="es-ES" sz="2000" b="0" i="1" smtClean="0">
                              <a:latin typeface="Cambria Math" panose="02040503050406030204" pitchFamily="18" charset="0"/>
                            </a:rPr>
                          </m:ctrlPr>
                        </m:sSupPr>
                        <m:e>
                          <m:d>
                            <m:dPr>
                              <m:ctrlPr>
                                <a:rPr lang="es-ES" sz="2000" b="0" i="1" smtClean="0">
                                  <a:latin typeface="Cambria Math" panose="02040503050406030204" pitchFamily="18" charset="0"/>
                                </a:rPr>
                              </m:ctrlPr>
                            </m:dPr>
                            <m:e>
                              <m:r>
                                <a:rPr lang="es-ES" sz="2000" b="0" i="1" smtClean="0">
                                  <a:latin typeface="Cambria Math" panose="02040503050406030204" pitchFamily="18" charset="0"/>
                                </a:rPr>
                                <m:t>1+</m:t>
                              </m:r>
                              <m:f>
                                <m:fPr>
                                  <m:ctrlPr>
                                    <a:rPr lang="es-ES" sz="2000" b="0" i="1" smtClean="0">
                                      <a:latin typeface="Cambria Math" panose="02040503050406030204" pitchFamily="18" charset="0"/>
                                    </a:rPr>
                                  </m:ctrlPr>
                                </m:fPr>
                                <m:num>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𝜒</m:t>
                                      </m:r>
                                    </m:e>
                                    <m:sup>
                                      <m:r>
                                        <a:rPr lang="es-ES" sz="2000" b="0" i="1" smtClean="0">
                                          <a:latin typeface="Cambria Math" panose="02040503050406030204" pitchFamily="18" charset="0"/>
                                        </a:rPr>
                                        <m:t>′</m:t>
                                      </m:r>
                                    </m:sup>
                                  </m:sSup>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𝑗</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𝜒</m:t>
                                      </m:r>
                                    </m:e>
                                    <m:sup>
                                      <m:r>
                                        <a:rPr lang="es-ES" sz="2000" b="0" i="1" smtClean="0">
                                          <a:latin typeface="Cambria Math" panose="02040503050406030204" pitchFamily="18" charset="0"/>
                                        </a:rPr>
                                        <m:t>′′</m:t>
                                      </m:r>
                                    </m:sup>
                                  </m:sSup>
                                </m:num>
                                <m:den>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2</m:t>
                                      </m:r>
                                    </m:sup>
                                  </m:sSup>
                                </m:den>
                              </m:f>
                            </m:e>
                          </m:d>
                        </m:e>
                        <m:sup>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r>
                                <a:rPr lang="es-ES" sz="2000" b="0" i="1" smtClean="0">
                                  <a:latin typeface="Cambria Math" panose="02040503050406030204" pitchFamily="18" charset="0"/>
                                </a:rPr>
                                <m:t>2</m:t>
                              </m:r>
                            </m:den>
                          </m:f>
                        </m:sup>
                      </m:sSup>
                      <m:r>
                        <a:rPr lang="es-ES" sz="2000" b="0" i="1" smtClean="0">
                          <a:latin typeface="Cambria Math" panose="02040503050406030204" pitchFamily="18" charset="0"/>
                        </a:rPr>
                        <m:t>≅</m:t>
                      </m:r>
                      <m:r>
                        <a:rPr lang="es-ES" sz="2000" b="0" i="1" smtClean="0">
                          <a:latin typeface="Cambria Math" panose="02040503050406030204" pitchFamily="18" charset="0"/>
                        </a:rPr>
                        <m:t>𝑛</m:t>
                      </m:r>
                      <m:d>
                        <m:dPr>
                          <m:ctrlPr>
                            <a:rPr lang="es-ES" sz="2000" i="1">
                              <a:latin typeface="Cambria Math" panose="02040503050406030204" pitchFamily="18" charset="0"/>
                            </a:rPr>
                          </m:ctrlPr>
                        </m:dPr>
                        <m:e>
                          <m:r>
                            <a:rPr lang="es-ES" sz="2000" i="1">
                              <a:latin typeface="Cambria Math" panose="02040503050406030204" pitchFamily="18" charset="0"/>
                            </a:rPr>
                            <m:t>1+</m:t>
                          </m:r>
                          <m:f>
                            <m:fPr>
                              <m:ctrlPr>
                                <a:rPr lang="es-ES" sz="2000" i="1">
                                  <a:latin typeface="Cambria Math" panose="02040503050406030204" pitchFamily="18" charset="0"/>
                                </a:rPr>
                              </m:ctrlPr>
                            </m:fPr>
                            <m:num>
                              <m:sSup>
                                <m:sSupPr>
                                  <m:ctrlPr>
                                    <a:rPr lang="es-ES" sz="2000" i="1">
                                      <a:latin typeface="Cambria Math" panose="02040503050406030204" pitchFamily="18" charset="0"/>
                                    </a:rPr>
                                  </m:ctrlPr>
                                </m:sSupPr>
                                <m:e>
                                  <m:r>
                                    <a:rPr lang="es-ES" sz="2000" i="1">
                                      <a:latin typeface="Cambria Math" panose="02040503050406030204" pitchFamily="18" charset="0"/>
                                    </a:rPr>
                                    <m:t>𝜒</m:t>
                                  </m:r>
                                </m:e>
                                <m:sup>
                                  <m:r>
                                    <a:rPr lang="es-ES" sz="2000" i="1">
                                      <a:latin typeface="Cambria Math" panose="02040503050406030204" pitchFamily="18" charset="0"/>
                                    </a:rPr>
                                    <m:t>′</m:t>
                                  </m:r>
                                </m:sup>
                              </m:sSup>
                            </m:num>
                            <m:den>
                              <m:r>
                                <a:rPr lang="es-ES" sz="2000" b="0" i="1" smtClean="0">
                                  <a:latin typeface="Cambria Math" panose="02040503050406030204" pitchFamily="18" charset="0"/>
                                </a:rPr>
                                <m:t>2</m:t>
                              </m:r>
                              <m:sSup>
                                <m:sSupPr>
                                  <m:ctrlPr>
                                    <a:rPr lang="es-ES" sz="2000" b="0" i="1" smtClean="0">
                                      <a:latin typeface="Cambria Math" panose="02040503050406030204" pitchFamily="18" charset="0"/>
                                    </a:rPr>
                                  </m:ctrlPr>
                                </m:sSupPr>
                                <m:e>
                                  <m:r>
                                    <a:rPr lang="es-ES" sz="2000" i="1">
                                      <a:latin typeface="Cambria Math" panose="02040503050406030204" pitchFamily="18" charset="0"/>
                                    </a:rPr>
                                    <m:t>𝑛</m:t>
                                  </m:r>
                                </m:e>
                                <m:sup>
                                  <m:r>
                                    <a:rPr lang="es-ES" sz="2000" b="0" i="1" smtClean="0">
                                      <a:latin typeface="Cambria Math" panose="02040503050406030204" pitchFamily="18" charset="0"/>
                                    </a:rPr>
                                    <m:t>2</m:t>
                                  </m:r>
                                </m:sup>
                              </m:sSup>
                            </m:den>
                          </m:f>
                          <m:r>
                            <a:rPr lang="es-ES" sz="2000" i="1">
                              <a:latin typeface="Cambria Math" panose="02040503050406030204" pitchFamily="18" charset="0"/>
                            </a:rPr>
                            <m:t>−</m:t>
                          </m:r>
                          <m:f>
                            <m:fPr>
                              <m:ctrlPr>
                                <a:rPr lang="es-ES" sz="2000" i="1">
                                  <a:latin typeface="Cambria Math" panose="02040503050406030204" pitchFamily="18" charset="0"/>
                                </a:rPr>
                              </m:ctrlPr>
                            </m:fPr>
                            <m:num>
                              <m:r>
                                <a:rPr lang="es-ES" sz="2000" i="1">
                                  <a:latin typeface="Cambria Math" panose="02040503050406030204" pitchFamily="18" charset="0"/>
                                </a:rPr>
                                <m:t>𝑗</m:t>
                              </m:r>
                              <m:sSup>
                                <m:sSupPr>
                                  <m:ctrlPr>
                                    <a:rPr lang="es-ES" sz="2000" i="1">
                                      <a:latin typeface="Cambria Math" panose="02040503050406030204" pitchFamily="18" charset="0"/>
                                    </a:rPr>
                                  </m:ctrlPr>
                                </m:sSupPr>
                                <m:e>
                                  <m:r>
                                    <a:rPr lang="es-ES" sz="2000" i="1">
                                      <a:latin typeface="Cambria Math" panose="02040503050406030204" pitchFamily="18" charset="0"/>
                                    </a:rPr>
                                    <m:t>𝜒</m:t>
                                  </m:r>
                                </m:e>
                                <m:sup>
                                  <m:r>
                                    <a:rPr lang="es-ES" sz="2000" i="1">
                                      <a:latin typeface="Cambria Math" panose="02040503050406030204" pitchFamily="18" charset="0"/>
                                    </a:rPr>
                                    <m:t>′′</m:t>
                                  </m:r>
                                </m:sup>
                              </m:sSup>
                            </m:num>
                            <m:den>
                              <m:r>
                                <a:rPr lang="es-ES" sz="2000" b="0" i="1" smtClean="0">
                                  <a:latin typeface="Cambria Math" panose="02040503050406030204" pitchFamily="18" charset="0"/>
                                </a:rPr>
                                <m:t>2</m:t>
                              </m:r>
                              <m:sSup>
                                <m:sSupPr>
                                  <m:ctrlPr>
                                    <a:rPr lang="es-ES" sz="2000" b="0" i="1" smtClean="0">
                                      <a:latin typeface="Cambria Math" panose="02040503050406030204" pitchFamily="18" charset="0"/>
                                    </a:rPr>
                                  </m:ctrlPr>
                                </m:sSupPr>
                                <m:e>
                                  <m:r>
                                    <a:rPr lang="es-ES" sz="2000" i="1">
                                      <a:latin typeface="Cambria Math" panose="02040503050406030204" pitchFamily="18" charset="0"/>
                                    </a:rPr>
                                    <m:t>𝑛</m:t>
                                  </m:r>
                                </m:e>
                                <m:sup>
                                  <m:r>
                                    <a:rPr lang="es-ES" sz="2000" b="0" i="1" smtClean="0">
                                      <a:latin typeface="Cambria Math" panose="02040503050406030204" pitchFamily="18" charset="0"/>
                                    </a:rPr>
                                    <m:t>2</m:t>
                                  </m:r>
                                </m:sup>
                              </m:sSup>
                            </m:den>
                          </m:f>
                        </m:e>
                      </m:d>
                    </m:oMath>
                  </m:oMathPara>
                </a14:m>
                <a:br>
                  <a:rPr lang="es-ES" sz="2000" dirty="0"/>
                </a:br>
                <a:endParaRPr lang="es-ES" sz="2000" dirty="0"/>
              </a:p>
              <a:p>
                <a:pPr marL="0" indent="0">
                  <a:buNone/>
                </a:pPr>
                <a:r>
                  <a:rPr lang="es-ES" sz="2000" dirty="0" err="1"/>
                  <a:t>Defining</a:t>
                </a:r>
                <a:r>
                  <a:rPr lang="es-ES" sz="2000" dirty="0"/>
                  <a:t> </a:t>
                </a:r>
                <a:r>
                  <a:rPr lang="es-ES" sz="2000" dirty="0" err="1"/>
                  <a:t>the</a:t>
                </a:r>
                <a:r>
                  <a:rPr lang="es-ES" sz="2000" dirty="0"/>
                  <a:t> </a:t>
                </a:r>
                <a:r>
                  <a:rPr lang="es-ES" sz="2000" dirty="0" err="1"/>
                  <a:t>complex</a:t>
                </a:r>
                <a:r>
                  <a:rPr lang="es-ES" sz="2000" dirty="0"/>
                  <a:t> refractive </a:t>
                </a:r>
                <a:r>
                  <a:rPr lang="es-ES" sz="2000" dirty="0" err="1"/>
                  <a:t>index</a:t>
                </a:r>
                <a:r>
                  <a:rPr lang="es-ES" sz="2000" dirty="0"/>
                  <a:t> as</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𝑐</m:t>
                          </m:r>
                        </m:sub>
                      </m:sSub>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m:t>
                      </m:r>
                      <m:r>
                        <a:rPr lang="es-ES" sz="2000" b="0" i="1" smtClean="0">
                          <a:latin typeface="Cambria Math" panose="02040503050406030204" pitchFamily="18" charset="0"/>
                        </a:rPr>
                        <m:t>𝑗</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oMath>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m:t>
                      </m:r>
                      <m:r>
                        <a:rPr lang="es-ES" sz="2000" b="0" i="1" smtClean="0">
                          <a:latin typeface="Cambria Math" panose="02040503050406030204" pitchFamily="18" charset="0"/>
                        </a:rPr>
                        <m:t>𝑛</m:t>
                      </m:r>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𝜒</m:t>
                          </m:r>
                          <m:r>
                            <a:rPr lang="es-ES" sz="2000" b="0" i="1" smtClean="0">
                              <a:latin typeface="Cambria Math" panose="02040503050406030204" pitchFamily="18" charset="0"/>
                            </a:rPr>
                            <m:t>′</m:t>
                          </m:r>
                        </m:num>
                        <m:den>
                          <m:r>
                            <a:rPr lang="es-ES" sz="2000" b="0" i="1" smtClean="0">
                              <a:latin typeface="Cambria Math" panose="02040503050406030204" pitchFamily="18" charset="0"/>
                            </a:rPr>
                            <m:t>2</m:t>
                          </m:r>
                          <m:r>
                            <a:rPr lang="es-ES" sz="2000" b="0" i="1" smtClean="0">
                              <a:latin typeface="Cambria Math" panose="02040503050406030204" pitchFamily="18" charset="0"/>
                            </a:rPr>
                            <m:t>𝑛</m:t>
                          </m:r>
                        </m:den>
                      </m:f>
                      <m:r>
                        <a:rPr lang="es-ES" sz="2000" b="0" i="1" smtClean="0">
                          <a:latin typeface="Cambria Math" panose="02040503050406030204" pitchFamily="18" charset="0"/>
                        </a:rPr>
                        <m:t>=</m:t>
                      </m:r>
                      <m:r>
                        <a:rPr lang="es-ES" sz="2000" b="0" i="1" smtClean="0">
                          <a:latin typeface="Cambria Math" panose="02040503050406030204" pitchFamily="18" charset="0"/>
                        </a:rPr>
                        <m:t>𝑛</m:t>
                      </m:r>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𝜒</m:t>
                              </m:r>
                            </m:e>
                            <m:sub>
                              <m:r>
                                <a:rPr lang="es-ES" sz="2000" b="0" i="1" smtClean="0">
                                  <a:latin typeface="Cambria Math" panose="02040503050406030204" pitchFamily="18" charset="0"/>
                                </a:rPr>
                                <m:t>0</m:t>
                              </m:r>
                            </m:sub>
                          </m:sSub>
                        </m:num>
                        <m:den>
                          <m:r>
                            <a:rPr lang="es-ES" sz="2000" b="0" i="1" smtClean="0">
                              <a:latin typeface="Cambria Math" panose="02040503050406030204" pitchFamily="18" charset="0"/>
                            </a:rPr>
                            <m:t>2</m:t>
                          </m:r>
                          <m:r>
                            <a:rPr lang="es-ES" sz="2000" b="0" i="1" smtClean="0">
                              <a:latin typeface="Cambria Math" panose="02040503050406030204" pitchFamily="18" charset="0"/>
                            </a:rPr>
                            <m:t>𝑛</m:t>
                          </m:r>
                        </m:den>
                      </m:f>
                      <m:f>
                        <m:fPr>
                          <m:ctrlPr>
                            <a:rPr lang="es-ES" sz="2000" b="0" i="1" smtClean="0">
                              <a:latin typeface="Cambria Math" panose="02040503050406030204" pitchFamily="18" charset="0"/>
                            </a:rPr>
                          </m:ctrlPr>
                        </m:fPr>
                        <m:num>
                          <m:r>
                            <m:rPr>
                              <m:sty m:val="p"/>
                            </m:rPr>
                            <a:rPr lang="es-ES" sz="2000" b="0" i="0" smtClean="0">
                              <a:latin typeface="Cambria Math" panose="02040503050406030204" pitchFamily="18" charset="0"/>
                            </a:rPr>
                            <m:t>Δ</m:t>
                          </m:r>
                          <m:r>
                            <a:rPr lang="es-ES" sz="2000" b="0" i="1" smtClean="0">
                              <a:latin typeface="Cambria Math" panose="02040503050406030204" pitchFamily="18" charset="0"/>
                            </a:rPr>
                            <m:t>𝑥</m:t>
                          </m:r>
                        </m:num>
                        <m:den>
                          <m:r>
                            <a:rPr lang="es-ES" sz="2000" b="0" i="1" smtClean="0">
                              <a:latin typeface="Cambria Math" panose="02040503050406030204" pitchFamily="18" charset="0"/>
                            </a:rPr>
                            <m:t>1+</m:t>
                          </m:r>
                          <m:r>
                            <m:rPr>
                              <m:sty m:val="p"/>
                            </m:rPr>
                            <a:rPr lang="es-ES" sz="2000" b="0" i="0" smtClean="0">
                              <a:latin typeface="Cambria Math" panose="02040503050406030204" pitchFamily="18" charset="0"/>
                            </a:rPr>
                            <m:t>Δ</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𝑥</m:t>
                              </m:r>
                            </m:e>
                            <m:sup>
                              <m:r>
                                <a:rPr lang="es-ES" sz="2000" b="0" i="1" smtClean="0">
                                  <a:latin typeface="Cambria Math" panose="02040503050406030204" pitchFamily="18" charset="0"/>
                                </a:rPr>
                                <m:t>2</m:t>
                              </m:r>
                            </m:sup>
                          </m:sSup>
                        </m:den>
                      </m:f>
                      <m:r>
                        <a:rPr lang="es-ES" sz="2000" b="0" i="1" smtClean="0">
                          <a:latin typeface="Cambria Math" panose="02040503050406030204" pitchFamily="18" charset="0"/>
                        </a:rPr>
                        <m:t>=</m:t>
                      </m:r>
                      <m:r>
                        <a:rPr lang="es-ES" sz="2000" b="0" i="1" smtClean="0">
                          <a:latin typeface="Cambria Math" panose="02040503050406030204" pitchFamily="18" charset="0"/>
                        </a:rPr>
                        <m:t>𝑛</m:t>
                      </m:r>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m:rPr>
                          <m:sty m:val="p"/>
                        </m:rPr>
                        <a:rPr lang="es-ES" sz="2000" b="0" i="0" smtClean="0">
                          <a:latin typeface="Cambria Math" panose="02040503050406030204" pitchFamily="18" charset="0"/>
                        </a:rPr>
                        <m:t>Δx</m:t>
                      </m:r>
                    </m:oMath>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𝜒</m:t>
                              </m:r>
                            </m:e>
                            <m:sup>
                              <m:r>
                                <a:rPr lang="es-ES" sz="2000" b="0" i="1" smtClean="0">
                                  <a:latin typeface="Cambria Math" panose="02040503050406030204" pitchFamily="18" charset="0"/>
                                </a:rPr>
                                <m:t>′′</m:t>
                              </m:r>
                            </m:sup>
                          </m:sSup>
                        </m:num>
                        <m:den>
                          <m:r>
                            <a:rPr lang="es-ES" sz="2000" b="0" i="1" smtClean="0">
                              <a:latin typeface="Cambria Math" panose="02040503050406030204" pitchFamily="18" charset="0"/>
                            </a:rPr>
                            <m:t>2</m:t>
                          </m:r>
                          <m:r>
                            <a:rPr lang="es-ES" sz="2000" b="0" i="1" smtClean="0">
                              <a:latin typeface="Cambria Math" panose="02040503050406030204" pitchFamily="18" charset="0"/>
                            </a:rPr>
                            <m:t>𝑛</m:t>
                          </m:r>
                        </m:den>
                      </m:f>
                      <m:r>
                        <a:rPr lang="es-ES" sz="2000" b="0" i="0"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𝜒</m:t>
                              </m:r>
                            </m:e>
                            <m:sub>
                              <m:r>
                                <a:rPr lang="es-ES" sz="2000" b="0" i="1" smtClean="0">
                                  <a:latin typeface="Cambria Math" panose="02040503050406030204" pitchFamily="18" charset="0"/>
                                </a:rPr>
                                <m:t>0</m:t>
                              </m:r>
                            </m:sub>
                          </m:sSub>
                        </m:num>
                        <m:den>
                          <m:r>
                            <a:rPr lang="es-ES" sz="2000" b="0" i="1" smtClean="0">
                              <a:latin typeface="Cambria Math" panose="02040503050406030204" pitchFamily="18" charset="0"/>
                            </a:rPr>
                            <m:t>2</m:t>
                          </m:r>
                          <m:r>
                            <a:rPr lang="es-ES" sz="2000" b="0" i="1" smtClean="0">
                              <a:latin typeface="Cambria Math" panose="02040503050406030204" pitchFamily="18" charset="0"/>
                            </a:rPr>
                            <m:t>𝑛</m:t>
                          </m:r>
                        </m:den>
                      </m:f>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r>
                            <a:rPr lang="es-ES" sz="2000" b="0" i="1" smtClean="0">
                              <a:latin typeface="Cambria Math" panose="02040503050406030204" pitchFamily="18" charset="0"/>
                            </a:rPr>
                            <m:t>1+</m:t>
                          </m:r>
                          <m:r>
                            <m:rPr>
                              <m:sty m:val="p"/>
                            </m:rPr>
                            <a:rPr lang="es-ES" sz="2000" b="0" i="0" smtClean="0">
                              <a:latin typeface="Cambria Math" panose="02040503050406030204" pitchFamily="18" charset="0"/>
                            </a:rPr>
                            <m:t>Δ</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𝑥</m:t>
                              </m:r>
                            </m:e>
                            <m:sup>
                              <m:r>
                                <a:rPr lang="es-ES" sz="2000" b="0" i="1" smtClean="0">
                                  <a:latin typeface="Cambria Math" panose="02040503050406030204" pitchFamily="18" charset="0"/>
                                </a:rPr>
                                <m:t>2</m:t>
                              </m:r>
                            </m:sup>
                          </m:sSup>
                        </m:den>
                      </m:f>
                    </m:oMath>
                  </m:oMathPara>
                </a14:m>
                <a:endParaRPr lang="en-US" sz="1800" dirty="0"/>
              </a:p>
              <a:p>
                <a:pPr marL="0" indent="0">
                  <a:buNone/>
                </a:pPr>
                <a:r>
                  <a:rPr lang="en-US" sz="2000" dirty="0"/>
                  <a:t>With population inversion, </a:t>
                </a:r>
                <a14:m>
                  <m:oMath xmlns:m="http://schemas.openxmlformats.org/officeDocument/2006/math">
                    <m:r>
                      <m:rPr>
                        <m:sty m:val="p"/>
                      </m:rPr>
                      <a:rPr lang="es-ES" sz="2000" b="0" i="0" smtClean="0">
                        <a:latin typeface="Cambria Math" panose="02040503050406030204" pitchFamily="18" charset="0"/>
                      </a:rPr>
                      <m:t>Δ</m:t>
                    </m:r>
                    <m:r>
                      <a:rPr lang="es-ES" sz="2000" b="0" i="1" smtClean="0">
                        <a:latin typeface="Cambria Math" panose="02040503050406030204" pitchFamily="18" charset="0"/>
                      </a:rPr>
                      <m:t>𝑁</m:t>
                    </m:r>
                    <m:r>
                      <a:rPr lang="es-ES" sz="2000" b="0" i="1" smtClean="0">
                        <a:latin typeface="Cambria Math" panose="02040503050406030204" pitchFamily="18" charset="0"/>
                      </a:rPr>
                      <m:t>&gt;0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𝜒</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&gt;0 →</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&lt;0</m:t>
                    </m:r>
                  </m:oMath>
                </a14:m>
                <a:endParaRPr lang="en-US" sz="2000" dirty="0"/>
              </a:p>
              <a:p>
                <a:pPr marL="0" indent="0">
                  <a:buNone/>
                </a:pPr>
                <a:r>
                  <a:rPr lang="en-US" sz="2000" dirty="0"/>
                  <a:t>The real part of the complex refractive index also changes</a:t>
                </a:r>
              </a:p>
              <a:p>
                <a:pPr marL="0" indent="0">
                  <a:buNone/>
                </a:pPr>
                <a:endParaRPr lang="en-US" sz="2000" dirty="0"/>
              </a:p>
            </p:txBody>
          </p:sp>
        </mc:Choice>
        <mc:Fallback>
          <p:sp>
            <p:nvSpPr>
              <p:cNvPr id="3" name="Marcador de contenido 2">
                <a:extLst>
                  <a:ext uri="{FF2B5EF4-FFF2-40B4-BE49-F238E27FC236}">
                    <a16:creationId xmlns:a16="http://schemas.microsoft.com/office/drawing/2014/main" id="{DAF893F2-F211-40CC-9498-EBB9BFBD957C}"/>
                  </a:ext>
                </a:extLst>
              </p:cNvPr>
              <p:cNvSpPr>
                <a:spLocks noGrp="1" noRot="1" noChangeAspect="1" noMove="1" noResize="1" noEditPoints="1" noAdjustHandles="1" noChangeArrowheads="1" noChangeShapeType="1" noTextEdit="1"/>
              </p:cNvSpPr>
              <p:nvPr>
                <p:ph sz="quarter" idx="13"/>
              </p:nvPr>
            </p:nvSpPr>
            <p:spPr>
              <a:blipFill>
                <a:blip r:embed="rId2"/>
                <a:stretch>
                  <a:fillRect l="-526" t="-1435" b="-5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FAA02495-E328-4AA6-9613-8C4E32F25368}"/>
                  </a:ext>
                </a:extLst>
              </p:cNvPr>
              <p:cNvSpPr>
                <a:spLocks noGrp="1"/>
              </p:cNvSpPr>
              <p:nvPr>
                <p:ph sz="quarter" idx="14"/>
              </p:nvPr>
            </p:nvSpPr>
            <p:spPr/>
            <p:txBody>
              <a:bodyPr/>
              <a:lstStyle/>
              <a:p>
                <a:r>
                  <a:rPr lang="en-US" sz="2000" dirty="0"/>
                  <a:t>With population inversion, </a:t>
                </a:r>
                <a14:m>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&lt;0</m:t>
                    </m:r>
                  </m:oMath>
                </a14:m>
                <a:endParaRPr lang="en-US" sz="2000" dirty="0"/>
              </a:p>
            </p:txBody>
          </p:sp>
        </mc:Choice>
        <mc:Fallback xmlns="">
          <p:sp>
            <p:nvSpPr>
              <p:cNvPr id="4" name="Marcador de contenido 3">
                <a:extLst>
                  <a:ext uri="{FF2B5EF4-FFF2-40B4-BE49-F238E27FC236}">
                    <a16:creationId xmlns:a16="http://schemas.microsoft.com/office/drawing/2014/main" id="{FAA02495-E328-4AA6-9613-8C4E32F25368}"/>
                  </a:ext>
                </a:extLst>
              </p:cNvPr>
              <p:cNvSpPr>
                <a:spLocks noGrp="1" noRot="1" noChangeAspect="1" noMove="1" noResize="1" noEditPoints="1" noAdjustHandles="1" noChangeArrowheads="1" noChangeShapeType="1" noTextEdit="1"/>
              </p:cNvSpPr>
              <p:nvPr>
                <p:ph sz="quarter" idx="14"/>
              </p:nvPr>
            </p:nvSpPr>
            <p:spPr>
              <a:blipFill>
                <a:blip r:embed="rId3"/>
                <a:stretch>
                  <a:fillRect t="-1449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062C458-3D8D-4679-9471-B37E228D2BC6}"/>
                  </a:ext>
                </a:extLst>
              </p:cNvPr>
              <p:cNvSpPr txBox="1"/>
              <p:nvPr/>
            </p:nvSpPr>
            <p:spPr>
              <a:xfrm>
                <a:off x="8413896" y="741045"/>
                <a:ext cx="1578702" cy="524759"/>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s-ES" b="0" i="1" smtClean="0">
                              <a:latin typeface="Cambria Math" panose="02040503050406030204" pitchFamily="18" charset="0"/>
                            </a:rPr>
                          </m:ctrlPr>
                        </m:radPr>
                        <m:deg/>
                        <m:e>
                          <m:r>
                            <a:rPr lang="es-ES" b="0" i="1" smtClean="0">
                              <a:latin typeface="Cambria Math" panose="02040503050406030204" pitchFamily="18" charset="0"/>
                            </a:rPr>
                            <m:t>1+</m:t>
                          </m:r>
                          <m:r>
                            <a:rPr lang="es-ES" b="0" i="1" smtClean="0">
                              <a:latin typeface="Cambria Math" panose="02040503050406030204" pitchFamily="18" charset="0"/>
                            </a:rPr>
                            <m:t>𝛿</m:t>
                          </m:r>
                        </m:e>
                      </m:rad>
                      <m:r>
                        <a:rPr lang="es-ES" b="0" i="1" smtClean="0">
                          <a:latin typeface="Cambria Math" panose="02040503050406030204" pitchFamily="18" charset="0"/>
                        </a:rPr>
                        <m:t>≅1+</m:t>
                      </m:r>
                      <m:f>
                        <m:fPr>
                          <m:ctrlPr>
                            <a:rPr lang="es-ES" b="0" i="1" smtClean="0">
                              <a:latin typeface="Cambria Math" panose="02040503050406030204" pitchFamily="18" charset="0"/>
                            </a:rPr>
                          </m:ctrlPr>
                        </m:fPr>
                        <m:num>
                          <m:r>
                            <a:rPr lang="es-ES" b="0" i="1" smtClean="0">
                              <a:latin typeface="Cambria Math" panose="02040503050406030204" pitchFamily="18" charset="0"/>
                            </a:rPr>
                            <m:t>𝛿</m:t>
                          </m:r>
                        </m:num>
                        <m:den>
                          <m:r>
                            <a:rPr lang="es-ES" b="0" i="1" smtClean="0">
                              <a:latin typeface="Cambria Math" panose="02040503050406030204" pitchFamily="18" charset="0"/>
                            </a:rPr>
                            <m:t>2</m:t>
                          </m:r>
                        </m:den>
                      </m:f>
                    </m:oMath>
                  </m:oMathPara>
                </a14:m>
                <a:endParaRPr lang="en-US" dirty="0"/>
              </a:p>
            </p:txBody>
          </p:sp>
        </mc:Choice>
        <mc:Fallback xmlns="">
          <p:sp>
            <p:nvSpPr>
              <p:cNvPr id="5" name="CuadroTexto 4">
                <a:extLst>
                  <a:ext uri="{FF2B5EF4-FFF2-40B4-BE49-F238E27FC236}">
                    <a16:creationId xmlns:a16="http://schemas.microsoft.com/office/drawing/2014/main" id="{D062C458-3D8D-4679-9471-B37E228D2BC6}"/>
                  </a:ext>
                </a:extLst>
              </p:cNvPr>
              <p:cNvSpPr txBox="1">
                <a:spLocks noRot="1" noChangeAspect="1" noMove="1" noResize="1" noEditPoints="1" noAdjustHandles="1" noChangeArrowheads="1" noChangeShapeType="1" noTextEdit="1"/>
              </p:cNvSpPr>
              <p:nvPr/>
            </p:nvSpPr>
            <p:spPr>
              <a:xfrm>
                <a:off x="8413896" y="741045"/>
                <a:ext cx="1578702" cy="524759"/>
              </a:xfrm>
              <a:prstGeom prst="rect">
                <a:avLst/>
              </a:prstGeom>
              <a:blipFill>
                <a:blip r:embed="rId4"/>
                <a:stretch>
                  <a:fillRect/>
                </a:stretch>
              </a:blipFill>
              <a:ln>
                <a:solidFill>
                  <a:schemeClr val="tx1"/>
                </a:solidFill>
              </a:ln>
            </p:spPr>
            <p:txBody>
              <a:bodyPr/>
              <a:lstStyle/>
              <a:p>
                <a:r>
                  <a:rPr lang="en-US">
                    <a:noFill/>
                  </a:rPr>
                  <a:t> </a:t>
                </a:r>
              </a:p>
            </p:txBody>
          </p:sp>
        </mc:Fallback>
      </mc:AlternateContent>
      <p:cxnSp>
        <p:nvCxnSpPr>
          <p:cNvPr id="7" name="Conector recto de flecha 6">
            <a:extLst>
              <a:ext uri="{FF2B5EF4-FFF2-40B4-BE49-F238E27FC236}">
                <a16:creationId xmlns:a16="http://schemas.microsoft.com/office/drawing/2014/main" id="{82A66815-FEF6-437C-ADE0-56153F4D5D4F}"/>
              </a:ext>
            </a:extLst>
          </p:cNvPr>
          <p:cNvCxnSpPr>
            <a:cxnSpLocks/>
            <a:stCxn id="5" idx="1"/>
          </p:cNvCxnSpPr>
          <p:nvPr/>
        </p:nvCxnSpPr>
        <p:spPr>
          <a:xfrm flipH="1">
            <a:off x="6358270" y="1003425"/>
            <a:ext cx="2055626" cy="1218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049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370F0-2420-4C12-9F12-CD389C43B01A}"/>
              </a:ext>
            </a:extLst>
          </p:cNvPr>
          <p:cNvSpPr>
            <a:spLocks noGrp="1"/>
          </p:cNvSpPr>
          <p:nvPr>
            <p:ph type="title"/>
          </p:nvPr>
        </p:nvSpPr>
        <p:spPr/>
        <p:txBody>
          <a:bodyPr/>
          <a:lstStyle/>
          <a:p>
            <a:r>
              <a:rPr lang="en-US" dirty="0"/>
              <a:t>Linewidth and </a:t>
            </a:r>
            <a:r>
              <a:rPr lang="en-US" dirty="0" err="1"/>
              <a:t>lineshape</a:t>
            </a:r>
            <a:endParaRPr lang="en-U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46ED331-81BE-4ABF-9F3D-58BD0D4757F0}"/>
                  </a:ext>
                </a:extLst>
              </p:cNvPr>
              <p:cNvSpPr>
                <a:spLocks noGrp="1"/>
              </p:cNvSpPr>
              <p:nvPr>
                <p:ph sz="quarter" idx="13"/>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𝑐</m:t>
                          </m:r>
                        </m:sub>
                      </m:sSub>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m:t>
                      </m:r>
                      <m:r>
                        <a:rPr lang="es-ES" sz="2000" b="0" i="1" smtClean="0">
                          <a:latin typeface="Cambria Math" panose="02040503050406030204" pitchFamily="18" charset="0"/>
                        </a:rPr>
                        <m:t>𝑗</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m:t>
                      </m:r>
                      <m:r>
                        <a:rPr lang="es-ES" sz="2000" b="0" i="1" smtClean="0">
                          <a:latin typeface="Cambria Math" panose="02040503050406030204" pitchFamily="18" charset="0"/>
                        </a:rPr>
                        <m:t>𝑛</m:t>
                      </m:r>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m:rPr>
                          <m:sty m:val="p"/>
                        </m:rPr>
                        <a:rPr lang="es-ES" sz="2000" b="0" i="0" smtClean="0">
                          <a:latin typeface="Cambria Math" panose="02040503050406030204" pitchFamily="18" charset="0"/>
                        </a:rPr>
                        <m:t>Δx</m:t>
                      </m:r>
                      <m:r>
                        <a:rPr lang="es-ES" sz="2000" b="0" i="0" smtClean="0">
                          <a:latin typeface="Cambria Math" panose="02040503050406030204" pitchFamily="18" charset="0"/>
                        </a:rPr>
                        <m:t> −</m:t>
                      </m:r>
                      <m:r>
                        <m:rPr>
                          <m:sty m:val="p"/>
                        </m:rPr>
                        <a:rPr lang="es-ES" sz="2000" b="0" i="0" smtClean="0">
                          <a:latin typeface="Cambria Math" panose="02040503050406030204" pitchFamily="18" charset="0"/>
                        </a:rPr>
                        <m:t>jn</m:t>
                      </m:r>
                      <m:r>
                        <a:rPr lang="es-ES" sz="2000" b="0" i="0" smtClean="0">
                          <a:latin typeface="Cambria Math" panose="02040503050406030204" pitchFamily="18" charset="0"/>
                        </a:rPr>
                        <m:t>′′</m:t>
                      </m:r>
                    </m:oMath>
                  </m:oMathPara>
                </a14:m>
                <a:endParaRPr lang="en-US" sz="2000" dirty="0"/>
              </a:p>
              <a:p>
                <a:r>
                  <a:rPr lang="en-US" sz="2000" dirty="0"/>
                  <a:t>The change in the real part is </a:t>
                </a:r>
                <a14:m>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m:t>
                        </m:r>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m:t>
                    </m:r>
                    <m:r>
                      <a:rPr lang="es-ES" sz="2000" b="0" i="1" smtClean="0">
                        <a:latin typeface="Cambria Math" panose="02040503050406030204" pitchFamily="18" charset="0"/>
                      </a:rPr>
                      <m:t>𝑛</m:t>
                    </m:r>
                    <m:r>
                      <a:rPr lang="es-ES" sz="2000" b="0" i="1" smtClean="0">
                        <a:latin typeface="Cambria Math" panose="02040503050406030204" pitchFamily="18" charset="0"/>
                      </a:rPr>
                      <m:t>|=|</m:t>
                    </m:r>
                    <m:r>
                      <a:rPr lang="es-ES" sz="2000" b="0" i="1" smtClean="0">
                        <a:latin typeface="Cambria Math" panose="02040503050406030204" pitchFamily="18" charset="0"/>
                      </a:rPr>
                      <m:t>𝑛</m:t>
                    </m:r>
                    <m:r>
                      <a:rPr lang="es-ES" sz="2000" b="0" i="1" smtClean="0">
                        <a:latin typeface="Cambria Math" panose="02040503050406030204" pitchFamily="18" charset="0"/>
                      </a:rPr>
                      <m:t>′′</m:t>
                    </m:r>
                    <m:r>
                      <m:rPr>
                        <m:sty m:val="p"/>
                      </m:rPr>
                      <a:rPr lang="es-ES" sz="2000" b="0" i="0" smtClean="0">
                        <a:latin typeface="Cambria Math" panose="02040503050406030204" pitchFamily="18" charset="0"/>
                      </a:rPr>
                      <m:t>Δ</m:t>
                    </m:r>
                    <m:r>
                      <a:rPr lang="es-ES" sz="2000" b="0" i="1" smtClean="0">
                        <a:latin typeface="Cambria Math" panose="02040503050406030204" pitchFamily="18" charset="0"/>
                      </a:rPr>
                      <m:t>𝑥</m:t>
                    </m:r>
                    <m:r>
                      <a:rPr lang="es-ES" sz="2000" b="0" i="1" smtClean="0">
                        <a:latin typeface="Cambria Math" panose="02040503050406030204" pitchFamily="18" charset="0"/>
                      </a:rPr>
                      <m:t>|&lt;0.001</m:t>
                    </m:r>
                  </m:oMath>
                </a14:m>
                <a:endParaRPr lang="es-ES" sz="2000" b="0" dirty="0"/>
              </a:p>
              <a:p>
                <a:r>
                  <a:rPr lang="en-US" sz="2000" dirty="0"/>
                  <a:t>This means that the change in the dispersion diagram when adding the change in </a:t>
                </a:r>
                <a14:m>
                  <m:oMath xmlns:m="http://schemas.openxmlformats.org/officeDocument/2006/math">
                    <m:r>
                      <a:rPr lang="es-ES" sz="2000" b="0" i="1" smtClean="0">
                        <a:latin typeface="Cambria Math" panose="02040503050406030204" pitchFamily="18" charset="0"/>
                      </a:rPr>
                      <m:t>𝑛</m:t>
                    </m:r>
                    <m:r>
                      <a:rPr lang="es-ES" sz="2000" b="0" i="1" smtClean="0">
                        <a:latin typeface="Cambria Math" panose="02040503050406030204" pitchFamily="18" charset="0"/>
                      </a:rPr>
                      <m:t>′</m:t>
                    </m:r>
                  </m:oMath>
                </a14:m>
                <a:r>
                  <a:rPr lang="en-US" sz="2000" dirty="0"/>
                  <a:t> (and not only </a:t>
                </a:r>
                <a14:m>
                  <m:oMath xmlns:m="http://schemas.openxmlformats.org/officeDocument/2006/math">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m:t>
                    </m:r>
                  </m:oMath>
                </a14:m>
                <a:r>
                  <a:rPr lang="en-US" sz="2000" dirty="0"/>
                  <a:t>) is negligible</a:t>
                </a:r>
              </a:p>
            </p:txBody>
          </p:sp>
        </mc:Choice>
        <mc:Fallback xmlns="">
          <p:sp>
            <p:nvSpPr>
              <p:cNvPr id="3" name="Marcador de contenido 2">
                <a:extLst>
                  <a:ext uri="{FF2B5EF4-FFF2-40B4-BE49-F238E27FC236}">
                    <a16:creationId xmlns:a16="http://schemas.microsoft.com/office/drawing/2014/main" id="{146ED331-81BE-4ABF-9F3D-58BD0D4757F0}"/>
                  </a:ext>
                </a:extLst>
              </p:cNvPr>
              <p:cNvSpPr>
                <a:spLocks noGrp="1" noRot="1" noChangeAspect="1" noMove="1" noResize="1" noEditPoints="1" noAdjustHandles="1" noChangeArrowheads="1" noChangeShapeType="1" noTextEdit="1"/>
              </p:cNvSpPr>
              <p:nvPr>
                <p:ph sz="quarter" idx="13"/>
              </p:nvPr>
            </p:nvSpPr>
            <p:spPr>
              <a:blipFill>
                <a:blip r:embed="rId2"/>
                <a:stretch>
                  <a:fillRect l="-473" t="-143"/>
                </a:stretch>
              </a:blipFill>
            </p:spPr>
            <p:txBody>
              <a:bodyPr/>
              <a:lstStyle/>
              <a:p>
                <a:r>
                  <a:rPr lang="en-US">
                    <a:noFill/>
                  </a:rPr>
                  <a:t> </a:t>
                </a:r>
              </a:p>
            </p:txBody>
          </p:sp>
        </mc:Fallback>
      </mc:AlternateContent>
      <p:sp>
        <p:nvSpPr>
          <p:cNvPr id="4" name="Marcador de contenido 3">
            <a:extLst>
              <a:ext uri="{FF2B5EF4-FFF2-40B4-BE49-F238E27FC236}">
                <a16:creationId xmlns:a16="http://schemas.microsoft.com/office/drawing/2014/main" id="{6BA51A70-F557-4CB0-8FEF-890F425EEAF8}"/>
              </a:ext>
            </a:extLst>
          </p:cNvPr>
          <p:cNvSpPr>
            <a:spLocks noGrp="1"/>
          </p:cNvSpPr>
          <p:nvPr>
            <p:ph sz="quarter" idx="14"/>
          </p:nvPr>
        </p:nvSpPr>
        <p:spPr/>
        <p:txBody>
          <a:bodyPr/>
          <a:lstStyle/>
          <a:p>
            <a:r>
              <a:rPr lang="en-US" sz="2400" dirty="0"/>
              <a:t>The dispersion diagram is perturbed by the change in the imaginary refractive index </a:t>
            </a:r>
          </a:p>
        </p:txBody>
      </p:sp>
      <p:pic>
        <p:nvPicPr>
          <p:cNvPr id="5" name="Marcador de contenido 5">
            <a:extLst>
              <a:ext uri="{FF2B5EF4-FFF2-40B4-BE49-F238E27FC236}">
                <a16:creationId xmlns:a16="http://schemas.microsoft.com/office/drawing/2014/main" id="{FD6E7C5D-CAE3-4D91-BDBB-579D0CF8BEC0}"/>
              </a:ext>
            </a:extLst>
          </p:cNvPr>
          <p:cNvPicPr>
            <a:picLocks noChangeAspect="1"/>
          </p:cNvPicPr>
          <p:nvPr/>
        </p:nvPicPr>
        <p:blipFill>
          <a:blip r:embed="rId3"/>
          <a:stretch>
            <a:fillRect/>
          </a:stretch>
        </p:blipFill>
        <p:spPr>
          <a:xfrm>
            <a:off x="334962" y="2327488"/>
            <a:ext cx="5486400" cy="2842695"/>
          </a:xfrm>
          <a:prstGeom prst="rect">
            <a:avLst/>
          </a:prstGeom>
        </p:spPr>
      </p:pic>
      <p:pic>
        <p:nvPicPr>
          <p:cNvPr id="6" name="Imagen 5">
            <a:extLst>
              <a:ext uri="{FF2B5EF4-FFF2-40B4-BE49-F238E27FC236}">
                <a16:creationId xmlns:a16="http://schemas.microsoft.com/office/drawing/2014/main" id="{06FFD2F4-4BB3-4E8E-8B9E-096A767E4B06}"/>
              </a:ext>
            </a:extLst>
          </p:cNvPr>
          <p:cNvPicPr>
            <a:picLocks noChangeAspect="1"/>
          </p:cNvPicPr>
          <p:nvPr/>
        </p:nvPicPr>
        <p:blipFill>
          <a:blip r:embed="rId4"/>
          <a:stretch>
            <a:fillRect/>
          </a:stretch>
        </p:blipFill>
        <p:spPr>
          <a:xfrm>
            <a:off x="6195644" y="2326709"/>
            <a:ext cx="5486400" cy="2843474"/>
          </a:xfrm>
          <a:prstGeom prst="rect">
            <a:avLst/>
          </a:prstGeom>
        </p:spPr>
      </p:pic>
      <p:cxnSp>
        <p:nvCxnSpPr>
          <p:cNvPr id="7" name="Conector recto 6">
            <a:extLst>
              <a:ext uri="{FF2B5EF4-FFF2-40B4-BE49-F238E27FC236}">
                <a16:creationId xmlns:a16="http://schemas.microsoft.com/office/drawing/2014/main" id="{D4ACC0C2-EAC7-4433-A0C8-1253C898B092}"/>
              </a:ext>
            </a:extLst>
          </p:cNvPr>
          <p:cNvCxnSpPr>
            <a:cxnSpLocks/>
          </p:cNvCxnSpPr>
          <p:nvPr/>
        </p:nvCxnSpPr>
        <p:spPr>
          <a:xfrm>
            <a:off x="497292" y="5360250"/>
            <a:ext cx="685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4436B5F5-2A45-4E44-89E5-47BDA8EE7106}"/>
              </a:ext>
            </a:extLst>
          </p:cNvPr>
          <p:cNvCxnSpPr>
            <a:cxnSpLocks/>
          </p:cNvCxnSpPr>
          <p:nvPr/>
        </p:nvCxnSpPr>
        <p:spPr>
          <a:xfrm>
            <a:off x="6337896" y="5360250"/>
            <a:ext cx="685800" cy="0"/>
          </a:xfrm>
          <a:prstGeom prst="line">
            <a:avLst/>
          </a:prstGeom>
          <a:ln w="1905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8DAF9E7D-A6A9-4C79-8C80-2AF645C71174}"/>
              </a:ext>
            </a:extLst>
          </p:cNvPr>
          <p:cNvSpPr txBox="1"/>
          <p:nvPr/>
        </p:nvSpPr>
        <p:spPr>
          <a:xfrm>
            <a:off x="1183092" y="5175584"/>
            <a:ext cx="3593804" cy="369332"/>
          </a:xfrm>
          <a:prstGeom prst="rect">
            <a:avLst/>
          </a:prstGeom>
          <a:noFill/>
        </p:spPr>
        <p:txBody>
          <a:bodyPr wrap="square" rtlCol="0">
            <a:spAutoFit/>
          </a:bodyPr>
          <a:lstStyle/>
          <a:p>
            <a:r>
              <a:rPr lang="en-US" dirty="0"/>
              <a:t>Black: SIP with no gain</a:t>
            </a:r>
          </a:p>
        </p:txBody>
      </p:sp>
      <p:sp>
        <p:nvSpPr>
          <p:cNvPr id="11" name="CuadroTexto 10">
            <a:extLst>
              <a:ext uri="{FF2B5EF4-FFF2-40B4-BE49-F238E27FC236}">
                <a16:creationId xmlns:a16="http://schemas.microsoft.com/office/drawing/2014/main" id="{358E2616-3D7A-45F2-B49A-5B27B299CCB9}"/>
              </a:ext>
            </a:extLst>
          </p:cNvPr>
          <p:cNvSpPr txBox="1"/>
          <p:nvPr/>
        </p:nvSpPr>
        <p:spPr>
          <a:xfrm>
            <a:off x="7017494" y="5143620"/>
            <a:ext cx="3381148" cy="369332"/>
          </a:xfrm>
          <a:prstGeom prst="rect">
            <a:avLst/>
          </a:prstGeom>
          <a:noFill/>
        </p:spPr>
        <p:txBody>
          <a:bodyPr wrap="square">
            <a:spAutoFit/>
          </a:bodyPr>
          <a:lstStyle/>
          <a:p>
            <a:r>
              <a:rPr lang="en-US" dirty="0"/>
              <a:t>Color: SIP with gain (perturbed)</a:t>
            </a:r>
          </a:p>
        </p:txBody>
      </p:sp>
    </p:spTree>
    <p:extLst>
      <p:ext uri="{BB962C8B-B14F-4D97-AF65-F5344CB8AC3E}">
        <p14:creationId xmlns:p14="http://schemas.microsoft.com/office/powerpoint/2010/main" val="1965216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74EE6-75F0-450B-B365-768F0FBF9B93}"/>
              </a:ext>
            </a:extLst>
          </p:cNvPr>
          <p:cNvSpPr>
            <a:spLocks noGrp="1"/>
          </p:cNvSpPr>
          <p:nvPr>
            <p:ph type="title"/>
          </p:nvPr>
        </p:nvSpPr>
        <p:spPr/>
        <p:txBody>
          <a:bodyPr/>
          <a:lstStyle/>
          <a:p>
            <a:r>
              <a:rPr lang="en-US" dirty="0"/>
              <a:t>Wavenumber</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F54063B-1B80-4448-B073-B1D054FFBA8F}"/>
                  </a:ext>
                </a:extLst>
              </p:cNvPr>
              <p:cNvSpPr>
                <a:spLocks noGrp="1"/>
              </p:cNvSpPr>
              <p:nvPr>
                <p:ph sz="quarter" idx="13"/>
              </p:nvPr>
            </p:nvSpPr>
            <p:spPr/>
            <p:txBody>
              <a:bodyPr/>
              <a:lstStyle/>
              <a:p>
                <a:r>
                  <a:rPr lang="en-US" sz="2000" dirty="0"/>
                  <a:t>The wavenumber is found in the electric field in the following way</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𝐸</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𝐸</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𝑒</m:t>
                          </m:r>
                        </m:e>
                        <m:sup>
                          <m:r>
                            <a:rPr lang="es-ES" sz="2000" b="0" i="1" smtClean="0">
                              <a:latin typeface="Cambria Math" panose="02040503050406030204" pitchFamily="18" charset="0"/>
                            </a:rPr>
                            <m:t>𝑗</m:t>
                          </m:r>
                          <m:r>
                            <a:rPr lang="es-ES" sz="2000" b="0" i="1" smtClean="0">
                              <a:latin typeface="Cambria Math" panose="02040503050406030204" pitchFamily="18" charset="0"/>
                            </a:rPr>
                            <m:t>(</m:t>
                          </m:r>
                          <m:r>
                            <a:rPr lang="es-ES" sz="2000" b="0" i="1" smtClean="0">
                              <a:latin typeface="Cambria Math" panose="02040503050406030204" pitchFamily="18" charset="0"/>
                            </a:rPr>
                            <m:t>𝜔</m:t>
                          </m:r>
                          <m:r>
                            <a:rPr lang="es-ES" sz="2000" b="0" i="1" smtClean="0">
                              <a:latin typeface="Cambria Math" panose="02040503050406030204" pitchFamily="18" charset="0"/>
                            </a:rPr>
                            <m:t>𝑡</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𝑐</m:t>
                              </m:r>
                            </m:sub>
                          </m:sSub>
                          <m:r>
                            <a:rPr lang="es-ES" sz="2000" b="0" i="1" smtClean="0">
                              <a:latin typeface="Cambria Math" panose="02040503050406030204" pitchFamily="18" charset="0"/>
                            </a:rPr>
                            <m:t>𝐿</m:t>
                          </m:r>
                          <m:r>
                            <a:rPr lang="es-ES" sz="2000" b="0" i="1" smtClean="0">
                              <a:latin typeface="Cambria Math" panose="02040503050406030204" pitchFamily="18" charset="0"/>
                            </a:rPr>
                            <m:t>)</m:t>
                          </m:r>
                        </m:sup>
                      </m:sSup>
                    </m:oMath>
                  </m:oMathPara>
                </a14:m>
                <a:endParaRPr lang="es-ES" sz="2000" b="0" dirty="0"/>
              </a:p>
              <a:p>
                <a:r>
                  <a:rPr lang="en-US" sz="2000" dirty="0"/>
                  <a:t>Where </a:t>
                </a:r>
                <a14:m>
                  <m:oMath xmlns:m="http://schemas.openxmlformats.org/officeDocument/2006/math">
                    <m:r>
                      <a:rPr lang="es-ES" sz="2000" b="0" i="1" smtClean="0">
                        <a:latin typeface="Cambria Math" panose="02040503050406030204" pitchFamily="18" charset="0"/>
                      </a:rPr>
                      <m:t>𝐿</m:t>
                    </m:r>
                  </m:oMath>
                </a14:m>
                <a:r>
                  <a:rPr lang="en-US" sz="2000" dirty="0"/>
                  <a:t> is the path length photons travel in the waveguide. The wavenumber is rewritten as</a:t>
                </a:r>
              </a:p>
              <a:p>
                <a:endParaRPr lang="en-US" sz="2000" dirty="0"/>
              </a:p>
              <a:p>
                <a:pPr marL="0" indent="0">
                  <a:buNone/>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m:t>
                      </m:r>
                      <m:r>
                        <a:rPr lang="es-ES" sz="2000" b="0" i="1" smtClean="0">
                          <a:latin typeface="Cambria Math" panose="02040503050406030204" pitchFamily="18" charset="0"/>
                        </a:rPr>
                        <m:t>𝑗</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𝑐</m:t>
                          </m:r>
                        </m:sub>
                      </m:sSub>
                      <m:r>
                        <a:rPr lang="es-ES" sz="2000" b="0" i="1" smtClean="0">
                          <a:latin typeface="Cambria Math" panose="02040503050406030204" pitchFamily="18" charset="0"/>
                        </a:rPr>
                        <m:t>=</m:t>
                      </m:r>
                      <m:r>
                        <a:rPr lang="es-ES" sz="2000" i="1">
                          <a:latin typeface="Cambria Math" panose="02040503050406030204" pitchFamily="18" charset="0"/>
                        </a:rPr>
                        <m:t>−</m:t>
                      </m:r>
                      <m:r>
                        <a:rPr lang="es-ES" sz="2000" i="1">
                          <a:latin typeface="Cambria Math" panose="02040503050406030204" pitchFamily="18" charset="0"/>
                        </a:rPr>
                        <m:t>𝑗</m:t>
                      </m:r>
                      <m:sSub>
                        <m:sSubPr>
                          <m:ctrlPr>
                            <a:rPr lang="es-ES" sz="2000" i="1">
                              <a:latin typeface="Cambria Math" panose="02040503050406030204" pitchFamily="18" charset="0"/>
                            </a:rPr>
                          </m:ctrlPr>
                        </m:sSubPr>
                        <m:e>
                          <m:r>
                            <a:rPr lang="es-ES" sz="2000" i="1">
                              <a:latin typeface="Cambria Math" panose="02040503050406030204" pitchFamily="18" charset="0"/>
                            </a:rPr>
                            <m:t>𝑘</m:t>
                          </m:r>
                        </m:e>
                        <m:sub>
                          <m:r>
                            <a:rPr lang="es-ES" sz="2000" i="1">
                              <a:latin typeface="Cambria Math" panose="02040503050406030204" pitchFamily="18" charset="0"/>
                            </a:rPr>
                            <m:t>0</m:t>
                          </m:r>
                        </m:sub>
                      </m:sSub>
                      <m:sSup>
                        <m:sSupPr>
                          <m:ctrlPr>
                            <a:rPr lang="es-ES" sz="2000" i="1">
                              <a:latin typeface="Cambria Math" panose="02040503050406030204" pitchFamily="18" charset="0"/>
                            </a:rPr>
                          </m:ctrlPr>
                        </m:sSupPr>
                        <m:e>
                          <m:r>
                            <a:rPr lang="es-ES" sz="2000" i="1">
                              <a:latin typeface="Cambria Math" panose="02040503050406030204" pitchFamily="18" charset="0"/>
                            </a:rPr>
                            <m:t>𝑛</m:t>
                          </m:r>
                        </m:e>
                        <m:sup>
                          <m:r>
                            <a:rPr lang="es-ES" sz="2000" i="1">
                              <a:latin typeface="Cambria Math" panose="02040503050406030204" pitchFamily="18" charset="0"/>
                            </a:rPr>
                            <m:t>′</m:t>
                          </m:r>
                        </m:sup>
                      </m:sSup>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𝑘</m:t>
                          </m:r>
                        </m:e>
                        <m:sub>
                          <m:r>
                            <a:rPr lang="es-ES" sz="2000" b="0" i="1" smtClean="0">
                              <a:latin typeface="Cambria Math" panose="02040503050406030204" pitchFamily="18" charset="0"/>
                            </a:rPr>
                            <m:t>0</m:t>
                          </m:r>
                        </m:sub>
                      </m:sSub>
                      <m:sSup>
                        <m:sSupPr>
                          <m:ctrlPr>
                            <a:rPr lang="es-ES" sz="2000" i="1">
                              <a:latin typeface="Cambria Math" panose="02040503050406030204" pitchFamily="18" charset="0"/>
                            </a:rPr>
                          </m:ctrlPr>
                        </m:sSupPr>
                        <m:e>
                          <m:r>
                            <a:rPr lang="es-ES" sz="2000" i="1">
                              <a:latin typeface="Cambria Math" panose="02040503050406030204" pitchFamily="18" charset="0"/>
                            </a:rPr>
                            <m:t>𝑛</m:t>
                          </m:r>
                        </m:e>
                        <m:sup>
                          <m:r>
                            <a:rPr lang="es-ES" sz="2000" i="1">
                              <a:latin typeface="Cambria Math" panose="02040503050406030204" pitchFamily="18" charset="0"/>
                            </a:rPr>
                            <m:t>′′</m:t>
                          </m:r>
                        </m:sup>
                      </m:sSup>
                      <m:r>
                        <a:rPr lang="es-ES" sz="2000" b="0" i="1" smtClean="0">
                          <a:latin typeface="Cambria Math" panose="02040503050406030204" pitchFamily="18" charset="0"/>
                        </a:rPr>
                        <m:t>=−</m:t>
                      </m:r>
                      <m:r>
                        <a:rPr lang="es-ES" sz="2000" b="0" i="1" smtClean="0">
                          <a:latin typeface="Cambria Math" panose="02040503050406030204" pitchFamily="18" charset="0"/>
                        </a:rPr>
                        <m:t>𝑗𝑘</m:t>
                      </m:r>
                      <m:r>
                        <a:rPr lang="es-ES" sz="2000" b="0" i="0" smtClean="0">
                          <a:latin typeface="Cambria Math" panose="02040503050406030204" pitchFamily="18" charset="0"/>
                        </a:rPr>
                        <m:t>−</m:t>
                      </m:r>
                      <m:r>
                        <m:rPr>
                          <m:sty m:val="p"/>
                        </m:rPr>
                        <a:rPr lang="es-ES" sz="2000" b="0" i="0" smtClean="0">
                          <a:latin typeface="Cambria Math" panose="02040503050406030204" pitchFamily="18" charset="0"/>
                        </a:rPr>
                        <m:t>jΔ</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𝑚</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𝛼</m:t>
                          </m:r>
                        </m:e>
                        <m:sub>
                          <m:r>
                            <a:rPr lang="es-ES" sz="2000" b="0" i="1" smtClean="0">
                              <a:latin typeface="Cambria Math" panose="02040503050406030204" pitchFamily="18" charset="0"/>
                            </a:rPr>
                            <m:t>𝑚</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oMath>
                  </m:oMathPara>
                </a14:m>
                <a:endParaRPr lang="en-US" sz="2000" dirty="0"/>
              </a:p>
              <a:p>
                <a:pPr marL="0" indent="0">
                  <a:buNone/>
                </a:pPr>
                <a:r>
                  <a:rPr lang="en-US" sz="2000" dirty="0"/>
                  <a:t>where</a:t>
                </a:r>
              </a:p>
              <a:p>
                <a14:m>
                  <m:oMath xmlns:m="http://schemas.openxmlformats.org/officeDocument/2006/math">
                    <m:r>
                      <a:rPr lang="es-ES" sz="2000" b="0" i="1" smtClean="0">
                        <a:latin typeface="Cambria Math" panose="02040503050406030204" pitchFamily="18" charset="0"/>
                      </a:rPr>
                      <m:t>𝑘</m:t>
                    </m:r>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0</m:t>
                        </m:r>
                      </m:sub>
                    </m:sSub>
                    <m:r>
                      <a:rPr lang="es-ES" sz="2000" b="0" i="1" smtClean="0">
                        <a:latin typeface="Cambria Math" panose="02040503050406030204" pitchFamily="18" charset="0"/>
                      </a:rPr>
                      <m:t>𝑛</m:t>
                    </m:r>
                  </m:oMath>
                </a14:m>
                <a:r>
                  <a:rPr lang="es-ES" sz="2000" b="0" dirty="0"/>
                  <a:t> </a:t>
                </a:r>
                <a:r>
                  <a:rPr lang="es-ES" sz="2000" b="0" dirty="0" err="1"/>
                  <a:t>Wavenumber</a:t>
                </a:r>
                <a:r>
                  <a:rPr lang="es-ES" sz="2000" b="0" dirty="0"/>
                  <a:t> in </a:t>
                </a:r>
                <a:r>
                  <a:rPr lang="es-ES" sz="2000" b="0" dirty="0" err="1"/>
                  <a:t>the</a:t>
                </a:r>
                <a:r>
                  <a:rPr lang="es-ES" sz="2000" b="0" dirty="0"/>
                  <a:t> host </a:t>
                </a:r>
                <a:r>
                  <a:rPr lang="es-ES" sz="2000" b="0" dirty="0" err="1"/>
                  <a:t>medium</a:t>
                </a:r>
                <a:endParaRPr lang="es-ES" sz="2000" dirty="0"/>
              </a:p>
              <a:p>
                <a14:m>
                  <m:oMath xmlns:m="http://schemas.openxmlformats.org/officeDocument/2006/math">
                    <m:r>
                      <m:rPr>
                        <m:sty m:val="p"/>
                      </m:rPr>
                      <a:rPr lang="es-ES" sz="2000" b="0" i="0" smtClean="0">
                        <a:latin typeface="Cambria Math" panose="02040503050406030204" pitchFamily="18" charset="0"/>
                      </a:rPr>
                      <m:t>Δ</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𝑚</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p>
                          <m:sSupPr>
                            <m:ctrlPr>
                              <a:rPr lang="es-ES" sz="2000" b="0" i="1" smtClean="0">
                                <a:latin typeface="Cambria Math" panose="02040503050406030204" pitchFamily="18" charset="0"/>
                              </a:rPr>
                            </m:ctrlPr>
                          </m:sSup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𝑜</m:t>
                                </m:r>
                              </m:sub>
                            </m:sSub>
                            <m:r>
                              <a:rPr lang="es-ES" sz="2000" b="0" i="1" smtClean="0">
                                <a:latin typeface="Cambria Math" panose="02040503050406030204" pitchFamily="18" charset="0"/>
                              </a:rPr>
                              <m:t>𝜒</m:t>
                            </m:r>
                          </m:e>
                          <m:sup>
                            <m:r>
                              <a:rPr lang="es-ES" sz="2000" b="0" i="1" smtClean="0">
                                <a:latin typeface="Cambria Math" panose="02040503050406030204" pitchFamily="18" charset="0"/>
                              </a:rPr>
                              <m:t>′</m:t>
                            </m:r>
                          </m:sup>
                        </m:sSup>
                      </m:num>
                      <m:den>
                        <m:r>
                          <a:rPr lang="es-ES" sz="2000" b="0" i="1" smtClean="0">
                            <a:latin typeface="Cambria Math" panose="02040503050406030204" pitchFamily="18" charset="0"/>
                          </a:rPr>
                          <m:t>2</m:t>
                        </m:r>
                        <m:r>
                          <a:rPr lang="es-ES" sz="2000" b="0" i="1" smtClean="0">
                            <a:latin typeface="Cambria Math" panose="02040503050406030204" pitchFamily="18" charset="0"/>
                          </a:rPr>
                          <m:t>𝑛</m:t>
                        </m:r>
                      </m:den>
                    </m:f>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𝑜</m:t>
                            </m:r>
                          </m:sub>
                        </m:sSub>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m:rPr>
                        <m:sty m:val="p"/>
                      </m:rPr>
                      <a:rPr lang="es-ES" sz="2000" b="0" i="0" smtClean="0">
                        <a:latin typeface="Cambria Math" panose="02040503050406030204" pitchFamily="18" charset="0"/>
                      </a:rPr>
                      <m:t>Δ</m:t>
                    </m:r>
                    <m:r>
                      <a:rPr lang="es-ES" sz="2000" b="0" i="1" smtClean="0">
                        <a:latin typeface="Cambria Math" panose="02040503050406030204" pitchFamily="18" charset="0"/>
                      </a:rPr>
                      <m:t>𝑥</m:t>
                    </m:r>
                  </m:oMath>
                </a14:m>
                <a:r>
                  <a:rPr lang="es-ES" sz="2000" b="0" dirty="0"/>
                  <a:t> </a:t>
                </a:r>
                <a:r>
                  <a:rPr lang="es-ES" sz="2000" b="0" dirty="0" err="1"/>
                  <a:t>Added</a:t>
                </a:r>
                <a:r>
                  <a:rPr lang="es-ES" sz="2000" b="0" dirty="0"/>
                  <a:t> </a:t>
                </a:r>
                <a:r>
                  <a:rPr lang="es-ES" sz="2000" b="0" dirty="0" err="1"/>
                  <a:t>phase</a:t>
                </a:r>
                <a:r>
                  <a:rPr lang="es-ES" sz="2000" b="0" dirty="0"/>
                  <a:t> shift </a:t>
                </a:r>
                <a:r>
                  <a:rPr lang="es-ES" sz="2000" b="0" dirty="0" err="1"/>
                  <a:t>due</a:t>
                </a:r>
                <a:r>
                  <a:rPr lang="es-ES" sz="2000" b="0" dirty="0"/>
                  <a:t> </a:t>
                </a:r>
                <a:r>
                  <a:rPr lang="es-ES" sz="2000" b="0" dirty="0" err="1"/>
                  <a:t>to</a:t>
                </a:r>
                <a:r>
                  <a:rPr lang="es-ES" sz="2000" b="0" dirty="0"/>
                  <a:t> </a:t>
                </a:r>
                <a:r>
                  <a:rPr lang="es-ES" sz="2000" b="0" dirty="0" err="1"/>
                  <a:t>an</a:t>
                </a:r>
                <a:r>
                  <a:rPr lang="es-ES" sz="2000" b="0" dirty="0"/>
                  <a:t> </a:t>
                </a:r>
                <a:r>
                  <a:rPr lang="es-ES" sz="2000" b="0" dirty="0" err="1"/>
                  <a:t>atomic</a:t>
                </a:r>
                <a:r>
                  <a:rPr lang="es-ES" sz="2000" b="0" dirty="0"/>
                  <a:t> </a:t>
                </a:r>
                <a:r>
                  <a:rPr lang="es-ES" sz="2000" b="0" dirty="0" err="1"/>
                  <a:t>transition</a:t>
                </a:r>
                <a:endParaRPr lang="es-ES" sz="2000" dirty="0"/>
              </a:p>
              <a:p>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𝛼</m:t>
                        </m:r>
                      </m:e>
                      <m:sub>
                        <m:r>
                          <a:rPr lang="es-ES" sz="2000" b="0" i="1" smtClean="0">
                            <a:latin typeface="Cambria Math" panose="02040503050406030204" pitchFamily="18" charset="0"/>
                          </a:rPr>
                          <m:t>𝑚</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m:rPr>
                            <m:sty m:val="p"/>
                          </m:rPr>
                          <a:rPr lang="es-ES" sz="2000" b="0" i="0" smtClean="0">
                            <a:latin typeface="Cambria Math" panose="02040503050406030204" pitchFamily="18" charset="0"/>
                          </a:rPr>
                          <m:t>n</m:t>
                        </m:r>
                      </m:e>
                      <m:sup>
                        <m:r>
                          <a:rPr lang="es-ES" sz="2000" b="0" i="0" smtClean="0">
                            <a:latin typeface="Cambria Math" panose="02040503050406030204" pitchFamily="18" charset="0"/>
                          </a:rPr>
                          <m:t>′′</m:t>
                        </m:r>
                      </m:sup>
                    </m:sSup>
                  </m:oMath>
                </a14:m>
                <a:r>
                  <a:rPr lang="es-ES" sz="2000" b="0" dirty="0"/>
                  <a:t> </a:t>
                </a:r>
                <a:r>
                  <a:rPr lang="es-ES" sz="2000" b="0" dirty="0" err="1"/>
                  <a:t>Atomic</a:t>
                </a:r>
                <a:r>
                  <a:rPr lang="es-ES" sz="2000" b="0" dirty="0"/>
                  <a:t> </a:t>
                </a:r>
                <a:r>
                  <a:rPr lang="es-ES" sz="2000" b="0" dirty="0" err="1"/>
                  <a:t>gain</a:t>
                </a:r>
                <a:r>
                  <a:rPr lang="es-ES" sz="2000" b="0" dirty="0"/>
                  <a:t> </a:t>
                </a:r>
                <a:r>
                  <a:rPr lang="es-ES" sz="2000" b="0" dirty="0" err="1"/>
                  <a:t>or</a:t>
                </a:r>
                <a:r>
                  <a:rPr lang="es-ES" sz="2000" b="0" dirty="0"/>
                  <a:t> </a:t>
                </a:r>
                <a:r>
                  <a:rPr lang="es-ES" sz="2000" b="0" dirty="0" err="1"/>
                  <a:t>loss</a:t>
                </a:r>
                <a:br>
                  <a:rPr lang="es-ES" sz="2000" b="0" dirty="0"/>
                </a:br>
                <a:endParaRPr lang="en-US" sz="2000" dirty="0"/>
              </a:p>
            </p:txBody>
          </p:sp>
        </mc:Choice>
        <mc:Fallback>
          <p:sp>
            <p:nvSpPr>
              <p:cNvPr id="3" name="Marcador de contenido 2">
                <a:extLst>
                  <a:ext uri="{FF2B5EF4-FFF2-40B4-BE49-F238E27FC236}">
                    <a16:creationId xmlns:a16="http://schemas.microsoft.com/office/drawing/2014/main" id="{2F54063B-1B80-4448-B073-B1D054FFBA8F}"/>
                  </a:ext>
                </a:extLst>
              </p:cNvPr>
              <p:cNvSpPr>
                <a:spLocks noGrp="1" noRot="1" noChangeAspect="1" noMove="1" noResize="1" noEditPoints="1" noAdjustHandles="1" noChangeArrowheads="1" noChangeShapeType="1" noTextEdit="1"/>
              </p:cNvSpPr>
              <p:nvPr>
                <p:ph sz="quarter" idx="13"/>
              </p:nvPr>
            </p:nvSpPr>
            <p:spPr>
              <a:blipFill>
                <a:blip r:embed="rId2"/>
                <a:stretch>
                  <a:fillRect l="-526" t="-1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A98C361F-5A2E-496C-A388-6A4FFF8720EC}"/>
                  </a:ext>
                </a:extLst>
              </p:cNvPr>
              <p:cNvSpPr>
                <a:spLocks noGrp="1"/>
              </p:cNvSpPr>
              <p:nvPr>
                <p:ph sz="quarter" idx="14"/>
              </p:nvPr>
            </p:nvSpPr>
            <p:spPr/>
            <p:txBody>
              <a:bodyPr/>
              <a:lstStyle/>
              <a:p>
                <a:r>
                  <a:rPr lang="en-US" dirty="0"/>
                  <a:t>As </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&lt;0</m:t>
                    </m:r>
                  </m:oMath>
                </a14:m>
                <a:r>
                  <a:rPr lang="en-US" dirty="0"/>
                  <a:t>, there is gain</a:t>
                </a:r>
              </a:p>
            </p:txBody>
          </p:sp>
        </mc:Choice>
        <mc:Fallback xmlns="">
          <p:sp>
            <p:nvSpPr>
              <p:cNvPr id="4" name="Marcador de contenido 3">
                <a:extLst>
                  <a:ext uri="{FF2B5EF4-FFF2-40B4-BE49-F238E27FC236}">
                    <a16:creationId xmlns:a16="http://schemas.microsoft.com/office/drawing/2014/main" id="{A98C361F-5A2E-496C-A388-6A4FFF8720EC}"/>
                  </a:ext>
                </a:extLst>
              </p:cNvPr>
              <p:cNvSpPr>
                <a:spLocks noGrp="1" noRot="1" noChangeAspect="1" noMove="1" noResize="1" noEditPoints="1" noAdjustHandles="1" noChangeArrowheads="1" noChangeShapeType="1" noTextEdit="1"/>
              </p:cNvSpPr>
              <p:nvPr>
                <p:ph sz="quarter" idx="14"/>
              </p:nvPr>
            </p:nvSpPr>
            <p:spPr>
              <a:blipFill>
                <a:blip r:embed="rId3"/>
                <a:stretch>
                  <a:fillRect t="-23188" b="-55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EAD1FDE0-A34A-41D3-94B7-C1E7B15DDC63}"/>
                  </a:ext>
                </a:extLst>
              </p:cNvPr>
              <p:cNvSpPr txBox="1"/>
              <p:nvPr/>
            </p:nvSpPr>
            <p:spPr>
              <a:xfrm>
                <a:off x="269240" y="6280983"/>
                <a:ext cx="10473069" cy="392993"/>
              </a:xfrm>
              <a:prstGeom prst="rect">
                <a:avLst/>
              </a:prstGeom>
              <a:noFill/>
            </p:spPr>
            <p:txBody>
              <a:bodyPr wrap="square" rtlCol="0">
                <a:spAutoFit/>
              </a:bodyPr>
              <a:lstStyle/>
              <a:p>
                <a:r>
                  <a:rPr lang="en-US" i="1" dirty="0"/>
                  <a:t>*</a:t>
                </a:r>
                <a:r>
                  <a:rPr lang="en-US" i="1" dirty="0" err="1"/>
                  <a:t>Siegman</a:t>
                </a:r>
                <a:r>
                  <a:rPr lang="en-US" i="1" dirty="0"/>
                  <a:t>, Lasers, University Science Books, (1986), </a:t>
                </a:r>
                <a14:m>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r>
                          <a:rPr lang="es-ES" b="0" i="1" smtClean="0">
                            <a:latin typeface="Cambria Math" panose="02040503050406030204" pitchFamily="18" charset="0"/>
                          </a:rPr>
                          <m:t>𝑗</m:t>
                        </m:r>
                        <m:r>
                          <a:rPr lang="es-ES" b="0" i="1" smtClean="0">
                            <a:latin typeface="Cambria Math" panose="02040503050406030204" pitchFamily="18" charset="0"/>
                          </a:rPr>
                          <m:t>𝜔</m:t>
                        </m:r>
                        <m:r>
                          <a:rPr lang="es-ES" b="0" i="1" smtClean="0">
                            <a:latin typeface="Cambria Math" panose="02040503050406030204" pitchFamily="18" charset="0"/>
                          </a:rPr>
                          <m:t>𝑡</m:t>
                        </m:r>
                      </m:sup>
                    </m:sSup>
                  </m:oMath>
                </a14:m>
                <a:r>
                  <a:rPr lang="en-US" i="1" dirty="0"/>
                  <a:t>time convention</a:t>
                </a:r>
              </a:p>
            </p:txBody>
          </p:sp>
        </mc:Choice>
        <mc:Fallback xmlns="">
          <p:sp>
            <p:nvSpPr>
              <p:cNvPr id="5" name="CuadroTexto 4">
                <a:extLst>
                  <a:ext uri="{FF2B5EF4-FFF2-40B4-BE49-F238E27FC236}">
                    <a16:creationId xmlns:a16="http://schemas.microsoft.com/office/drawing/2014/main" id="{EAD1FDE0-A34A-41D3-94B7-C1E7B15DDC63}"/>
                  </a:ext>
                </a:extLst>
              </p:cNvPr>
              <p:cNvSpPr txBox="1">
                <a:spLocks noRot="1" noChangeAspect="1" noMove="1" noResize="1" noEditPoints="1" noAdjustHandles="1" noChangeArrowheads="1" noChangeShapeType="1" noTextEdit="1"/>
              </p:cNvSpPr>
              <p:nvPr/>
            </p:nvSpPr>
            <p:spPr>
              <a:xfrm>
                <a:off x="269240" y="6280983"/>
                <a:ext cx="10473069" cy="392993"/>
              </a:xfrm>
              <a:prstGeom prst="rect">
                <a:avLst/>
              </a:prstGeom>
              <a:blipFill>
                <a:blip r:embed="rId4"/>
                <a:stretch>
                  <a:fillRect l="-466" t="-4615" b="-20000"/>
                </a:stretch>
              </a:blipFill>
            </p:spPr>
            <p:txBody>
              <a:bodyPr/>
              <a:lstStyle/>
              <a:p>
                <a:r>
                  <a:rPr lang="en-US">
                    <a:noFill/>
                  </a:rPr>
                  <a:t> </a:t>
                </a:r>
              </a:p>
            </p:txBody>
          </p:sp>
        </mc:Fallback>
      </mc:AlternateContent>
    </p:spTree>
    <p:extLst>
      <p:ext uri="{BB962C8B-B14F-4D97-AF65-F5344CB8AC3E}">
        <p14:creationId xmlns:p14="http://schemas.microsoft.com/office/powerpoint/2010/main" val="167090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A265E-5EF2-45B2-A2AC-000044EDF95A}"/>
              </a:ext>
            </a:extLst>
          </p:cNvPr>
          <p:cNvSpPr>
            <a:spLocks noGrp="1"/>
          </p:cNvSpPr>
          <p:nvPr>
            <p:ph type="title"/>
          </p:nvPr>
        </p:nvSpPr>
        <p:spPr/>
        <p:txBody>
          <a:bodyPr/>
          <a:lstStyle/>
          <a:p>
            <a:r>
              <a:rPr lang="en-US" dirty="0"/>
              <a:t>Effective lengths and single pass length</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CF67476E-9249-4ACA-8F41-9484CDD394DA}"/>
                  </a:ext>
                </a:extLst>
              </p:cNvPr>
              <p:cNvSpPr>
                <a:spLocks noGrp="1"/>
              </p:cNvSpPr>
              <p:nvPr>
                <p:ph sz="quarter" idx="13"/>
              </p:nvPr>
            </p:nvSpPr>
            <p:spPr>
              <a:xfrm>
                <a:off x="269240" y="685800"/>
                <a:ext cx="11587163" cy="4917557"/>
              </a:xfrm>
            </p:spPr>
            <p:txBody>
              <a:bodyPr/>
              <a:lstStyle/>
              <a:p>
                <a:r>
                  <a:rPr lang="en-US" sz="2000" dirty="0"/>
                  <a:t>The effective length the signal photons travel through is</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𝐿</m:t>
                          </m:r>
                        </m:e>
                        <m:sub>
                          <m:r>
                            <a:rPr lang="es-ES" sz="2000" b="0" i="1" smtClean="0">
                              <a:latin typeface="Cambria Math" panose="02040503050406030204" pitchFamily="18" charset="0"/>
                            </a:rPr>
                            <m:t>𝑒𝑓𝑓</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𝑒𝑓𝑓</m:t>
                          </m:r>
                        </m:sub>
                      </m:sSub>
                      <m:r>
                        <a:rPr lang="es-ES" sz="2000" b="0" i="1" smtClean="0">
                          <a:latin typeface="Cambria Math" panose="02040503050406030204" pitchFamily="18" charset="0"/>
                        </a:rPr>
                        <m:t>𝐿</m:t>
                      </m:r>
                    </m:oMath>
                  </m:oMathPara>
                </a14:m>
                <a:endParaRPr lang="en-US" sz="2000" dirty="0"/>
              </a:p>
              <a:p>
                <a:r>
                  <a:rPr lang="en-US" sz="2000" dirty="0"/>
                  <a:t>Where </a:t>
                </a:r>
                <a14:m>
                  <m:oMath xmlns:m="http://schemas.openxmlformats.org/officeDocument/2006/math">
                    <m:r>
                      <a:rPr lang="es-ES" sz="2000" b="0" i="1" smtClean="0">
                        <a:latin typeface="Cambria Math" panose="02040503050406030204" pitchFamily="18" charset="0"/>
                      </a:rPr>
                      <m:t>𝐿</m:t>
                    </m:r>
                  </m:oMath>
                </a14:m>
                <a:r>
                  <a:rPr lang="en-US" sz="2000" dirty="0"/>
                  <a:t> is the path length and the effective refractive index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𝑒𝑓𝑓</m:t>
                        </m:r>
                      </m:sub>
                    </m:sSub>
                  </m:oMath>
                </a14:m>
                <a:r>
                  <a:rPr lang="en-US" sz="2000" dirty="0"/>
                  <a:t> is given by</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𝑛</m:t>
                          </m:r>
                        </m:e>
                        <m:sub>
                          <m:r>
                            <a:rPr lang="es-ES" sz="2000" b="0" i="1" smtClean="0">
                              <a:latin typeface="Cambria Math" panose="02040503050406030204" pitchFamily="18" charset="0"/>
                            </a:rPr>
                            <m:t>𝑒𝑓𝑓</m:t>
                          </m:r>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𝑐</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𝑔</m:t>
                              </m:r>
                            </m:sub>
                          </m:sSub>
                        </m:num>
                        <m:den>
                          <m:r>
                            <a:rPr lang="es-ES" sz="2000" b="0" i="1" smtClean="0">
                              <a:latin typeface="Cambria Math" panose="02040503050406030204" pitchFamily="18" charset="0"/>
                            </a:rPr>
                            <m:t>𝐿</m:t>
                          </m:r>
                        </m:den>
                      </m:f>
                    </m:oMath>
                  </m:oMathPara>
                </a14:m>
                <a:endParaRPr lang="en-US" sz="2000" dirty="0"/>
              </a:p>
              <a:p>
                <a:pPr marL="0" indent="0">
                  <a:buNone/>
                </a:pPr>
                <a:r>
                  <a:rPr lang="en-US" sz="2000" dirty="0"/>
                  <a:t>where </a:t>
                </a:r>
                <a14:m>
                  <m:oMath xmlns:m="http://schemas.openxmlformats.org/officeDocument/2006/math">
                    <m:r>
                      <a:rPr lang="es-ES" sz="2000" b="0" i="1" smtClean="0">
                        <a:latin typeface="Cambria Math" panose="02040503050406030204" pitchFamily="18" charset="0"/>
                      </a:rPr>
                      <m:t>𝑐</m:t>
                    </m:r>
                  </m:oMath>
                </a14:m>
                <a:r>
                  <a:rPr lang="en-US" sz="2000" dirty="0"/>
                  <a:t> is the speed of light in vacuum and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𝑔</m:t>
                        </m:r>
                      </m:sub>
                    </m:sSub>
                  </m:oMath>
                </a14:m>
                <a:r>
                  <a:rPr lang="en-US" sz="2000" dirty="0"/>
                  <a:t> the group delay.</a:t>
                </a:r>
              </a:p>
              <a:p>
                <a:r>
                  <a:rPr lang="en-US" sz="2000" dirty="0"/>
                  <a:t>Then, for a single pass, we have an effective power gain coefficient of</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𝑔</m:t>
                          </m:r>
                        </m:e>
                        <m:sub>
                          <m:r>
                            <a:rPr lang="es-ES" sz="2000" b="0" i="1" smtClean="0">
                              <a:latin typeface="Cambria Math" panose="02040503050406030204" pitchFamily="18" charset="0"/>
                            </a:rPr>
                            <m:t>𝑒𝑓𝑓</m:t>
                          </m:r>
                        </m:sub>
                      </m:sSub>
                      <m:r>
                        <a:rPr lang="es-ES" sz="2000" b="0" i="1"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2</m:t>
                          </m:r>
                          <m:r>
                            <a:rPr lang="es-ES" sz="2000" b="0" i="1" smtClean="0">
                              <a:latin typeface="Cambria Math" panose="02040503050406030204" pitchFamily="18" charset="0"/>
                            </a:rPr>
                            <m:t>𝛼</m:t>
                          </m:r>
                        </m:e>
                        <m:sub>
                          <m:r>
                            <a:rPr lang="es-ES" sz="2000" b="0" i="1" smtClean="0">
                              <a:latin typeface="Cambria Math" panose="02040503050406030204" pitchFamily="18" charset="0"/>
                            </a:rPr>
                            <m:t>𝑚</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𝐿</m:t>
                          </m:r>
                        </m:e>
                        <m:sub>
                          <m:r>
                            <a:rPr lang="es-ES" sz="2000" b="0" i="1" smtClean="0">
                              <a:latin typeface="Cambria Math" panose="02040503050406030204" pitchFamily="18" charset="0"/>
                            </a:rPr>
                            <m:t>𝑒𝑓𝑓</m:t>
                          </m:r>
                        </m:sub>
                      </m:sSub>
                      <m:r>
                        <a:rPr lang="es-ES" sz="2000" b="0" i="1" smtClean="0">
                          <a:latin typeface="Cambria Math" panose="02040503050406030204" pitchFamily="18" charset="0"/>
                        </a:rPr>
                        <m:t>𝑓</m:t>
                      </m:r>
                      <m:r>
                        <a:rPr lang="es-ES" sz="2000" b="0" i="1" smtClean="0">
                          <a:latin typeface="Cambria Math" panose="02040503050406030204" pitchFamily="18" charset="0"/>
                        </a:rPr>
                        <m:t>=</m:t>
                      </m:r>
                      <m:r>
                        <a:rPr lang="es-ES" sz="2000" b="0" i="0" smtClean="0">
                          <a:latin typeface="Cambria Math" panose="02040503050406030204" pitchFamily="18" charset="0"/>
                        </a:rPr>
                        <m:t>−</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2</m:t>
                          </m:r>
                          <m:r>
                            <a:rPr lang="es-ES" sz="2000" b="0" i="1" smtClean="0">
                              <a:latin typeface="Cambria Math" panose="02040503050406030204" pitchFamily="18" charset="0"/>
                            </a:rPr>
                            <m:t>𝑘</m:t>
                          </m:r>
                        </m:e>
                        <m:sub>
                          <m:r>
                            <a:rPr lang="es-ES" sz="2000" b="0" i="1" smtClean="0">
                              <a:latin typeface="Cambria Math" panose="02040503050406030204" pitchFamily="18" charset="0"/>
                            </a:rPr>
                            <m:t>0</m:t>
                          </m:r>
                        </m:sub>
                      </m:sSub>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r>
                        <a:rPr lang="es-ES" sz="2000" b="0" i="1" smtClean="0">
                          <a:latin typeface="Cambria Math" panose="02040503050406030204" pitchFamily="18" charset="0"/>
                        </a:rPr>
                        <m:t>𝑐</m:t>
                      </m:r>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𝑔</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𝑓</m:t>
                      </m:r>
                      <m:r>
                        <a:rPr lang="es-ES" sz="2000" b="0" i="0" smtClean="0">
                          <a:latin typeface="Cambria Math" panose="02040503050406030204" pitchFamily="18" charset="0"/>
                        </a:rPr>
                        <m:t>=−</m:t>
                      </m:r>
                      <m:r>
                        <a:rPr lang="es-ES" sz="2000" b="0" i="1" smtClean="0">
                          <a:latin typeface="Cambria Math" panose="02040503050406030204" pitchFamily="18" charset="0"/>
                        </a:rPr>
                        <m:t>2</m:t>
                      </m:r>
                      <m:r>
                        <a:rPr lang="es-ES" sz="2000" b="0" i="1" smtClean="0">
                          <a:latin typeface="Cambria Math" panose="02040503050406030204" pitchFamily="18" charset="0"/>
                        </a:rPr>
                        <m:t>𝜔</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𝑛</m:t>
                          </m:r>
                        </m:e>
                        <m:sup>
                          <m:r>
                            <a:rPr lang="es-ES" sz="2000" b="0" i="1" smtClean="0">
                              <a:latin typeface="Cambria Math" panose="02040503050406030204" pitchFamily="18" charset="0"/>
                            </a:rPr>
                            <m:t>′′</m:t>
                          </m:r>
                        </m:sup>
                      </m:s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𝑔</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𝑓</m:t>
                      </m:r>
                    </m:oMath>
                  </m:oMathPara>
                </a14:m>
                <a:endParaRPr lang="en-US" sz="2000" dirty="0"/>
              </a:p>
              <a:p>
                <a:pPr marL="0" indent="0">
                  <a:buNone/>
                </a:pPr>
                <a:r>
                  <a:rPr lang="en-US" sz="2000" dirty="0"/>
                  <a:t>where </a:t>
                </a:r>
                <a14:m>
                  <m:oMath xmlns:m="http://schemas.openxmlformats.org/officeDocument/2006/math">
                    <m:r>
                      <a:rPr lang="es-ES" sz="2000" b="0" i="1" smtClean="0">
                        <a:latin typeface="Cambria Math" panose="02040503050406030204" pitchFamily="18" charset="0"/>
                      </a:rPr>
                      <m:t>𝑓</m:t>
                    </m:r>
                  </m:oMath>
                </a14:m>
                <a:r>
                  <a:rPr lang="en-US" sz="2000" dirty="0"/>
                  <a:t> is the filling factor of the active gain medium</a:t>
                </a:r>
              </a:p>
              <a:p>
                <a:r>
                  <a:rPr lang="en-US" sz="2000" dirty="0"/>
                  <a:t>The total single-pass power gain coefficient is given by</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𝐺</m:t>
                          </m:r>
                        </m:e>
                        <m:sub>
                          <m:r>
                            <a:rPr lang="es-ES" sz="2000" b="0" i="1" smtClean="0">
                              <a:latin typeface="Cambria Math" panose="02040503050406030204" pitchFamily="18" charset="0"/>
                            </a:rPr>
                            <m:t>𝑒𝑓𝑓</m:t>
                          </m:r>
                        </m:sub>
                      </m:sSub>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d>
                            <m:dPr>
                              <m:begChr m:val="|"/>
                              <m:endChr m:val="|"/>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e>
                          </m:d>
                        </m:e>
                        <m:sup>
                          <m:r>
                            <a:rPr lang="es-ES" sz="2000" b="0" i="1" smtClean="0">
                              <a:latin typeface="Cambria Math" panose="02040503050406030204" pitchFamily="18" charset="0"/>
                            </a:rPr>
                            <m:t>2</m:t>
                          </m:r>
                        </m:sup>
                      </m:sSup>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𝑒</m:t>
                          </m:r>
                        </m:e>
                        <m: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𝑔</m:t>
                              </m:r>
                            </m:e>
                            <m:sub>
                              <m:r>
                                <a:rPr lang="es-ES" sz="2000" b="0" i="1" smtClean="0">
                                  <a:latin typeface="Cambria Math" panose="02040503050406030204" pitchFamily="18" charset="0"/>
                                </a:rPr>
                                <m:t>𝑒𝑓𝑓</m:t>
                              </m:r>
                            </m:sub>
                          </m:sSub>
                        </m:sup>
                      </m:sSup>
                    </m:oMath>
                  </m:oMathPara>
                </a14:m>
                <a:endParaRPr lang="en-US" sz="2000" dirty="0"/>
              </a:p>
              <a:p>
                <a:pPr marL="0" indent="0">
                  <a:buNone/>
                </a:pPr>
                <a:r>
                  <a:rPr lang="en-US" sz="2000" dirty="0"/>
                  <a:t>where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oMath>
                </a14:m>
                <a:r>
                  <a:rPr lang="en-US" sz="2000" dirty="0"/>
                  <a:t> is the transfer function in the structure without gain and the group delay is defined as</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𝜏</m:t>
                          </m:r>
                        </m:e>
                        <m:sub>
                          <m:r>
                            <a:rPr lang="es-ES" sz="2000" b="0" i="1" smtClean="0">
                              <a:latin typeface="Cambria Math" panose="02040503050406030204" pitchFamily="18" charset="0"/>
                            </a:rPr>
                            <m:t>𝑔</m:t>
                          </m:r>
                        </m:sub>
                      </m:sSub>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m:t>
                          </m:r>
                          <m:r>
                            <a:rPr lang="es-ES" sz="2000" b="0" i="1" smtClean="0">
                              <a:latin typeface="Cambria Math" panose="02040503050406030204" pitchFamily="18" charset="0"/>
                            </a:rPr>
                            <m:t>∠ </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sub>
                          </m:sSub>
                        </m:num>
                        <m:den>
                          <m:r>
                            <a:rPr lang="es-ES" sz="2000" b="0" i="1" smtClean="0">
                              <a:latin typeface="Cambria Math" panose="02040503050406030204" pitchFamily="18" charset="0"/>
                            </a:rPr>
                            <m:t>𝜕𝜔</m:t>
                          </m:r>
                        </m:den>
                      </m:f>
                    </m:oMath>
                  </m:oMathPara>
                </a14:m>
                <a:endParaRPr lang="en-US" sz="2000" dirty="0"/>
              </a:p>
            </p:txBody>
          </p:sp>
        </mc:Choice>
        <mc:Fallback>
          <p:sp>
            <p:nvSpPr>
              <p:cNvPr id="3" name="Marcador de contenido 2">
                <a:extLst>
                  <a:ext uri="{FF2B5EF4-FFF2-40B4-BE49-F238E27FC236}">
                    <a16:creationId xmlns:a16="http://schemas.microsoft.com/office/drawing/2014/main" id="{CF67476E-9249-4ACA-8F41-9484CDD394DA}"/>
                  </a:ext>
                </a:extLst>
              </p:cNvPr>
              <p:cNvSpPr>
                <a:spLocks noGrp="1" noRot="1" noChangeAspect="1" noMove="1" noResize="1" noEditPoints="1" noAdjustHandles="1" noChangeArrowheads="1" noChangeShapeType="1" noTextEdit="1"/>
              </p:cNvSpPr>
              <p:nvPr>
                <p:ph sz="quarter" idx="13"/>
              </p:nvPr>
            </p:nvSpPr>
            <p:spPr>
              <a:xfrm>
                <a:off x="269240" y="685800"/>
                <a:ext cx="11587163" cy="4917557"/>
              </a:xfrm>
              <a:blipFill>
                <a:blip r:embed="rId2"/>
                <a:stretch>
                  <a:fillRect l="-526" t="-1365"/>
                </a:stretch>
              </a:blipFill>
            </p:spPr>
            <p:txBody>
              <a:bodyPr/>
              <a:lstStyle/>
              <a:p>
                <a:r>
                  <a:rPr lang="en-US">
                    <a:noFill/>
                  </a:rPr>
                  <a:t> </a:t>
                </a:r>
              </a:p>
            </p:txBody>
          </p:sp>
        </mc:Fallback>
      </mc:AlternateContent>
      <p:sp>
        <p:nvSpPr>
          <p:cNvPr id="4" name="Marcador de contenido 3">
            <a:extLst>
              <a:ext uri="{FF2B5EF4-FFF2-40B4-BE49-F238E27FC236}">
                <a16:creationId xmlns:a16="http://schemas.microsoft.com/office/drawing/2014/main" id="{B8DD6762-43A3-4A97-BDEC-5956D66C8432}"/>
              </a:ext>
            </a:extLst>
          </p:cNvPr>
          <p:cNvSpPr>
            <a:spLocks noGrp="1"/>
          </p:cNvSpPr>
          <p:nvPr>
            <p:ph sz="quarter" idx="14"/>
          </p:nvPr>
        </p:nvSpPr>
        <p:spPr/>
        <p:txBody>
          <a:bodyPr/>
          <a:lstStyle/>
          <a:p>
            <a:r>
              <a:rPr lang="en-US" sz="2400" dirty="0"/>
              <a:t>The power gain has a strong dependence on the transfer function</a:t>
            </a:r>
          </a:p>
        </p:txBody>
      </p:sp>
      <p:sp>
        <p:nvSpPr>
          <p:cNvPr id="5" name="CuadroTexto 4">
            <a:extLst>
              <a:ext uri="{FF2B5EF4-FFF2-40B4-BE49-F238E27FC236}">
                <a16:creationId xmlns:a16="http://schemas.microsoft.com/office/drawing/2014/main" id="{DD0D693C-0D84-48C0-84A0-6C81AF26424D}"/>
              </a:ext>
            </a:extLst>
          </p:cNvPr>
          <p:cNvSpPr txBox="1"/>
          <p:nvPr/>
        </p:nvSpPr>
        <p:spPr>
          <a:xfrm>
            <a:off x="22364" y="6211669"/>
            <a:ext cx="11834039" cy="646331"/>
          </a:xfrm>
          <a:prstGeom prst="rect">
            <a:avLst/>
          </a:prstGeom>
          <a:noFill/>
        </p:spPr>
        <p:txBody>
          <a:bodyPr wrap="square" rtlCol="0">
            <a:spAutoFit/>
          </a:bodyPr>
          <a:lstStyle/>
          <a:p>
            <a:r>
              <a:rPr lang="en-US" i="1" dirty="0"/>
              <a:t>*Othman, </a:t>
            </a:r>
            <a:r>
              <a:rPr lang="en-US" i="1" dirty="0" err="1"/>
              <a:t>Figotin</a:t>
            </a:r>
            <a:r>
              <a:rPr lang="en-US" i="1" dirty="0"/>
              <a:t>, Capolino, Giant gain enhancement in photonic crystals with a degenerate band edge, Physical Review B, 93, 2, (2016)</a:t>
            </a:r>
          </a:p>
        </p:txBody>
      </p:sp>
    </p:spTree>
    <p:extLst>
      <p:ext uri="{BB962C8B-B14F-4D97-AF65-F5344CB8AC3E}">
        <p14:creationId xmlns:p14="http://schemas.microsoft.com/office/powerpoint/2010/main" val="186501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40C8B-AAD9-4E5F-B28B-95A20DA8DF03}"/>
              </a:ext>
            </a:extLst>
          </p:cNvPr>
          <p:cNvSpPr>
            <a:spLocks noGrp="1"/>
          </p:cNvSpPr>
          <p:nvPr>
            <p:ph type="title"/>
          </p:nvPr>
        </p:nvSpPr>
        <p:spPr/>
        <p:txBody>
          <a:bodyPr/>
          <a:lstStyle/>
          <a:p>
            <a:r>
              <a:rPr lang="en-US" dirty="0"/>
              <a:t>Power gain check</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E56CBD8-2808-4DB1-B6DF-61F0ABF9ECFC}"/>
                  </a:ext>
                </a:extLst>
              </p:cNvPr>
              <p:cNvSpPr>
                <a:spLocks noGrp="1"/>
              </p:cNvSpPr>
              <p:nvPr>
                <p:ph sz="quarter" idx="13"/>
              </p:nvPr>
            </p:nvSpPr>
            <p:spPr>
              <a:xfrm>
                <a:off x="269875" y="873125"/>
                <a:ext cx="4582117" cy="4248150"/>
              </a:xfrm>
            </p:spPr>
            <p:txBody>
              <a:bodyPr/>
              <a:lstStyle/>
              <a:p>
                <a:r>
                  <a:rPr lang="en-US" sz="2000" dirty="0"/>
                  <a:t>Theoretically, we have</a:t>
                </a:r>
              </a:p>
              <a:p>
                <a:pPr marL="0" indent="0">
                  <a:buNone/>
                </a:pPr>
                <a14:m>
                  <m:oMathPara xmlns:m="http://schemas.openxmlformats.org/officeDocument/2006/math">
                    <m:oMathParaPr>
                      <m:jc m:val="centerGroup"/>
                    </m:oMathParaPr>
                    <m:oMath xmlns:m="http://schemas.openxmlformats.org/officeDocument/2006/math">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𝑜𝑢𝑡</m:t>
                              </m:r>
                            </m:sub>
                          </m:sSub>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𝑖𝑛</m:t>
                              </m:r>
                            </m:sub>
                          </m:sSub>
                        </m:den>
                      </m:f>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d>
                            <m:dPr>
                              <m:begChr m:val="|"/>
                              <m:endChr m:val="|"/>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r>
                                    <a:rPr lang="es-ES" sz="2000" b="0" i="1" smtClean="0">
                                      <a:latin typeface="Cambria Math" panose="02040503050406030204" pitchFamily="18" charset="0"/>
                                    </a:rPr>
                                    <m:t>,</m:t>
                                  </m:r>
                                  <m:r>
                                    <a:rPr lang="es-ES" sz="2000" b="0" i="1" smtClean="0">
                                      <a:latin typeface="Cambria Math" panose="02040503050406030204" pitchFamily="18" charset="0"/>
                                    </a:rPr>
                                    <m:t>𝑔</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e>
                          </m:d>
                        </m:e>
                        <m:sup>
                          <m:r>
                            <a:rPr lang="es-ES" sz="2000" b="0" i="1" smtClean="0">
                              <a:latin typeface="Cambria Math" panose="02040503050406030204" pitchFamily="18" charset="0"/>
                            </a:rPr>
                            <m:t>2</m:t>
                          </m:r>
                        </m:sup>
                      </m:sSup>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𝑒</m:t>
                          </m:r>
                        </m:e>
                        <m:sup>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𝑔</m:t>
                              </m:r>
                            </m:e>
                            <m:sub>
                              <m:r>
                                <a:rPr lang="es-ES" sz="2000" b="0" i="1" smtClean="0">
                                  <a:latin typeface="Cambria Math" panose="02040503050406030204" pitchFamily="18" charset="0"/>
                                </a:rPr>
                                <m:t>𝑒𝑓𝑓</m:t>
                              </m:r>
                            </m:sub>
                          </m:sSub>
                        </m:sup>
                      </m:sSup>
                    </m:oMath>
                  </m:oMathPara>
                </a14:m>
                <a:endParaRPr lang="es-ES" sz="2000" b="0" dirty="0"/>
              </a:p>
              <a:p>
                <a:r>
                  <a:rPr lang="en-US" sz="2000" dirty="0"/>
                  <a:t>Where without gain we simply have</a:t>
                </a:r>
              </a:p>
              <a:p>
                <a:pPr marL="0" indent="0">
                  <a:buNone/>
                </a:pPr>
                <a14:m>
                  <m:oMathPara xmlns:m="http://schemas.openxmlformats.org/officeDocument/2006/math">
                    <m:oMathParaPr>
                      <m:jc m:val="centerGroup"/>
                    </m:oMathParaPr>
                    <m:oMath xmlns:m="http://schemas.openxmlformats.org/officeDocument/2006/math">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𝑜𝑢𝑡</m:t>
                              </m:r>
                            </m:sub>
                          </m:sSub>
                        </m:num>
                        <m:den>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𝑖𝑛</m:t>
                              </m:r>
                            </m:sub>
                          </m:sSub>
                        </m:den>
                      </m:f>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d>
                            <m:dPr>
                              <m:begChr m:val="|"/>
                              <m:endChr m:val="|"/>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e>
                          </m:d>
                        </m:e>
                        <m:sup>
                          <m:r>
                            <a:rPr lang="es-ES" sz="2000" b="0" i="1" smtClean="0">
                              <a:latin typeface="Cambria Math" panose="02040503050406030204" pitchFamily="18" charset="0"/>
                            </a:rPr>
                            <m:t>2</m:t>
                          </m:r>
                        </m:sup>
                      </m:sSup>
                    </m:oMath>
                  </m:oMathPara>
                </a14:m>
                <a:endParaRPr lang="en-US" sz="2000" dirty="0"/>
              </a:p>
              <a:p>
                <a:pPr marL="0" indent="0">
                  <a:buNone/>
                </a:pPr>
                <a:endParaRPr lang="en-US" sz="2000" dirty="0"/>
              </a:p>
            </p:txBody>
          </p:sp>
        </mc:Choice>
        <mc:Fallback>
          <p:sp>
            <p:nvSpPr>
              <p:cNvPr id="3" name="Marcador de contenido 2">
                <a:extLst>
                  <a:ext uri="{FF2B5EF4-FFF2-40B4-BE49-F238E27FC236}">
                    <a16:creationId xmlns:a16="http://schemas.microsoft.com/office/drawing/2014/main" id="{DE56CBD8-2808-4DB1-B6DF-61F0ABF9ECFC}"/>
                  </a:ext>
                </a:extLst>
              </p:cNvPr>
              <p:cNvSpPr>
                <a:spLocks noGrp="1" noRot="1" noChangeAspect="1" noMove="1" noResize="1" noEditPoints="1" noAdjustHandles="1" noChangeArrowheads="1" noChangeShapeType="1" noTextEdit="1"/>
              </p:cNvSpPr>
              <p:nvPr>
                <p:ph sz="quarter" idx="13"/>
              </p:nvPr>
            </p:nvSpPr>
            <p:spPr>
              <a:xfrm>
                <a:off x="269875" y="873125"/>
                <a:ext cx="4582117" cy="4248150"/>
              </a:xfrm>
              <a:blipFill>
                <a:blip r:embed="rId2"/>
                <a:stretch>
                  <a:fillRect l="-1197" t="-1435"/>
                </a:stretch>
              </a:blipFill>
            </p:spPr>
            <p:txBody>
              <a:bodyPr/>
              <a:lstStyle/>
              <a:p>
                <a:r>
                  <a:rPr lang="en-US">
                    <a:noFill/>
                  </a:rPr>
                  <a:t> </a:t>
                </a:r>
              </a:p>
            </p:txBody>
          </p:sp>
        </mc:Fallback>
      </mc:AlternateContent>
      <p:sp>
        <p:nvSpPr>
          <p:cNvPr id="4" name="Marcador de contenido 3">
            <a:extLst>
              <a:ext uri="{FF2B5EF4-FFF2-40B4-BE49-F238E27FC236}">
                <a16:creationId xmlns:a16="http://schemas.microsoft.com/office/drawing/2014/main" id="{641D363C-1E38-4F8A-A617-00FC256E8021}"/>
              </a:ext>
            </a:extLst>
          </p:cNvPr>
          <p:cNvSpPr>
            <a:spLocks noGrp="1"/>
          </p:cNvSpPr>
          <p:nvPr>
            <p:ph sz="quarter" idx="14"/>
          </p:nvPr>
        </p:nvSpPr>
        <p:spPr/>
        <p:txBody>
          <a:bodyPr/>
          <a:lstStyle/>
          <a:p>
            <a:r>
              <a:rPr lang="en-US" sz="2400" dirty="0"/>
              <a:t>They </a:t>
            </a:r>
            <a:r>
              <a:rPr lang="en-US" sz="2400"/>
              <a:t>are clearly not the same</a:t>
            </a:r>
          </a:p>
        </p:txBody>
      </p:sp>
      <p:pic>
        <p:nvPicPr>
          <p:cNvPr id="6" name="Imagen 5">
            <a:extLst>
              <a:ext uri="{FF2B5EF4-FFF2-40B4-BE49-F238E27FC236}">
                <a16:creationId xmlns:a16="http://schemas.microsoft.com/office/drawing/2014/main" id="{92227C8B-3A28-4D9C-B704-8D6D0006D620}"/>
              </a:ext>
            </a:extLst>
          </p:cNvPr>
          <p:cNvPicPr>
            <a:picLocks noChangeAspect="1"/>
          </p:cNvPicPr>
          <p:nvPr/>
        </p:nvPicPr>
        <p:blipFill>
          <a:blip r:embed="rId3"/>
          <a:stretch>
            <a:fillRect/>
          </a:stretch>
        </p:blipFill>
        <p:spPr>
          <a:xfrm>
            <a:off x="6157583" y="3077776"/>
            <a:ext cx="3026735" cy="2268183"/>
          </a:xfrm>
          <a:prstGeom prst="rect">
            <a:avLst/>
          </a:prstGeom>
        </p:spPr>
      </p:pic>
      <p:pic>
        <p:nvPicPr>
          <p:cNvPr id="8" name="Imagen 7">
            <a:extLst>
              <a:ext uri="{FF2B5EF4-FFF2-40B4-BE49-F238E27FC236}">
                <a16:creationId xmlns:a16="http://schemas.microsoft.com/office/drawing/2014/main" id="{2AD625E1-29EE-46AC-881B-B0009D347094}"/>
              </a:ext>
            </a:extLst>
          </p:cNvPr>
          <p:cNvPicPr>
            <a:picLocks noChangeAspect="1"/>
          </p:cNvPicPr>
          <p:nvPr/>
        </p:nvPicPr>
        <p:blipFill>
          <a:blip r:embed="rId4"/>
          <a:stretch>
            <a:fillRect/>
          </a:stretch>
        </p:blipFill>
        <p:spPr>
          <a:xfrm>
            <a:off x="6191477" y="688359"/>
            <a:ext cx="2958947" cy="2203704"/>
          </a:xfrm>
          <a:prstGeom prst="rect">
            <a:avLst/>
          </a:prstGeom>
        </p:spPr>
      </p:pic>
      <p:pic>
        <p:nvPicPr>
          <p:cNvPr id="10" name="Imagen 9">
            <a:extLst>
              <a:ext uri="{FF2B5EF4-FFF2-40B4-BE49-F238E27FC236}">
                <a16:creationId xmlns:a16="http://schemas.microsoft.com/office/drawing/2014/main" id="{F030F6BE-18C9-4120-919A-F756DC7F71AE}"/>
              </a:ext>
            </a:extLst>
          </p:cNvPr>
          <p:cNvPicPr>
            <a:picLocks noChangeAspect="1"/>
          </p:cNvPicPr>
          <p:nvPr/>
        </p:nvPicPr>
        <p:blipFill>
          <a:blip r:embed="rId5"/>
          <a:stretch>
            <a:fillRect/>
          </a:stretch>
        </p:blipFill>
        <p:spPr>
          <a:xfrm>
            <a:off x="463066" y="3111235"/>
            <a:ext cx="3000379" cy="2201264"/>
          </a:xfrm>
          <a:prstGeom prst="rect">
            <a:avLst/>
          </a:prstGeom>
        </p:spPr>
      </p:pic>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1A9F76A1-8E56-44B3-AD63-A16BFF39BAA1}"/>
                  </a:ext>
                </a:extLst>
              </p:cNvPr>
              <p:cNvSpPr txBox="1"/>
              <p:nvPr/>
            </p:nvSpPr>
            <p:spPr>
              <a:xfrm>
                <a:off x="3656636" y="3605996"/>
                <a:ext cx="2179674" cy="1211742"/>
              </a:xfrm>
              <a:prstGeom prst="rect">
                <a:avLst/>
              </a:prstGeom>
              <a:noFill/>
            </p:spPr>
            <p:txBody>
              <a:bodyPr wrap="square" rtlCol="0">
                <a:spAutoFit/>
              </a:bodyPr>
              <a:lstStyle/>
              <a:p>
                <a:r>
                  <a:rPr lang="en-US" dirty="0"/>
                  <a:t>Passive SIP-ASOW </a:t>
                </a:r>
                <a14:m>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=5</m:t>
                    </m:r>
                  </m:oMath>
                </a14:m>
                <a:endParaRPr lang="en-US" dirty="0"/>
              </a:p>
              <a:p>
                <a14:m>
                  <m:oMathPara xmlns:m="http://schemas.openxmlformats.org/officeDocument/2006/math">
                    <m:oMathParaPr>
                      <m:jc m:val="centerGroup"/>
                    </m:oMathParaPr>
                    <m:oMath xmlns:m="http://schemas.openxmlformats.org/officeDocument/2006/math">
                      <m:f>
                        <m:fPr>
                          <m:ctrlPr>
                            <a:rPr lang="es-ES" sz="1800" b="0" i="1" smtClean="0">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𝐼</m:t>
                              </m:r>
                            </m:e>
                            <m:sub>
                              <m:r>
                                <a:rPr lang="es-ES" sz="1800" b="0" i="1" smtClean="0">
                                  <a:latin typeface="Cambria Math" panose="02040503050406030204" pitchFamily="18" charset="0"/>
                                </a:rPr>
                                <m:t>𝑜𝑢𝑡</m:t>
                              </m:r>
                            </m:sub>
                          </m:sSub>
                        </m:num>
                        <m:den>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𝐼</m:t>
                              </m:r>
                            </m:e>
                            <m:sub>
                              <m:r>
                                <a:rPr lang="es-ES" sz="1800" b="0" i="1" smtClean="0">
                                  <a:latin typeface="Cambria Math" panose="02040503050406030204" pitchFamily="18" charset="0"/>
                                </a:rPr>
                                <m:t>𝑖𝑛</m:t>
                              </m:r>
                            </m:sub>
                          </m:sSub>
                        </m:den>
                      </m:f>
                      <m:r>
                        <a:rPr lang="es-ES" sz="1800" b="0" i="1" smtClean="0">
                          <a:latin typeface="Cambria Math" panose="02040503050406030204" pitchFamily="18" charset="0"/>
                        </a:rPr>
                        <m:t>=</m:t>
                      </m:r>
                      <m:sSup>
                        <m:sSupPr>
                          <m:ctrlPr>
                            <a:rPr lang="es-ES" sz="1800" b="0" i="1" smtClean="0">
                              <a:latin typeface="Cambria Math" panose="02040503050406030204" pitchFamily="18" charset="0"/>
                            </a:rPr>
                          </m:ctrlPr>
                        </m:sSupPr>
                        <m:e>
                          <m:d>
                            <m:dPr>
                              <m:begChr m:val="|"/>
                              <m:endChr m:val="|"/>
                              <m:ctrlPr>
                                <a:rPr lang="es-ES" sz="1800" b="0" i="1" smtClean="0">
                                  <a:latin typeface="Cambria Math" panose="02040503050406030204" pitchFamily="18" charset="0"/>
                                </a:rPr>
                              </m:ctrlPr>
                            </m:dPr>
                            <m:e>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𝑇</m:t>
                                  </m:r>
                                </m:e>
                                <m:sub>
                                  <m:r>
                                    <a:rPr lang="es-ES" sz="1800" b="0" i="1" smtClean="0">
                                      <a:latin typeface="Cambria Math" panose="02040503050406030204" pitchFamily="18" charset="0"/>
                                    </a:rPr>
                                    <m:t>𝑓</m:t>
                                  </m:r>
                                </m:sub>
                              </m:sSub>
                              <m:d>
                                <m:dPr>
                                  <m:ctrlPr>
                                    <a:rPr lang="es-ES" sz="1800" b="0" i="1" smtClean="0">
                                      <a:latin typeface="Cambria Math" panose="02040503050406030204" pitchFamily="18" charset="0"/>
                                    </a:rPr>
                                  </m:ctrlPr>
                                </m:dPr>
                                <m:e>
                                  <m:r>
                                    <a:rPr lang="es-ES" sz="1800" b="0" i="1" smtClean="0">
                                      <a:latin typeface="Cambria Math" panose="02040503050406030204" pitchFamily="18" charset="0"/>
                                    </a:rPr>
                                    <m:t>𝜔</m:t>
                                  </m:r>
                                </m:e>
                              </m:d>
                            </m:e>
                          </m:d>
                        </m:e>
                        <m:sup>
                          <m:r>
                            <a:rPr lang="es-ES" sz="1800" b="0" i="1" smtClean="0">
                              <a:latin typeface="Cambria Math" panose="02040503050406030204" pitchFamily="18" charset="0"/>
                            </a:rPr>
                            <m:t>2</m:t>
                          </m:r>
                        </m:sup>
                      </m:sSup>
                    </m:oMath>
                  </m:oMathPara>
                </a14:m>
                <a:endParaRPr lang="en-US" dirty="0"/>
              </a:p>
            </p:txBody>
          </p:sp>
        </mc:Choice>
        <mc:Fallback>
          <p:sp>
            <p:nvSpPr>
              <p:cNvPr id="11" name="CuadroTexto 10">
                <a:extLst>
                  <a:ext uri="{FF2B5EF4-FFF2-40B4-BE49-F238E27FC236}">
                    <a16:creationId xmlns:a16="http://schemas.microsoft.com/office/drawing/2014/main" id="{1A9F76A1-8E56-44B3-AD63-A16BFF39BAA1}"/>
                  </a:ext>
                </a:extLst>
              </p:cNvPr>
              <p:cNvSpPr txBox="1">
                <a:spLocks noRot="1" noChangeAspect="1" noMove="1" noResize="1" noEditPoints="1" noAdjustHandles="1" noChangeArrowheads="1" noChangeShapeType="1" noTextEdit="1"/>
              </p:cNvSpPr>
              <p:nvPr/>
            </p:nvSpPr>
            <p:spPr>
              <a:xfrm>
                <a:off x="3656636" y="3605996"/>
                <a:ext cx="2179674" cy="1211742"/>
              </a:xfrm>
              <a:prstGeom prst="rect">
                <a:avLst/>
              </a:prstGeom>
              <a:blipFill>
                <a:blip r:embed="rId6"/>
                <a:stretch>
                  <a:fillRect l="-2521" t="-30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uadroTexto 11">
                <a:extLst>
                  <a:ext uri="{FF2B5EF4-FFF2-40B4-BE49-F238E27FC236}">
                    <a16:creationId xmlns:a16="http://schemas.microsoft.com/office/drawing/2014/main" id="{3493182E-1845-40EA-BB2B-15513CAE18CC}"/>
                  </a:ext>
                </a:extLst>
              </p:cNvPr>
              <p:cNvSpPr txBox="1"/>
              <p:nvPr/>
            </p:nvSpPr>
            <p:spPr>
              <a:xfrm>
                <a:off x="9199837" y="1061742"/>
                <a:ext cx="3026734" cy="1211742"/>
              </a:xfrm>
              <a:prstGeom prst="rect">
                <a:avLst/>
              </a:prstGeom>
              <a:noFill/>
            </p:spPr>
            <p:txBody>
              <a:bodyPr wrap="square" rtlCol="0">
                <a:spAutoFit/>
              </a:bodyPr>
              <a:lstStyle/>
              <a:p>
                <a:r>
                  <a:rPr lang="en-US" dirty="0"/>
                  <a:t>Passive SIP-ASOW </a:t>
                </a:r>
                <a14:m>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=5</m:t>
                    </m:r>
                  </m:oMath>
                </a14:m>
                <a:r>
                  <a:rPr lang="en-US" dirty="0"/>
                  <a:t> manually adding</a:t>
                </a:r>
              </a:p>
              <a:p>
                <a14:m>
                  <m:oMathPara xmlns:m="http://schemas.openxmlformats.org/officeDocument/2006/math">
                    <m:oMathParaPr>
                      <m:jc m:val="centerGroup"/>
                    </m:oMathParaPr>
                    <m:oMath xmlns:m="http://schemas.openxmlformats.org/officeDocument/2006/math">
                      <m:f>
                        <m:fPr>
                          <m:ctrlPr>
                            <a:rPr lang="es-ES" sz="1800" b="0" i="1" smtClean="0">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𝐼</m:t>
                              </m:r>
                            </m:e>
                            <m:sub>
                              <m:r>
                                <a:rPr lang="es-ES" sz="1800" b="0" i="1" smtClean="0">
                                  <a:latin typeface="Cambria Math" panose="02040503050406030204" pitchFamily="18" charset="0"/>
                                </a:rPr>
                                <m:t>𝑜𝑢𝑡</m:t>
                              </m:r>
                            </m:sub>
                          </m:sSub>
                        </m:num>
                        <m:den>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𝐼</m:t>
                              </m:r>
                            </m:e>
                            <m:sub>
                              <m:r>
                                <a:rPr lang="es-ES" sz="1800" b="0" i="1" smtClean="0">
                                  <a:latin typeface="Cambria Math" panose="02040503050406030204" pitchFamily="18" charset="0"/>
                                </a:rPr>
                                <m:t>𝑖𝑛</m:t>
                              </m:r>
                            </m:sub>
                          </m:sSub>
                        </m:den>
                      </m:f>
                      <m:r>
                        <a:rPr lang="es-ES" sz="1800" b="0" i="1" smtClean="0">
                          <a:latin typeface="Cambria Math" panose="02040503050406030204" pitchFamily="18" charset="0"/>
                        </a:rPr>
                        <m:t>=</m:t>
                      </m:r>
                      <m:sSup>
                        <m:sSupPr>
                          <m:ctrlPr>
                            <a:rPr lang="es-ES" sz="1800" b="0" i="1" smtClean="0">
                              <a:latin typeface="Cambria Math" panose="02040503050406030204" pitchFamily="18" charset="0"/>
                            </a:rPr>
                          </m:ctrlPr>
                        </m:sSupPr>
                        <m:e>
                          <m:d>
                            <m:dPr>
                              <m:begChr m:val="|"/>
                              <m:endChr m:val="|"/>
                              <m:ctrlPr>
                                <a:rPr lang="es-ES" sz="1800" b="0" i="1" smtClean="0">
                                  <a:latin typeface="Cambria Math" panose="02040503050406030204" pitchFamily="18" charset="0"/>
                                </a:rPr>
                              </m:ctrlPr>
                            </m:dPr>
                            <m:e>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𝑇</m:t>
                                  </m:r>
                                </m:e>
                                <m:sub>
                                  <m:r>
                                    <a:rPr lang="es-ES" sz="1800" b="0" i="1" smtClean="0">
                                      <a:latin typeface="Cambria Math" panose="02040503050406030204" pitchFamily="18" charset="0"/>
                                    </a:rPr>
                                    <m:t>𝑓</m:t>
                                  </m:r>
                                </m:sub>
                              </m:sSub>
                              <m:d>
                                <m:dPr>
                                  <m:ctrlPr>
                                    <a:rPr lang="es-ES" sz="1800" b="0" i="1" smtClean="0">
                                      <a:latin typeface="Cambria Math" panose="02040503050406030204" pitchFamily="18" charset="0"/>
                                    </a:rPr>
                                  </m:ctrlPr>
                                </m:dPr>
                                <m:e>
                                  <m:r>
                                    <a:rPr lang="es-ES" sz="1800" b="0" i="1" smtClean="0">
                                      <a:latin typeface="Cambria Math" panose="02040503050406030204" pitchFamily="18" charset="0"/>
                                    </a:rPr>
                                    <m:t>𝜔</m:t>
                                  </m:r>
                                </m:e>
                              </m:d>
                            </m:e>
                          </m:d>
                        </m:e>
                        <m:sup>
                          <m:r>
                            <a:rPr lang="es-ES" sz="1800" b="0" i="1" smtClean="0">
                              <a:latin typeface="Cambria Math" panose="02040503050406030204" pitchFamily="18" charset="0"/>
                            </a:rPr>
                            <m:t>2</m:t>
                          </m:r>
                        </m:sup>
                      </m:sSup>
                      <m:sSup>
                        <m:sSupPr>
                          <m:ctrlPr>
                            <a:rPr lang="es-ES" sz="1800" b="0" i="1" smtClean="0">
                              <a:latin typeface="Cambria Math" panose="02040503050406030204" pitchFamily="18" charset="0"/>
                            </a:rPr>
                          </m:ctrlPr>
                        </m:sSupPr>
                        <m:e>
                          <m:r>
                            <a:rPr lang="es-ES" sz="1800" b="0" i="1" smtClean="0">
                              <a:latin typeface="Cambria Math" panose="02040503050406030204" pitchFamily="18" charset="0"/>
                            </a:rPr>
                            <m:t>𝑒</m:t>
                          </m:r>
                        </m:e>
                        <m:sup>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𝑔</m:t>
                              </m:r>
                            </m:e>
                            <m:sub>
                              <m:r>
                                <a:rPr lang="es-ES" sz="1800" b="0" i="1" smtClean="0">
                                  <a:latin typeface="Cambria Math" panose="02040503050406030204" pitchFamily="18" charset="0"/>
                                </a:rPr>
                                <m:t>𝑒𝑓𝑓</m:t>
                              </m:r>
                            </m:sub>
                          </m:sSub>
                        </m:sup>
                      </m:sSup>
                    </m:oMath>
                  </m:oMathPara>
                </a14:m>
                <a:endParaRPr lang="en-US" dirty="0"/>
              </a:p>
            </p:txBody>
          </p:sp>
        </mc:Choice>
        <mc:Fallback>
          <p:sp>
            <p:nvSpPr>
              <p:cNvPr id="12" name="CuadroTexto 11">
                <a:extLst>
                  <a:ext uri="{FF2B5EF4-FFF2-40B4-BE49-F238E27FC236}">
                    <a16:creationId xmlns:a16="http://schemas.microsoft.com/office/drawing/2014/main" id="{3493182E-1845-40EA-BB2B-15513CAE18CC}"/>
                  </a:ext>
                </a:extLst>
              </p:cNvPr>
              <p:cNvSpPr txBox="1">
                <a:spLocks noRot="1" noChangeAspect="1" noMove="1" noResize="1" noEditPoints="1" noAdjustHandles="1" noChangeArrowheads="1" noChangeShapeType="1" noTextEdit="1"/>
              </p:cNvSpPr>
              <p:nvPr/>
            </p:nvSpPr>
            <p:spPr>
              <a:xfrm>
                <a:off x="9199837" y="1061742"/>
                <a:ext cx="3026734" cy="1211742"/>
              </a:xfrm>
              <a:prstGeom prst="rect">
                <a:avLst/>
              </a:prstGeom>
              <a:blipFill>
                <a:blip r:embed="rId7"/>
                <a:stretch>
                  <a:fillRect l="-1610" t="-25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E9D0B950-2B5D-428A-B776-544ABEAEDB24}"/>
                  </a:ext>
                </a:extLst>
              </p:cNvPr>
              <p:cNvSpPr txBox="1"/>
              <p:nvPr/>
            </p:nvSpPr>
            <p:spPr>
              <a:xfrm>
                <a:off x="9623367" y="3605996"/>
                <a:ext cx="2179674" cy="1211742"/>
              </a:xfrm>
              <a:prstGeom prst="rect">
                <a:avLst/>
              </a:prstGeom>
              <a:noFill/>
            </p:spPr>
            <p:txBody>
              <a:bodyPr wrap="square" rtlCol="0">
                <a:spAutoFit/>
              </a:bodyPr>
              <a:lstStyle/>
              <a:p>
                <a:r>
                  <a:rPr lang="en-US" dirty="0"/>
                  <a:t>Active SIP-ASOW </a:t>
                </a:r>
                <a14:m>
                  <m:oMath xmlns:m="http://schemas.openxmlformats.org/officeDocument/2006/math">
                    <m:r>
                      <a:rPr lang="es-ES" b="0" i="1" smtClean="0">
                        <a:latin typeface="Cambria Math" panose="02040503050406030204" pitchFamily="18" charset="0"/>
                      </a:rPr>
                      <m:t>𝑁</m:t>
                    </m:r>
                    <m:r>
                      <a:rPr lang="es-ES" b="0" i="1" smtClean="0">
                        <a:latin typeface="Cambria Math" panose="02040503050406030204" pitchFamily="18" charset="0"/>
                      </a:rPr>
                      <m:t>=5</m:t>
                    </m:r>
                  </m:oMath>
                </a14:m>
                <a:endParaRPr lang="en-US" dirty="0"/>
              </a:p>
              <a:p>
                <a14:m>
                  <m:oMathPara xmlns:m="http://schemas.openxmlformats.org/officeDocument/2006/math">
                    <m:oMathParaPr>
                      <m:jc m:val="centerGroup"/>
                    </m:oMathParaPr>
                    <m:oMath xmlns:m="http://schemas.openxmlformats.org/officeDocument/2006/math">
                      <m:f>
                        <m:fPr>
                          <m:ctrlPr>
                            <a:rPr lang="es-ES" sz="1800" b="0" i="1" smtClean="0">
                              <a:latin typeface="Cambria Math" panose="02040503050406030204" pitchFamily="18" charset="0"/>
                            </a:rPr>
                          </m:ctrlPr>
                        </m:fPr>
                        <m:num>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𝐼</m:t>
                              </m:r>
                            </m:e>
                            <m:sub>
                              <m:r>
                                <a:rPr lang="es-ES" sz="1800" b="0" i="1" smtClean="0">
                                  <a:latin typeface="Cambria Math" panose="02040503050406030204" pitchFamily="18" charset="0"/>
                                </a:rPr>
                                <m:t>𝑜𝑢𝑡</m:t>
                              </m:r>
                            </m:sub>
                          </m:sSub>
                        </m:num>
                        <m:den>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𝐼</m:t>
                              </m:r>
                            </m:e>
                            <m:sub>
                              <m:r>
                                <a:rPr lang="es-ES" sz="1800" b="0" i="1" smtClean="0">
                                  <a:latin typeface="Cambria Math" panose="02040503050406030204" pitchFamily="18" charset="0"/>
                                </a:rPr>
                                <m:t>𝑖𝑛</m:t>
                              </m:r>
                            </m:sub>
                          </m:sSub>
                        </m:den>
                      </m:f>
                      <m:r>
                        <a:rPr lang="es-ES" sz="1800" b="0" i="1" smtClean="0">
                          <a:latin typeface="Cambria Math" panose="02040503050406030204" pitchFamily="18" charset="0"/>
                        </a:rPr>
                        <m:t>=</m:t>
                      </m:r>
                      <m:sSup>
                        <m:sSupPr>
                          <m:ctrlPr>
                            <a:rPr lang="es-ES" sz="1800" b="0" i="1" smtClean="0">
                              <a:latin typeface="Cambria Math" panose="02040503050406030204" pitchFamily="18" charset="0"/>
                            </a:rPr>
                          </m:ctrlPr>
                        </m:sSupPr>
                        <m:e>
                          <m:d>
                            <m:dPr>
                              <m:begChr m:val="|"/>
                              <m:endChr m:val="|"/>
                              <m:ctrlPr>
                                <a:rPr lang="es-ES" sz="1800" b="0" i="1" smtClean="0">
                                  <a:latin typeface="Cambria Math" panose="02040503050406030204" pitchFamily="18" charset="0"/>
                                </a:rPr>
                              </m:ctrlPr>
                            </m:dPr>
                            <m:e>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𝑇</m:t>
                                  </m:r>
                                </m:e>
                                <m:sub>
                                  <m:r>
                                    <a:rPr lang="es-ES" sz="1800" b="0" i="1" smtClean="0">
                                      <a:latin typeface="Cambria Math" panose="02040503050406030204" pitchFamily="18" charset="0"/>
                                    </a:rPr>
                                    <m:t>𝑓</m:t>
                                  </m:r>
                                  <m:r>
                                    <a:rPr lang="es-ES" sz="1800" b="0" i="1" smtClean="0">
                                      <a:latin typeface="Cambria Math" panose="02040503050406030204" pitchFamily="18" charset="0"/>
                                    </a:rPr>
                                    <m:t>,</m:t>
                                  </m:r>
                                  <m:r>
                                    <a:rPr lang="es-ES" sz="1800" b="0" i="1" smtClean="0">
                                      <a:latin typeface="Cambria Math" panose="02040503050406030204" pitchFamily="18" charset="0"/>
                                    </a:rPr>
                                    <m:t>𝑔</m:t>
                                  </m:r>
                                </m:sub>
                              </m:sSub>
                              <m:d>
                                <m:dPr>
                                  <m:ctrlPr>
                                    <a:rPr lang="es-ES" sz="1800" b="0" i="1" smtClean="0">
                                      <a:latin typeface="Cambria Math" panose="02040503050406030204" pitchFamily="18" charset="0"/>
                                    </a:rPr>
                                  </m:ctrlPr>
                                </m:dPr>
                                <m:e>
                                  <m:r>
                                    <a:rPr lang="es-ES" sz="1800" b="0" i="1" smtClean="0">
                                      <a:latin typeface="Cambria Math" panose="02040503050406030204" pitchFamily="18" charset="0"/>
                                    </a:rPr>
                                    <m:t>𝜔</m:t>
                                  </m:r>
                                </m:e>
                              </m:d>
                            </m:e>
                          </m:d>
                        </m:e>
                        <m:sup>
                          <m:r>
                            <a:rPr lang="es-ES" sz="1800" b="0" i="1" smtClean="0">
                              <a:latin typeface="Cambria Math" panose="02040503050406030204" pitchFamily="18" charset="0"/>
                            </a:rPr>
                            <m:t>2</m:t>
                          </m:r>
                        </m:sup>
                      </m:sSup>
                    </m:oMath>
                  </m:oMathPara>
                </a14:m>
                <a:endParaRPr lang="en-US" dirty="0"/>
              </a:p>
            </p:txBody>
          </p:sp>
        </mc:Choice>
        <mc:Fallback>
          <p:sp>
            <p:nvSpPr>
              <p:cNvPr id="13" name="CuadroTexto 12">
                <a:extLst>
                  <a:ext uri="{FF2B5EF4-FFF2-40B4-BE49-F238E27FC236}">
                    <a16:creationId xmlns:a16="http://schemas.microsoft.com/office/drawing/2014/main" id="{E9D0B950-2B5D-428A-B776-544ABEAEDB24}"/>
                  </a:ext>
                </a:extLst>
              </p:cNvPr>
              <p:cNvSpPr txBox="1">
                <a:spLocks noRot="1" noChangeAspect="1" noMove="1" noResize="1" noEditPoints="1" noAdjustHandles="1" noChangeArrowheads="1" noChangeShapeType="1" noTextEdit="1"/>
              </p:cNvSpPr>
              <p:nvPr/>
            </p:nvSpPr>
            <p:spPr>
              <a:xfrm>
                <a:off x="9623367" y="3605996"/>
                <a:ext cx="2179674" cy="1211742"/>
              </a:xfrm>
              <a:prstGeom prst="rect">
                <a:avLst/>
              </a:prstGeom>
              <a:blipFill>
                <a:blip r:embed="rId8"/>
                <a:stretch>
                  <a:fillRect l="-2521" t="-3030"/>
                </a:stretch>
              </a:blipFill>
            </p:spPr>
            <p:txBody>
              <a:bodyPr/>
              <a:lstStyle/>
              <a:p>
                <a:r>
                  <a:rPr lang="en-US">
                    <a:noFill/>
                  </a:rPr>
                  <a:t> </a:t>
                </a:r>
              </a:p>
            </p:txBody>
          </p:sp>
        </mc:Fallback>
      </mc:AlternateContent>
    </p:spTree>
    <p:extLst>
      <p:ext uri="{BB962C8B-B14F-4D97-AF65-F5344CB8AC3E}">
        <p14:creationId xmlns:p14="http://schemas.microsoft.com/office/powerpoint/2010/main" val="41823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1DDD2-B767-4A38-95FB-D7003E8E04A4}"/>
              </a:ext>
            </a:extLst>
          </p:cNvPr>
          <p:cNvSpPr>
            <a:spLocks noGrp="1"/>
          </p:cNvSpPr>
          <p:nvPr>
            <p:ph type="title"/>
          </p:nvPr>
        </p:nvSpPr>
        <p:spPr/>
        <p:txBody>
          <a:bodyPr/>
          <a:lstStyle/>
          <a:p>
            <a:r>
              <a:rPr lang="en-US" dirty="0"/>
              <a:t>EPD lasing and threshold values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2089E14-35BE-4B54-9CA0-DF3CE8E60B23}"/>
                  </a:ext>
                </a:extLst>
              </p:cNvPr>
              <p:cNvSpPr>
                <a:spLocks noGrp="1"/>
              </p:cNvSpPr>
              <p:nvPr>
                <p:ph sz="quarter" idx="13"/>
              </p:nvPr>
            </p:nvSpPr>
            <p:spPr/>
            <p:txBody>
              <a:bodyPr/>
              <a:lstStyle/>
              <a:p>
                <a:r>
                  <a:rPr lang="en-US" sz="2000" dirty="0"/>
                  <a:t>At exceptional points of degeneracy (EPDs) the transmission and the group delays peak when the resonant frequencies of the cavity are in the vicinity of the EPD frequency. Then, the power gain is increased, which reduces the threshold pumping required to achieve maintained oscillation.</a:t>
                </a:r>
              </a:p>
              <a:p>
                <a:r>
                  <a:rPr lang="en-US" sz="2000" dirty="0"/>
                  <a:t>The threshold values are often associated to the imaginary part of the refractive index </a:t>
                </a:r>
                <a14:m>
                  <m:oMath xmlns:m="http://schemas.openxmlformats.org/officeDocument/2006/math">
                    <m:r>
                      <a:rPr lang="es-ES" sz="2000" b="0" i="1" smtClean="0">
                        <a:latin typeface="Cambria Math" panose="02040503050406030204" pitchFamily="18" charset="0"/>
                      </a:rPr>
                      <m:t>𝑛</m:t>
                    </m:r>
                    <m:r>
                      <a:rPr lang="es-ES" sz="2000" b="0" i="1" smtClean="0">
                        <a:latin typeface="Cambria Math" panose="02040503050406030204" pitchFamily="18" charset="0"/>
                      </a:rPr>
                      <m:t>′′</m:t>
                    </m:r>
                  </m:oMath>
                </a14:m>
                <a:r>
                  <a:rPr lang="en-US" sz="2000" dirty="0"/>
                  <a:t>, the gain coefficient </a:t>
                </a:r>
                <a14:m>
                  <m:oMath xmlns:m="http://schemas.openxmlformats.org/officeDocument/2006/math">
                    <m:r>
                      <a:rPr lang="es-ES" sz="2000" b="0" i="1" smtClean="0">
                        <a:latin typeface="Cambria Math" panose="02040503050406030204" pitchFamily="18" charset="0"/>
                      </a:rPr>
                      <m:t>𝛾</m:t>
                    </m:r>
                  </m:oMath>
                </a14:m>
                <a:r>
                  <a:rPr lang="en-US" sz="2000" dirty="0"/>
                  <a:t> and the pumping rate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𝑅</m:t>
                        </m:r>
                      </m:e>
                      <m:sub>
                        <m:r>
                          <a:rPr lang="es-ES" sz="2000" b="0" i="1" smtClean="0">
                            <a:latin typeface="Cambria Math" panose="02040503050406030204" pitchFamily="18" charset="0"/>
                          </a:rPr>
                          <m:t>𝑝</m:t>
                        </m:r>
                      </m:sub>
                    </m:sSub>
                  </m:oMath>
                </a14:m>
                <a:r>
                  <a:rPr lang="en-US" sz="2000" dirty="0"/>
                  <a:t>. </a:t>
                </a:r>
              </a:p>
              <a:p>
                <a:r>
                  <a:rPr lang="en-US" sz="2000" dirty="0"/>
                  <a:t>At threshold, we have:</a:t>
                </a:r>
              </a:p>
              <a:p>
                <a:pPr marL="0" indent="0">
                  <a:buNone/>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𝛾</m:t>
                          </m:r>
                        </m:e>
                        <m:sub>
                          <m:r>
                            <a:rPr lang="es-ES" sz="2000" b="0" i="1" smtClean="0">
                              <a:latin typeface="Cambria Math" panose="02040503050406030204" pitchFamily="18" charset="0"/>
                            </a:rPr>
                            <m:t>𝑡h</m:t>
                          </m:r>
                        </m:sub>
                      </m:sSub>
                      <m:r>
                        <a:rPr lang="es-ES" sz="2000" b="0" i="1" smtClean="0">
                          <a:latin typeface="Cambria Math" panose="02040503050406030204" pitchFamily="18" charset="0"/>
                        </a:rPr>
                        <m:t>=−2</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𝑘</m:t>
                          </m:r>
                        </m:e>
                        <m:sub>
                          <m:r>
                            <a:rPr lang="es-ES" sz="2000" b="0" i="1" smtClean="0">
                              <a:latin typeface="Cambria Math" panose="02040503050406030204" pitchFamily="18" charset="0"/>
                            </a:rPr>
                            <m:t>0</m:t>
                          </m:r>
                        </m:sub>
                      </m:sSub>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𝑛</m:t>
                          </m:r>
                        </m:e>
                        <m:sub>
                          <m:r>
                            <a:rPr lang="es-ES" sz="2000" b="0" i="1" smtClean="0">
                              <a:latin typeface="Cambria Math" panose="02040503050406030204" pitchFamily="18" charset="0"/>
                            </a:rPr>
                            <m:t>𝑡h</m:t>
                          </m:r>
                        </m:sub>
                        <m:sup>
                          <m:r>
                            <a:rPr lang="es-ES" sz="2000" b="0" i="1" smtClean="0">
                              <a:latin typeface="Cambria Math" panose="02040503050406030204" pitchFamily="18" charset="0"/>
                            </a:rPr>
                            <m:t>′′</m:t>
                          </m:r>
                        </m:sup>
                      </m:sSubSup>
                    </m:oMath>
                    <m:oMath xmlns:m="http://schemas.openxmlformats.org/officeDocument/2006/math">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𝑛</m:t>
                          </m:r>
                        </m:e>
                        <m:sub>
                          <m:r>
                            <a:rPr lang="es-ES" sz="2000" b="0" i="1" smtClean="0">
                              <a:latin typeface="Cambria Math" panose="02040503050406030204" pitchFamily="18" charset="0"/>
                            </a:rPr>
                            <m:t>𝑡h</m:t>
                          </m:r>
                        </m:sub>
                        <m:sup>
                          <m:r>
                            <a:rPr lang="es-ES" sz="2000" b="0" i="1" smtClean="0">
                              <a:latin typeface="Cambria Math" panose="02040503050406030204" pitchFamily="18" charset="0"/>
                            </a:rPr>
                            <m:t>′′</m:t>
                          </m:r>
                        </m:sup>
                      </m:sSubSup>
                      <m:r>
                        <a:rPr lang="es-ES" sz="2000" b="0" i="1" smtClean="0">
                          <a:latin typeface="Cambria Math" panose="02040503050406030204" pitchFamily="18" charset="0"/>
                        </a:rPr>
                        <m:t>=−</m:t>
                      </m:r>
                      <m:f>
                        <m:fPr>
                          <m:ctrlPr>
                            <a:rPr lang="es-ES" sz="2000" b="0" i="1" smtClean="0">
                              <a:latin typeface="Cambria Math" panose="02040503050406030204" pitchFamily="18" charset="0"/>
                            </a:rPr>
                          </m:ctrlPr>
                        </m:fPr>
                        <m:num>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𝜒</m:t>
                              </m:r>
                            </m:e>
                            <m:sub>
                              <m:r>
                                <a:rPr lang="es-ES" sz="2000" b="0" i="1" smtClean="0">
                                  <a:latin typeface="Cambria Math" panose="02040503050406030204" pitchFamily="18" charset="0"/>
                                </a:rPr>
                                <m:t>0,</m:t>
                              </m:r>
                              <m:r>
                                <a:rPr lang="es-ES" sz="2000" b="0" i="1" smtClean="0">
                                  <a:latin typeface="Cambria Math" panose="02040503050406030204" pitchFamily="18" charset="0"/>
                                </a:rPr>
                                <m:t>𝑡h</m:t>
                              </m:r>
                            </m:sub>
                          </m:sSub>
                        </m:num>
                        <m:den>
                          <m:r>
                            <a:rPr lang="es-ES" sz="2000" b="0" i="1" smtClean="0">
                              <a:latin typeface="Cambria Math" panose="02040503050406030204" pitchFamily="18" charset="0"/>
                            </a:rPr>
                            <m:t>2</m:t>
                          </m:r>
                          <m:r>
                            <a:rPr lang="es-ES" sz="2000" b="0" i="1" smtClean="0">
                              <a:latin typeface="Cambria Math" panose="02040503050406030204" pitchFamily="18" charset="0"/>
                            </a:rPr>
                            <m:t>𝑛</m:t>
                          </m:r>
                        </m:den>
                      </m:f>
                      <m:f>
                        <m:fPr>
                          <m:ctrlPr>
                            <a:rPr lang="es-ES" sz="2000" b="0" i="1" smtClean="0">
                              <a:latin typeface="Cambria Math" panose="02040503050406030204" pitchFamily="18" charset="0"/>
                            </a:rPr>
                          </m:ctrlPr>
                        </m:fPr>
                        <m:num>
                          <m:r>
                            <a:rPr lang="es-ES" sz="2000" b="0" i="1" smtClean="0">
                              <a:latin typeface="Cambria Math" panose="02040503050406030204" pitchFamily="18" charset="0"/>
                            </a:rPr>
                            <m:t>1</m:t>
                          </m:r>
                        </m:num>
                        <m:den>
                          <m:r>
                            <a:rPr lang="es-ES" sz="2000" b="0" i="1" smtClean="0">
                              <a:latin typeface="Cambria Math" panose="02040503050406030204" pitchFamily="18" charset="0"/>
                            </a:rPr>
                            <m:t>1+</m:t>
                          </m:r>
                          <m:r>
                            <m:rPr>
                              <m:sty m:val="p"/>
                            </m:rPr>
                            <a:rPr lang="es-ES" sz="2000" b="0" i="0" smtClean="0">
                              <a:latin typeface="Cambria Math" panose="02040503050406030204" pitchFamily="18" charset="0"/>
                            </a:rPr>
                            <m:t>Δ</m:t>
                          </m:r>
                          <m:sSup>
                            <m:sSupPr>
                              <m:ctrlPr>
                                <a:rPr lang="es-ES" sz="2000" b="0" i="1" smtClean="0">
                                  <a:latin typeface="Cambria Math" panose="02040503050406030204" pitchFamily="18" charset="0"/>
                                </a:rPr>
                              </m:ctrlPr>
                            </m:sSupPr>
                            <m:e>
                              <m:r>
                                <a:rPr lang="es-ES" sz="2000" b="0" i="1" smtClean="0">
                                  <a:latin typeface="Cambria Math" panose="02040503050406030204" pitchFamily="18" charset="0"/>
                                </a:rPr>
                                <m:t>𝑥</m:t>
                              </m:r>
                            </m:e>
                            <m:sup>
                              <m:r>
                                <a:rPr lang="es-ES" sz="2000" b="0" i="1" smtClean="0">
                                  <a:latin typeface="Cambria Math" panose="02040503050406030204" pitchFamily="18" charset="0"/>
                                </a:rPr>
                                <m:t>2</m:t>
                              </m:r>
                            </m:sup>
                          </m:sSup>
                        </m:den>
                      </m:f>
                    </m:oMath>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𝜒</m:t>
                          </m:r>
                        </m:e>
                        <m:sub>
                          <m:r>
                            <a:rPr lang="es-ES" sz="2000" b="0" i="1" smtClean="0">
                              <a:latin typeface="Cambria Math" panose="02040503050406030204" pitchFamily="18" charset="0"/>
                            </a:rPr>
                            <m:t>0,</m:t>
                          </m:r>
                          <m:r>
                            <a:rPr lang="es-ES" sz="2000" b="0" i="1" smtClean="0">
                              <a:latin typeface="Cambria Math" panose="02040503050406030204" pitchFamily="18" charset="0"/>
                            </a:rPr>
                            <m:t>𝑡h</m:t>
                          </m:r>
                        </m:sub>
                      </m:sSub>
                      <m:r>
                        <a:rPr lang="es-ES" sz="2000" b="0" i="1" smtClean="0">
                          <a:latin typeface="Cambria Math" panose="02040503050406030204" pitchFamily="18" charset="0"/>
                        </a:rPr>
                        <m:t>=</m:t>
                      </m:r>
                      <m:f>
                        <m:fPr>
                          <m:ctrlPr>
                            <a:rPr lang="en-US" sz="2000" i="1">
                              <a:latin typeface="Cambria Math" panose="02040503050406030204" pitchFamily="18" charset="0"/>
                            </a:rPr>
                          </m:ctrlPr>
                        </m:fPr>
                        <m:num>
                          <m:r>
                            <m:rPr>
                              <m:sty m:val="p"/>
                            </m:rPr>
                            <a:rPr lang="es-ES" sz="2000">
                              <a:latin typeface="Cambria Math" panose="02040503050406030204" pitchFamily="18" charset="0"/>
                            </a:rPr>
                            <m:t>Δ</m:t>
                          </m:r>
                          <m:sSub>
                            <m:sSubPr>
                              <m:ctrlPr>
                                <a:rPr lang="es-ES" sz="2000" b="0" i="1" smtClean="0">
                                  <a:latin typeface="Cambria Math" panose="02040503050406030204" pitchFamily="18" charset="0"/>
                                </a:rPr>
                              </m:ctrlPr>
                            </m:sSubPr>
                            <m:e>
                              <m:r>
                                <a:rPr lang="es-ES" sz="2000" i="1">
                                  <a:latin typeface="Cambria Math" panose="02040503050406030204" pitchFamily="18" charset="0"/>
                                </a:rPr>
                                <m:t>𝑁</m:t>
                              </m:r>
                            </m:e>
                            <m:sub>
                              <m:r>
                                <a:rPr lang="es-ES" sz="2000" b="0" i="1" smtClean="0">
                                  <a:latin typeface="Cambria Math" panose="02040503050406030204" pitchFamily="18" charset="0"/>
                                </a:rPr>
                                <m:t>𝑡h</m:t>
                              </m:r>
                            </m:sub>
                          </m:sSub>
                          <m:sSubSup>
                            <m:sSubSupPr>
                              <m:ctrlPr>
                                <a:rPr lang="en-US" sz="2000" i="1">
                                  <a:latin typeface="Cambria Math" panose="02040503050406030204" pitchFamily="18" charset="0"/>
                                </a:rPr>
                              </m:ctrlPr>
                            </m:sSubSupPr>
                            <m:e>
                              <m:r>
                                <a:rPr lang="es-ES" sz="2000" b="0" i="1" smtClean="0">
                                  <a:latin typeface="Cambria Math" panose="02040503050406030204" pitchFamily="18" charset="0"/>
                                </a:rPr>
                                <m:t> </m:t>
                              </m:r>
                              <m:r>
                                <a:rPr lang="en-US" sz="2000" i="1">
                                  <a:latin typeface="Cambria Math" panose="02040503050406030204" pitchFamily="18" charset="0"/>
                                </a:rPr>
                                <m:t>𝜆</m:t>
                              </m:r>
                            </m:e>
                            <m:sub>
                              <m:r>
                                <a:rPr lang="es-ES" sz="2000" i="1">
                                  <a:latin typeface="Cambria Math" panose="02040503050406030204" pitchFamily="18" charset="0"/>
                                </a:rPr>
                                <m:t>0</m:t>
                              </m:r>
                            </m:sub>
                            <m:sup>
                              <m:r>
                                <a:rPr lang="en-US" sz="2000" i="1">
                                  <a:latin typeface="Cambria Math" panose="02040503050406030204" pitchFamily="18" charset="0"/>
                                </a:rPr>
                                <m:t>3</m:t>
                              </m:r>
                            </m:sup>
                          </m:sSubSup>
                        </m:num>
                        <m:den>
                          <m:r>
                            <a:rPr lang="en-US" sz="2000" i="1">
                              <a:latin typeface="Cambria Math" panose="02040503050406030204" pitchFamily="18" charset="0"/>
                            </a:rPr>
                            <m:t>4</m:t>
                          </m:r>
                          <m:sSup>
                            <m:sSupPr>
                              <m:ctrlPr>
                                <a:rPr lang="en-US" sz="2000" i="1">
                                  <a:latin typeface="Cambria Math" panose="02040503050406030204" pitchFamily="18" charset="0"/>
                                </a:rPr>
                              </m:ctrlPr>
                            </m:sSupPr>
                            <m:e>
                              <m:r>
                                <a:rPr lang="en-US" sz="2000" i="1">
                                  <a:latin typeface="Cambria Math" panose="02040503050406030204" pitchFamily="18" charset="0"/>
                                </a:rPr>
                                <m:t>𝜋</m:t>
                              </m:r>
                            </m:e>
                            <m:sup>
                              <m:r>
                                <a:rPr lang="en-US" sz="2000" i="1">
                                  <a:latin typeface="Cambria Math" panose="02040503050406030204" pitchFamily="18" charset="0"/>
                                </a:rPr>
                                <m:t>2</m:t>
                              </m:r>
                            </m:sup>
                          </m:sSup>
                          <m:r>
                            <a:rPr lang="en-US" sz="2000" i="1">
                              <a:latin typeface="Cambria Math" panose="02040503050406030204" pitchFamily="18" charset="0"/>
                            </a:rPr>
                            <m:t>𝑛</m:t>
                          </m:r>
                          <m:sSub>
                            <m:sSubPr>
                              <m:ctrlPr>
                                <a:rPr lang="en-US" sz="2000" i="1">
                                  <a:latin typeface="Cambria Math" panose="02040503050406030204" pitchFamily="18" charset="0"/>
                                </a:rPr>
                              </m:ctrlPr>
                            </m:sSubPr>
                            <m:e>
                              <m:r>
                                <a:rPr lang="en-US" sz="2000" i="1">
                                  <a:latin typeface="Cambria Math" panose="02040503050406030204" pitchFamily="18" charset="0"/>
                                </a:rPr>
                                <m:t>𝜏</m:t>
                              </m:r>
                            </m:e>
                            <m:sub>
                              <m:r>
                                <a:rPr lang="en-US" sz="2000" i="1">
                                  <a:latin typeface="Cambria Math" panose="02040503050406030204" pitchFamily="18" charset="0"/>
                                </a:rPr>
                                <m:t>21</m:t>
                              </m:r>
                            </m:sub>
                          </m:sSub>
                          <m:r>
                            <m:rPr>
                              <m:sty m:val="p"/>
                            </m:rPr>
                            <a:rPr lang="en-US" sz="2000">
                              <a:latin typeface="Cambria Math" panose="02040503050406030204" pitchFamily="18" charset="0"/>
                            </a:rPr>
                            <m:t>Δ</m:t>
                          </m:r>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𝑎</m:t>
                              </m:r>
                            </m:sub>
                          </m:sSub>
                        </m:den>
                      </m:f>
                    </m:oMath>
                    <m:oMath xmlns:m="http://schemas.openxmlformats.org/officeDocument/2006/math">
                      <m:r>
                        <m:rPr>
                          <m:sty m:val="p"/>
                        </m:rPr>
                        <a:rPr lang="es-ES" sz="2000" b="0" i="0" smtClean="0">
                          <a:latin typeface="Cambria Math" panose="02040503050406030204" pitchFamily="18" charset="0"/>
                        </a:rPr>
                        <m:t>Δ</m:t>
                      </m:r>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𝑁</m:t>
                          </m:r>
                        </m:e>
                        <m:sub>
                          <m:r>
                            <a:rPr lang="es-ES" sz="2000" b="0" i="1" smtClean="0">
                              <a:latin typeface="Cambria Math" panose="02040503050406030204" pitchFamily="18" charset="0"/>
                            </a:rPr>
                            <m:t>𝑡h</m:t>
                          </m:r>
                        </m:sub>
                      </m:sSub>
                      <m:r>
                        <a:rPr lang="es-ES" sz="2000" b="0" i="1" smtClean="0">
                          <a:latin typeface="Cambria Math" panose="02040503050406030204" pitchFamily="18" charset="0"/>
                        </a:rPr>
                        <m:t>= </m:t>
                      </m:r>
                      <m:sSub>
                        <m:sSubPr>
                          <m:ctrlPr>
                            <a:rPr lang="es-ES" sz="2000" i="1">
                              <a:latin typeface="Cambria Math" panose="02040503050406030204" pitchFamily="18" charset="0"/>
                            </a:rPr>
                          </m:ctrlPr>
                        </m:sSubPr>
                        <m:e>
                          <m:r>
                            <a:rPr lang="es-ES" sz="2000" i="1">
                              <a:latin typeface="Cambria Math" panose="02040503050406030204" pitchFamily="18" charset="0"/>
                            </a:rPr>
                            <m:t>𝑅</m:t>
                          </m:r>
                        </m:e>
                        <m:sub>
                          <m:r>
                            <a:rPr lang="es-ES" sz="2000" i="1">
                              <a:latin typeface="Cambria Math" panose="02040503050406030204" pitchFamily="18" charset="0"/>
                            </a:rPr>
                            <m:t>𝑝</m:t>
                          </m:r>
                          <m:r>
                            <a:rPr lang="es-ES" sz="2000" b="0" i="1" smtClean="0">
                              <a:latin typeface="Cambria Math" panose="02040503050406030204" pitchFamily="18" charset="0"/>
                            </a:rPr>
                            <m:t>,</m:t>
                          </m:r>
                          <m:r>
                            <a:rPr lang="es-ES" sz="2000" b="0" i="1" smtClean="0">
                              <a:latin typeface="Cambria Math" panose="02040503050406030204" pitchFamily="18" charset="0"/>
                            </a:rPr>
                            <m:t>𝑡h</m:t>
                          </m:r>
                        </m:sub>
                      </m:sSub>
                      <m:d>
                        <m:dPr>
                          <m:ctrlPr>
                            <a:rPr lang="es-ES" sz="2000" i="1">
                              <a:latin typeface="Cambria Math" panose="02040503050406030204" pitchFamily="18" charset="0"/>
                            </a:rPr>
                          </m:ctrlPr>
                        </m:dPr>
                        <m:e>
                          <m:sSub>
                            <m:sSubPr>
                              <m:ctrlPr>
                                <a:rPr lang="es-ES" sz="2000" i="1">
                                  <a:latin typeface="Cambria Math" panose="02040503050406030204" pitchFamily="18" charset="0"/>
                                </a:rPr>
                              </m:ctrlPr>
                            </m:sSubPr>
                            <m:e>
                              <m:r>
                                <a:rPr lang="es-ES" sz="2000" i="1">
                                  <a:latin typeface="Cambria Math" panose="02040503050406030204" pitchFamily="18" charset="0"/>
                                </a:rPr>
                                <m:t>𝜏</m:t>
                              </m:r>
                            </m:e>
                            <m:sub>
                              <m:r>
                                <a:rPr lang="es-ES" sz="2000" i="1">
                                  <a:latin typeface="Cambria Math" panose="02040503050406030204" pitchFamily="18" charset="0"/>
                                </a:rPr>
                                <m:t>2</m:t>
                              </m:r>
                            </m:sub>
                          </m:sSub>
                          <m:r>
                            <a:rPr lang="es-ES" sz="2000" i="1">
                              <a:latin typeface="Cambria Math" panose="02040503050406030204" pitchFamily="18" charset="0"/>
                            </a:rPr>
                            <m:t>−</m:t>
                          </m:r>
                          <m:sSub>
                            <m:sSubPr>
                              <m:ctrlPr>
                                <a:rPr lang="es-ES" sz="2000" i="1">
                                  <a:latin typeface="Cambria Math" panose="02040503050406030204" pitchFamily="18" charset="0"/>
                                </a:rPr>
                              </m:ctrlPr>
                            </m:sSubPr>
                            <m:e>
                              <m:r>
                                <a:rPr lang="es-ES" sz="2000" i="1">
                                  <a:latin typeface="Cambria Math" panose="02040503050406030204" pitchFamily="18" charset="0"/>
                                </a:rPr>
                                <m:t>𝜏</m:t>
                              </m:r>
                            </m:e>
                            <m:sub>
                              <m:r>
                                <a:rPr lang="es-ES" sz="2000" i="1">
                                  <a:latin typeface="Cambria Math" panose="02040503050406030204" pitchFamily="18" charset="0"/>
                                </a:rPr>
                                <m:t>1</m:t>
                              </m:r>
                            </m:sub>
                          </m:sSub>
                        </m:e>
                      </m:d>
                      <m:f>
                        <m:fPr>
                          <m:ctrlPr>
                            <a:rPr lang="es-ES" sz="2000" i="1">
                              <a:latin typeface="Cambria Math" panose="02040503050406030204" pitchFamily="18" charset="0"/>
                            </a:rPr>
                          </m:ctrlPr>
                        </m:fPr>
                        <m:num>
                          <m:r>
                            <a:rPr lang="es-ES" sz="2000" i="1">
                              <a:latin typeface="Cambria Math" panose="02040503050406030204" pitchFamily="18" charset="0"/>
                            </a:rPr>
                            <m:t>1</m:t>
                          </m:r>
                        </m:num>
                        <m:den>
                          <m:r>
                            <a:rPr lang="es-ES" sz="2000" i="1">
                              <a:latin typeface="Cambria Math" panose="02040503050406030204" pitchFamily="18" charset="0"/>
                            </a:rPr>
                            <m:t>1+</m:t>
                          </m:r>
                          <m:sSub>
                            <m:sSubPr>
                              <m:ctrlPr>
                                <a:rPr lang="es-ES" sz="2000" i="1">
                                  <a:latin typeface="Cambria Math" panose="02040503050406030204" pitchFamily="18" charset="0"/>
                                </a:rPr>
                              </m:ctrlPr>
                            </m:sSubPr>
                            <m:e>
                              <m:r>
                                <a:rPr lang="es-ES" sz="2000" i="1">
                                  <a:latin typeface="Cambria Math" panose="02040503050406030204" pitchFamily="18" charset="0"/>
                                </a:rPr>
                                <m:t>𝑊</m:t>
                              </m:r>
                            </m:e>
                            <m:sub>
                              <m:r>
                                <a:rPr lang="es-ES" sz="2000" i="1">
                                  <a:latin typeface="Cambria Math" panose="02040503050406030204" pitchFamily="18" charset="0"/>
                                </a:rPr>
                                <m:t>𝑠𝑖𝑔</m:t>
                              </m:r>
                            </m:sub>
                          </m:sSub>
                          <m:sSub>
                            <m:sSubPr>
                              <m:ctrlPr>
                                <a:rPr lang="es-ES" sz="2000" i="1">
                                  <a:latin typeface="Cambria Math" panose="02040503050406030204" pitchFamily="18" charset="0"/>
                                </a:rPr>
                              </m:ctrlPr>
                            </m:sSubPr>
                            <m:e>
                              <m:r>
                                <a:rPr lang="es-ES" sz="2000" i="1">
                                  <a:latin typeface="Cambria Math" panose="02040503050406030204" pitchFamily="18" charset="0"/>
                                </a:rPr>
                                <m:t>𝜏</m:t>
                              </m:r>
                            </m:e>
                            <m:sub>
                              <m:r>
                                <a:rPr lang="es-ES" sz="2000" i="1">
                                  <a:latin typeface="Cambria Math" panose="02040503050406030204" pitchFamily="18" charset="0"/>
                                </a:rPr>
                                <m:t>21</m:t>
                              </m:r>
                            </m:sub>
                          </m:sSub>
                        </m:den>
                      </m:f>
                    </m:oMath>
                  </m:oMathPara>
                </a14:m>
                <a:endParaRPr lang="en-US" sz="2000" dirty="0"/>
              </a:p>
              <a:p>
                <a:endParaRPr lang="en-US" sz="2000" dirty="0"/>
              </a:p>
              <a:p>
                <a:endParaRPr lang="en-US" dirty="0"/>
              </a:p>
            </p:txBody>
          </p:sp>
        </mc:Choice>
        <mc:Fallback xmlns="">
          <p:sp>
            <p:nvSpPr>
              <p:cNvPr id="3" name="Marcador de contenido 2">
                <a:extLst>
                  <a:ext uri="{FF2B5EF4-FFF2-40B4-BE49-F238E27FC236}">
                    <a16:creationId xmlns:a16="http://schemas.microsoft.com/office/drawing/2014/main" id="{22089E14-35BE-4B54-9CA0-DF3CE8E60B23}"/>
                  </a:ext>
                </a:extLst>
              </p:cNvPr>
              <p:cNvSpPr>
                <a:spLocks noGrp="1" noRot="1" noChangeAspect="1" noMove="1" noResize="1" noEditPoints="1" noAdjustHandles="1" noChangeArrowheads="1" noChangeShapeType="1" noTextEdit="1"/>
              </p:cNvSpPr>
              <p:nvPr>
                <p:ph sz="quarter" idx="13"/>
              </p:nvPr>
            </p:nvSpPr>
            <p:spPr>
              <a:blipFill>
                <a:blip r:embed="rId2"/>
                <a:stretch>
                  <a:fillRect l="-473" t="-1435"/>
                </a:stretch>
              </a:blipFill>
            </p:spPr>
            <p:txBody>
              <a:bodyPr/>
              <a:lstStyle/>
              <a:p>
                <a:r>
                  <a:rPr lang="en-US">
                    <a:noFill/>
                  </a:rPr>
                  <a:t> </a:t>
                </a:r>
              </a:p>
            </p:txBody>
          </p:sp>
        </mc:Fallback>
      </mc:AlternateContent>
      <p:sp>
        <p:nvSpPr>
          <p:cNvPr id="4" name="Marcador de contenido 3">
            <a:extLst>
              <a:ext uri="{FF2B5EF4-FFF2-40B4-BE49-F238E27FC236}">
                <a16:creationId xmlns:a16="http://schemas.microsoft.com/office/drawing/2014/main" id="{4A6E13D2-53BD-4FEB-8744-4626FC41AE61}"/>
              </a:ext>
            </a:extLst>
          </p:cNvPr>
          <p:cNvSpPr>
            <a:spLocks noGrp="1"/>
          </p:cNvSpPr>
          <p:nvPr>
            <p:ph sz="quarter" idx="14"/>
          </p:nvPr>
        </p:nvSpPr>
        <p:spPr/>
        <p:txBody>
          <a:bodyPr/>
          <a:lstStyle/>
          <a:p>
            <a:r>
              <a:rPr lang="es-ES" sz="2400" dirty="0"/>
              <a:t>At </a:t>
            </a:r>
            <a:r>
              <a:rPr lang="es-ES" sz="2400" dirty="0" err="1"/>
              <a:t>the</a:t>
            </a:r>
            <a:r>
              <a:rPr lang="es-ES" sz="2400" dirty="0"/>
              <a:t> </a:t>
            </a:r>
            <a:r>
              <a:rPr lang="es-ES" sz="2400" dirty="0" err="1"/>
              <a:t>threshold</a:t>
            </a:r>
            <a:r>
              <a:rPr lang="es-ES" sz="2400" dirty="0"/>
              <a:t>, </a:t>
            </a:r>
            <a:r>
              <a:rPr lang="es-ES" sz="2400" dirty="0" err="1"/>
              <a:t>the</a:t>
            </a:r>
            <a:r>
              <a:rPr lang="es-ES" sz="2400" dirty="0"/>
              <a:t> </a:t>
            </a:r>
            <a:r>
              <a:rPr lang="es-ES" sz="2400" dirty="0" err="1"/>
              <a:t>oscillation</a:t>
            </a:r>
            <a:r>
              <a:rPr lang="es-ES" sz="2400" dirty="0"/>
              <a:t> </a:t>
            </a:r>
            <a:r>
              <a:rPr lang="es-ES" sz="2400" dirty="0" err="1"/>
              <a:t>is</a:t>
            </a:r>
            <a:r>
              <a:rPr lang="es-ES" sz="2400" dirty="0"/>
              <a:t> </a:t>
            </a:r>
            <a:r>
              <a:rPr lang="es-ES" sz="2400" dirty="0" err="1"/>
              <a:t>maintained</a:t>
            </a:r>
            <a:endParaRPr lang="en-US" sz="2400" dirty="0"/>
          </a:p>
        </p:txBody>
      </p:sp>
    </p:spTree>
    <p:extLst>
      <p:ext uri="{BB962C8B-B14F-4D97-AF65-F5344CB8AC3E}">
        <p14:creationId xmlns:p14="http://schemas.microsoft.com/office/powerpoint/2010/main" val="202004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091DB-3027-444E-987C-9B95FEB7C441}"/>
              </a:ext>
            </a:extLst>
          </p:cNvPr>
          <p:cNvSpPr>
            <a:spLocks noGrp="1"/>
          </p:cNvSpPr>
          <p:nvPr>
            <p:ph type="title"/>
          </p:nvPr>
        </p:nvSpPr>
        <p:spPr/>
        <p:txBody>
          <a:bodyPr/>
          <a:lstStyle/>
          <a:p>
            <a:r>
              <a:rPr lang="en-US" dirty="0"/>
              <a:t>Intensity increase for a single pass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2BDA0493-A800-41B7-9F09-AACF4683ADB4}"/>
                  </a:ext>
                </a:extLst>
              </p:cNvPr>
              <p:cNvSpPr>
                <a:spLocks noGrp="1"/>
              </p:cNvSpPr>
              <p:nvPr>
                <p:ph sz="quarter" idx="13"/>
              </p:nvPr>
            </p:nvSpPr>
            <p:spPr>
              <a:xfrm>
                <a:off x="269875" y="873125"/>
                <a:ext cx="11567659" cy="4695580"/>
              </a:xfrm>
            </p:spPr>
            <p:txBody>
              <a:bodyPr/>
              <a:lstStyle/>
              <a:p>
                <a:r>
                  <a:rPr lang="en-US" sz="2000" dirty="0"/>
                  <a:t>Here we define the output intensity </a:t>
                </a:r>
                <a14:m>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𝐼</m:t>
                        </m:r>
                      </m:e>
                      <m:sub>
                        <m:r>
                          <a:rPr lang="es-ES" sz="2000" b="0" i="1" smtClean="0">
                            <a:latin typeface="Cambria Math" panose="02040503050406030204" pitchFamily="18" charset="0"/>
                          </a:rPr>
                          <m:t>𝑜𝑢𝑡</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d>
                          <m:dPr>
                            <m:begChr m:val="|"/>
                            <m:endChr m:val="|"/>
                            <m:ctrlPr>
                              <a:rPr lang="es-ES" sz="2000" b="0" i="1" smtClean="0">
                                <a:latin typeface="Cambria Math" panose="02040503050406030204" pitchFamily="18" charset="0"/>
                              </a:rPr>
                            </m:ctrlPr>
                          </m:dPr>
                          <m:e>
                            <m:sSub>
                              <m:sSubPr>
                                <m:ctrlPr>
                                  <a:rPr lang="es-ES" sz="2000" b="0" i="1" smtClean="0">
                                    <a:latin typeface="Cambria Math" panose="02040503050406030204" pitchFamily="18" charset="0"/>
                                  </a:rPr>
                                </m:ctrlPr>
                              </m:sSubPr>
                              <m:e>
                                <m:r>
                                  <a:rPr lang="es-ES" sz="2000" b="0" i="1" smtClean="0">
                                    <a:latin typeface="Cambria Math" panose="02040503050406030204" pitchFamily="18" charset="0"/>
                                  </a:rPr>
                                  <m:t>𝑇</m:t>
                                </m:r>
                              </m:e>
                              <m:sub>
                                <m:r>
                                  <a:rPr lang="es-ES" sz="2000" b="0" i="1" smtClean="0">
                                    <a:latin typeface="Cambria Math" panose="02040503050406030204" pitchFamily="18" charset="0"/>
                                  </a:rPr>
                                  <m:t>𝑓</m:t>
                                </m:r>
                              </m:sub>
                            </m:sSub>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𝜔</m:t>
                                </m:r>
                              </m:e>
                            </m:d>
                          </m:e>
                        </m:d>
                      </m:e>
                      <m:sup>
                        <m:r>
                          <a:rPr lang="es-ES" sz="2000" b="0" i="1" smtClean="0">
                            <a:latin typeface="Cambria Math" panose="02040503050406030204" pitchFamily="18" charset="0"/>
                          </a:rPr>
                          <m:t>2</m:t>
                        </m:r>
                      </m:sup>
                    </m:sSup>
                    <m:r>
                      <a:rPr lang="es-ES" sz="2000" b="0" i="1" smtClean="0">
                        <a:latin typeface="Cambria Math" panose="02040503050406030204" pitchFamily="18" charset="0"/>
                      </a:rPr>
                      <m:t>=</m:t>
                    </m:r>
                    <m:sSup>
                      <m:sSupPr>
                        <m:ctrlPr>
                          <a:rPr lang="es-ES" sz="2000" b="0" i="1" smtClean="0">
                            <a:latin typeface="Cambria Math" panose="02040503050406030204" pitchFamily="18" charset="0"/>
                          </a:rPr>
                        </m:ctrlPr>
                      </m:sSupPr>
                      <m:e>
                        <m:d>
                          <m:dPr>
                            <m:begChr m:val="|"/>
                            <m:endChr m:val="|"/>
                            <m:ctrlPr>
                              <a:rPr lang="es-ES" sz="2000" b="0" i="1" smtClean="0">
                                <a:latin typeface="Cambria Math" panose="02040503050406030204" pitchFamily="18" charset="0"/>
                              </a:rPr>
                            </m:ctrlPr>
                          </m:dPr>
                          <m:e>
                            <m:f>
                              <m:fPr>
                                <m:ctrlPr>
                                  <a:rPr lang="es-ES" sz="2000" b="0" i="1" smtClean="0">
                                    <a:latin typeface="Cambria Math" panose="02040503050406030204" pitchFamily="18" charset="0"/>
                                  </a:rPr>
                                </m:ctrlPr>
                              </m:fPr>
                              <m:num>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up>
                                    <m:r>
                                      <a:rPr lang="es-ES" sz="2000" b="0" i="1" smtClean="0">
                                        <a:latin typeface="Cambria Math" panose="02040503050406030204" pitchFamily="18" charset="0"/>
                                      </a:rPr>
                                      <m:t>+</m:t>
                                    </m:r>
                                  </m:sup>
                                </m:sSubSup>
                                <m:d>
                                  <m:dPr>
                                    <m:ctrlPr>
                                      <a:rPr lang="es-ES" sz="2000" b="0" i="1" smtClean="0">
                                        <a:latin typeface="Cambria Math" panose="02040503050406030204" pitchFamily="18" charset="0"/>
                                      </a:rPr>
                                    </m:ctrlPr>
                                  </m:dPr>
                                  <m:e>
                                    <m:r>
                                      <a:rPr lang="es-ES" sz="2000" b="0" i="1" smtClean="0">
                                        <a:latin typeface="Cambria Math" panose="02040503050406030204" pitchFamily="18" charset="0"/>
                                      </a:rPr>
                                      <m:t>𝑁</m:t>
                                    </m:r>
                                  </m:e>
                                </m:d>
                              </m:num>
                              <m:den>
                                <m:sSubSup>
                                  <m:sSubSupPr>
                                    <m:ctrlPr>
                                      <a:rPr lang="es-ES" sz="2000" b="0" i="1" smtClean="0">
                                        <a:latin typeface="Cambria Math" panose="02040503050406030204" pitchFamily="18" charset="0"/>
                                      </a:rPr>
                                    </m:ctrlPr>
                                  </m:sSubSupPr>
                                  <m:e>
                                    <m:r>
                                      <a:rPr lang="es-ES" sz="2000" b="0" i="1" smtClean="0">
                                        <a:latin typeface="Cambria Math" panose="02040503050406030204" pitchFamily="18" charset="0"/>
                                      </a:rPr>
                                      <m:t>𝐸</m:t>
                                    </m:r>
                                  </m:e>
                                  <m:sub>
                                    <m:r>
                                      <a:rPr lang="es-ES" sz="2000" b="0" i="1" smtClean="0">
                                        <a:latin typeface="Cambria Math" panose="02040503050406030204" pitchFamily="18" charset="0"/>
                                      </a:rPr>
                                      <m:t>1</m:t>
                                    </m:r>
                                  </m:sub>
                                  <m:sup>
                                    <m:r>
                                      <a:rPr lang="es-ES" sz="2000" b="0" i="1" smtClean="0">
                                        <a:latin typeface="Cambria Math" panose="02040503050406030204" pitchFamily="18" charset="0"/>
                                      </a:rPr>
                                      <m:t>+</m:t>
                                    </m:r>
                                  </m:sup>
                                </m:sSubSup>
                                <m:d>
                                  <m:dPr>
                                    <m:ctrlPr>
                                      <a:rPr lang="es-ES" sz="2000" b="0" i="1" smtClean="0">
                                        <a:latin typeface="Cambria Math" panose="02040503050406030204" pitchFamily="18" charset="0"/>
                                      </a:rPr>
                                    </m:ctrlPr>
                                  </m:dPr>
                                  <m:e>
                                    <m:r>
                                      <a:rPr lang="es-ES" sz="2000" b="0" i="1" smtClean="0">
                                        <a:latin typeface="Cambria Math" panose="02040503050406030204" pitchFamily="18" charset="0"/>
                                      </a:rPr>
                                      <m:t>0</m:t>
                                    </m:r>
                                  </m:e>
                                </m:d>
                              </m:den>
                            </m:f>
                          </m:e>
                        </m:d>
                      </m:e>
                      <m:sup>
                        <m:r>
                          <a:rPr lang="es-ES" sz="2000" b="0" i="1" smtClean="0">
                            <a:latin typeface="Cambria Math" panose="02040503050406030204" pitchFamily="18" charset="0"/>
                          </a:rPr>
                          <m:t>2</m:t>
                        </m:r>
                      </m:sup>
                    </m:sSup>
                  </m:oMath>
                </a14:m>
                <a:endParaRPr lang="es-ES" sz="2000" b="0" dirty="0"/>
              </a:p>
              <a:p>
                <a:r>
                  <a:rPr lang="en-US" sz="2000" dirty="0"/>
                  <a:t> For </a:t>
                </a:r>
                <a14:m>
                  <m:oMath xmlns:m="http://schemas.openxmlformats.org/officeDocument/2006/math">
                    <m:r>
                      <a:rPr lang="es-ES" sz="2000" b="0" i="1" smtClean="0">
                        <a:latin typeface="Cambria Math" panose="02040503050406030204" pitchFamily="18" charset="0"/>
                      </a:rPr>
                      <m:t>𝑁</m:t>
                    </m:r>
                    <m:r>
                      <a:rPr lang="es-ES" sz="2000" b="0" i="1" smtClean="0">
                        <a:latin typeface="Cambria Math" panose="02040503050406030204" pitchFamily="18" charset="0"/>
                      </a:rPr>
                      <m:t>=5</m:t>
                    </m:r>
                  </m:oMath>
                </a14:m>
                <a:r>
                  <a:rPr lang="en-US" sz="2000" dirty="0"/>
                  <a:t>:</a:t>
                </a:r>
              </a:p>
            </p:txBody>
          </p:sp>
        </mc:Choice>
        <mc:Fallback xmlns="">
          <p:sp>
            <p:nvSpPr>
              <p:cNvPr id="3" name="Marcador de contenido 2">
                <a:extLst>
                  <a:ext uri="{FF2B5EF4-FFF2-40B4-BE49-F238E27FC236}">
                    <a16:creationId xmlns:a16="http://schemas.microsoft.com/office/drawing/2014/main" id="{2BDA0493-A800-41B7-9F09-AACF4683ADB4}"/>
                  </a:ext>
                </a:extLst>
              </p:cNvPr>
              <p:cNvSpPr>
                <a:spLocks noGrp="1" noRot="1" noChangeAspect="1" noMove="1" noResize="1" noEditPoints="1" noAdjustHandles="1" noChangeArrowheads="1" noChangeShapeType="1" noTextEdit="1"/>
              </p:cNvSpPr>
              <p:nvPr>
                <p:ph sz="quarter" idx="13"/>
              </p:nvPr>
            </p:nvSpPr>
            <p:spPr>
              <a:xfrm>
                <a:off x="269875" y="873125"/>
                <a:ext cx="11567659" cy="4695580"/>
              </a:xfrm>
              <a:blipFill>
                <a:blip r:embed="rId2"/>
                <a:stretch>
                  <a:fillRect l="-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Marcador de contenido 3">
                <a:extLst>
                  <a:ext uri="{FF2B5EF4-FFF2-40B4-BE49-F238E27FC236}">
                    <a16:creationId xmlns:a16="http://schemas.microsoft.com/office/drawing/2014/main" id="{D606E244-9D40-43C1-8F13-9C5D91AE1B7B}"/>
                  </a:ext>
                </a:extLst>
              </p:cNvPr>
              <p:cNvSpPr>
                <a:spLocks noGrp="1"/>
              </p:cNvSpPr>
              <p:nvPr>
                <p:ph sz="quarter" idx="14"/>
              </p:nvPr>
            </p:nvSpPr>
            <p:spPr/>
            <p:txBody>
              <a:bodyPr/>
              <a:lstStyle/>
              <a:p>
                <a:r>
                  <a:rPr lang="en-US" sz="2400" dirty="0"/>
                  <a:t>We have gain for </a:t>
                </a:r>
                <a14:m>
                  <m:oMath xmlns:m="http://schemas.openxmlformats.org/officeDocument/2006/math">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𝑛</m:t>
                        </m:r>
                      </m:e>
                      <m:sup>
                        <m:r>
                          <a:rPr lang="es-ES" sz="2400" b="0" i="1" smtClean="0">
                            <a:latin typeface="Cambria Math" panose="02040503050406030204" pitchFamily="18" charset="0"/>
                          </a:rPr>
                          <m:t>′′</m:t>
                        </m:r>
                      </m:sup>
                    </m:sSup>
                    <m:r>
                      <a:rPr lang="es-ES" sz="2400" b="0" i="1" smtClean="0">
                        <a:latin typeface="Cambria Math" panose="02040503050406030204" pitchFamily="18" charset="0"/>
                      </a:rPr>
                      <m:t>&lt;</m:t>
                    </m:r>
                    <m:sSubSup>
                      <m:sSubSupPr>
                        <m:ctrlPr>
                          <a:rPr lang="es-ES" sz="2400" b="0" i="1" smtClean="0">
                            <a:latin typeface="Cambria Math" panose="02040503050406030204" pitchFamily="18" charset="0"/>
                          </a:rPr>
                        </m:ctrlPr>
                      </m:sSubSupPr>
                      <m:e>
                        <m:r>
                          <a:rPr lang="es-ES" sz="2400" b="0" i="1" smtClean="0">
                            <a:latin typeface="Cambria Math" panose="02040503050406030204" pitchFamily="18" charset="0"/>
                          </a:rPr>
                          <m:t>𝑛</m:t>
                        </m:r>
                      </m:e>
                      <m:sub>
                        <m:r>
                          <a:rPr lang="es-ES" sz="2400" b="0" i="1" smtClean="0">
                            <a:latin typeface="Cambria Math" panose="02040503050406030204" pitchFamily="18" charset="0"/>
                          </a:rPr>
                          <m:t>𝑡h</m:t>
                        </m:r>
                      </m:sub>
                      <m:sup>
                        <m:r>
                          <a:rPr lang="es-ES" sz="2400" b="0" i="1" smtClean="0">
                            <a:latin typeface="Cambria Math" panose="02040503050406030204" pitchFamily="18" charset="0"/>
                          </a:rPr>
                          <m:t>′′</m:t>
                        </m:r>
                      </m:sup>
                    </m:sSubSup>
                  </m:oMath>
                </a14:m>
                <a:r>
                  <a:rPr lang="en-US" sz="2400" dirty="0"/>
                  <a:t>, but the oscillation would not be maintained</a:t>
                </a:r>
              </a:p>
            </p:txBody>
          </p:sp>
        </mc:Choice>
        <mc:Fallback xmlns="">
          <p:sp>
            <p:nvSpPr>
              <p:cNvPr id="4" name="Marcador de contenido 3">
                <a:extLst>
                  <a:ext uri="{FF2B5EF4-FFF2-40B4-BE49-F238E27FC236}">
                    <a16:creationId xmlns:a16="http://schemas.microsoft.com/office/drawing/2014/main" id="{D606E244-9D40-43C1-8F13-9C5D91AE1B7B}"/>
                  </a:ext>
                </a:extLst>
              </p:cNvPr>
              <p:cNvSpPr>
                <a:spLocks noGrp="1" noRot="1" noChangeAspect="1" noMove="1" noResize="1" noEditPoints="1" noAdjustHandles="1" noChangeArrowheads="1" noChangeShapeType="1" noTextEdit="1"/>
              </p:cNvSpPr>
              <p:nvPr>
                <p:ph sz="quarter" idx="14"/>
              </p:nvPr>
            </p:nvSpPr>
            <p:spPr>
              <a:blipFill>
                <a:blip r:embed="rId3"/>
                <a:stretch>
                  <a:fillRect t="-20290" b="-33333"/>
                </a:stretch>
              </a:blipFill>
            </p:spPr>
            <p:txBody>
              <a:bodyPr/>
              <a:lstStyle/>
              <a:p>
                <a:r>
                  <a:rPr lang="en-US">
                    <a:noFill/>
                  </a:rPr>
                  <a:t> </a:t>
                </a:r>
              </a:p>
            </p:txBody>
          </p:sp>
        </mc:Fallback>
      </mc:AlternateContent>
      <p:pic>
        <p:nvPicPr>
          <p:cNvPr id="5" name="Marcador de contenido 5" descr="Diagrama&#10;&#10;Descripción generada automáticamente">
            <a:extLst>
              <a:ext uri="{FF2B5EF4-FFF2-40B4-BE49-F238E27FC236}">
                <a16:creationId xmlns:a16="http://schemas.microsoft.com/office/drawing/2014/main" id="{04CE5531-D2AC-436E-8C4C-C9DAFD015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5205" y="39598"/>
            <a:ext cx="2615214" cy="1972353"/>
          </a:xfrm>
          <a:prstGeom prst="rect">
            <a:avLst/>
          </a:prstGeom>
        </p:spPr>
      </p:pic>
      <p:pic>
        <p:nvPicPr>
          <p:cNvPr id="7" name="Imagen 6">
            <a:extLst>
              <a:ext uri="{FF2B5EF4-FFF2-40B4-BE49-F238E27FC236}">
                <a16:creationId xmlns:a16="http://schemas.microsoft.com/office/drawing/2014/main" id="{7F9F5416-6FD6-43A7-8BC8-39F4E507788A}"/>
              </a:ext>
            </a:extLst>
          </p:cNvPr>
          <p:cNvPicPr>
            <a:picLocks noChangeAspect="1"/>
          </p:cNvPicPr>
          <p:nvPr/>
        </p:nvPicPr>
        <p:blipFill>
          <a:blip r:embed="rId5"/>
          <a:stretch>
            <a:fillRect/>
          </a:stretch>
        </p:blipFill>
        <p:spPr>
          <a:xfrm>
            <a:off x="269240" y="2195013"/>
            <a:ext cx="3781287" cy="2743200"/>
          </a:xfrm>
          <a:prstGeom prst="rect">
            <a:avLst/>
          </a:prstGeom>
        </p:spPr>
      </p:pic>
      <p:pic>
        <p:nvPicPr>
          <p:cNvPr id="9" name="Imagen 8">
            <a:extLst>
              <a:ext uri="{FF2B5EF4-FFF2-40B4-BE49-F238E27FC236}">
                <a16:creationId xmlns:a16="http://schemas.microsoft.com/office/drawing/2014/main" id="{F37C65F2-370D-4C5F-B78F-1B419C486230}"/>
              </a:ext>
            </a:extLst>
          </p:cNvPr>
          <p:cNvPicPr>
            <a:picLocks noChangeAspect="1"/>
          </p:cNvPicPr>
          <p:nvPr/>
        </p:nvPicPr>
        <p:blipFill>
          <a:blip r:embed="rId6"/>
          <a:stretch>
            <a:fillRect/>
          </a:stretch>
        </p:blipFill>
        <p:spPr>
          <a:xfrm>
            <a:off x="8080448" y="2195013"/>
            <a:ext cx="3757087" cy="2743200"/>
          </a:xfrm>
          <a:prstGeom prst="rect">
            <a:avLst/>
          </a:prstGeom>
        </p:spPr>
      </p:pic>
      <p:pic>
        <p:nvPicPr>
          <p:cNvPr id="11" name="Imagen 10">
            <a:extLst>
              <a:ext uri="{FF2B5EF4-FFF2-40B4-BE49-F238E27FC236}">
                <a16:creationId xmlns:a16="http://schemas.microsoft.com/office/drawing/2014/main" id="{32CF9F88-35BC-4E5B-B804-9432CE106F14}"/>
              </a:ext>
            </a:extLst>
          </p:cNvPr>
          <p:cNvPicPr>
            <a:picLocks noChangeAspect="1"/>
          </p:cNvPicPr>
          <p:nvPr/>
        </p:nvPicPr>
        <p:blipFill>
          <a:blip r:embed="rId7"/>
          <a:stretch>
            <a:fillRect/>
          </a:stretch>
        </p:blipFill>
        <p:spPr>
          <a:xfrm>
            <a:off x="4189838" y="2195013"/>
            <a:ext cx="3718851" cy="2743200"/>
          </a:xfrm>
          <a:prstGeom prst="rect">
            <a:avLst/>
          </a:prstGeom>
        </p:spPr>
      </p:pic>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8322EED-265C-4150-9D20-395A34C9566A}"/>
                  </a:ext>
                </a:extLst>
              </p:cNvPr>
              <p:cNvSpPr txBox="1"/>
              <p:nvPr/>
            </p:nvSpPr>
            <p:spPr>
              <a:xfrm>
                <a:off x="1777717" y="5114960"/>
                <a:ext cx="7477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=0</m:t>
                      </m:r>
                    </m:oMath>
                  </m:oMathPara>
                </a14:m>
                <a:endParaRPr lang="en-US" dirty="0"/>
              </a:p>
            </p:txBody>
          </p:sp>
        </mc:Choice>
        <mc:Fallback xmlns="">
          <p:sp>
            <p:nvSpPr>
              <p:cNvPr id="12" name="CuadroTexto 11">
                <a:extLst>
                  <a:ext uri="{FF2B5EF4-FFF2-40B4-BE49-F238E27FC236}">
                    <a16:creationId xmlns:a16="http://schemas.microsoft.com/office/drawing/2014/main" id="{88322EED-265C-4150-9D20-395A34C9566A}"/>
                  </a:ext>
                </a:extLst>
              </p:cNvPr>
              <p:cNvSpPr txBox="1">
                <a:spLocks noRot="1" noChangeAspect="1" noMove="1" noResize="1" noEditPoints="1" noAdjustHandles="1" noChangeArrowheads="1" noChangeShapeType="1" noTextEdit="1"/>
              </p:cNvSpPr>
              <p:nvPr/>
            </p:nvSpPr>
            <p:spPr>
              <a:xfrm>
                <a:off x="1777717" y="5114960"/>
                <a:ext cx="747705" cy="276999"/>
              </a:xfrm>
              <a:prstGeom prst="rect">
                <a:avLst/>
              </a:prstGeom>
              <a:blipFill>
                <a:blip r:embed="rId8"/>
                <a:stretch>
                  <a:fillRect l="-4098" r="-7377"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A792F374-A800-4197-BFD8-F1F8FE1A3778}"/>
                  </a:ext>
                </a:extLst>
              </p:cNvPr>
              <p:cNvSpPr txBox="1"/>
              <p:nvPr/>
            </p:nvSpPr>
            <p:spPr>
              <a:xfrm>
                <a:off x="5593585" y="4980692"/>
                <a:ext cx="927177" cy="5455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m:t>
                      </m:r>
                      <m:f>
                        <m:fPr>
                          <m:ctrlPr>
                            <a:rPr lang="es-ES" b="0" i="1" smtClean="0">
                              <a:latin typeface="Cambria Math" panose="02040503050406030204" pitchFamily="18" charset="0"/>
                            </a:rPr>
                          </m:ctrlPr>
                        </m:fPr>
                        <m:num>
                          <m:sSubSup>
                            <m:sSubSupPr>
                              <m:ctrlPr>
                                <a:rPr lang="es-ES" b="0" i="1" smtClean="0">
                                  <a:latin typeface="Cambria Math" panose="02040503050406030204" pitchFamily="18" charset="0"/>
                                </a:rPr>
                              </m:ctrlPr>
                            </m:sSubSupPr>
                            <m:e>
                              <m:r>
                                <m:rPr>
                                  <m:sty m:val="p"/>
                                </m:rPr>
                                <a:rPr lang="es-ES" b="0" i="0" smtClean="0">
                                  <a:latin typeface="Cambria Math" panose="02040503050406030204" pitchFamily="18" charset="0"/>
                                </a:rPr>
                                <m:t>n</m:t>
                              </m:r>
                            </m:e>
                            <m:sub>
                              <m:r>
                                <m:rPr>
                                  <m:sty m:val="p"/>
                                </m:rPr>
                                <a:rPr lang="es-ES" b="0" i="0" smtClean="0">
                                  <a:latin typeface="Cambria Math" panose="02040503050406030204" pitchFamily="18" charset="0"/>
                                </a:rPr>
                                <m:t>th</m:t>
                              </m:r>
                            </m:sub>
                            <m:sup>
                              <m:r>
                                <a:rPr lang="es-ES" b="0" i="0" smtClean="0">
                                  <a:latin typeface="Cambria Math" panose="02040503050406030204" pitchFamily="18" charset="0"/>
                                </a:rPr>
                                <m:t>′′</m:t>
                              </m:r>
                            </m:sup>
                          </m:sSubSup>
                        </m:num>
                        <m:den>
                          <m:r>
                            <a:rPr lang="es-ES" b="0" i="1" smtClean="0">
                              <a:latin typeface="Cambria Math" panose="02040503050406030204" pitchFamily="18" charset="0"/>
                            </a:rPr>
                            <m:t>2</m:t>
                          </m:r>
                        </m:den>
                      </m:f>
                    </m:oMath>
                  </m:oMathPara>
                </a14:m>
                <a:endParaRPr lang="en-US" dirty="0"/>
              </a:p>
            </p:txBody>
          </p:sp>
        </mc:Choice>
        <mc:Fallback xmlns="">
          <p:sp>
            <p:nvSpPr>
              <p:cNvPr id="13" name="CuadroTexto 12">
                <a:extLst>
                  <a:ext uri="{FF2B5EF4-FFF2-40B4-BE49-F238E27FC236}">
                    <a16:creationId xmlns:a16="http://schemas.microsoft.com/office/drawing/2014/main" id="{A792F374-A800-4197-BFD8-F1F8FE1A3778}"/>
                  </a:ext>
                </a:extLst>
              </p:cNvPr>
              <p:cNvSpPr txBox="1">
                <a:spLocks noRot="1" noChangeAspect="1" noMove="1" noResize="1" noEditPoints="1" noAdjustHandles="1" noChangeArrowheads="1" noChangeShapeType="1" noTextEdit="1"/>
              </p:cNvSpPr>
              <p:nvPr/>
            </p:nvSpPr>
            <p:spPr>
              <a:xfrm>
                <a:off x="5593585" y="4980692"/>
                <a:ext cx="927177" cy="54553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92625FA5-5B81-406A-9547-624AD160E955}"/>
                  </a:ext>
                </a:extLst>
              </p:cNvPr>
              <p:cNvSpPr txBox="1"/>
              <p:nvPr/>
            </p:nvSpPr>
            <p:spPr>
              <a:xfrm>
                <a:off x="9478583" y="5114960"/>
                <a:ext cx="9442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b="0" i="1" smtClean="0">
                              <a:latin typeface="Cambria Math" panose="02040503050406030204" pitchFamily="18" charset="0"/>
                            </a:rPr>
                          </m:ctrlPr>
                        </m:sSupPr>
                        <m:e>
                          <m:r>
                            <a:rPr lang="es-ES" b="0" i="1" smtClean="0">
                              <a:latin typeface="Cambria Math" panose="02040503050406030204" pitchFamily="18" charset="0"/>
                            </a:rPr>
                            <m:t>𝑛</m:t>
                          </m:r>
                        </m:e>
                        <m:sup>
                          <m:r>
                            <a:rPr lang="es-ES" b="0" i="1" smtClean="0">
                              <a:latin typeface="Cambria Math" panose="02040503050406030204" pitchFamily="18" charset="0"/>
                            </a:rPr>
                            <m:t>′′</m:t>
                          </m:r>
                        </m:sup>
                      </m:sSup>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𝑛</m:t>
                          </m:r>
                        </m:e>
                        <m:sub>
                          <m:r>
                            <a:rPr lang="es-ES" b="0" i="1" smtClean="0">
                              <a:latin typeface="Cambria Math" panose="02040503050406030204" pitchFamily="18" charset="0"/>
                            </a:rPr>
                            <m:t>𝑡h</m:t>
                          </m:r>
                        </m:sub>
                        <m:sup>
                          <m:r>
                            <a:rPr lang="es-ES" b="0" i="1" smtClean="0">
                              <a:latin typeface="Cambria Math" panose="02040503050406030204" pitchFamily="18" charset="0"/>
                            </a:rPr>
                            <m:t>′′</m:t>
                          </m:r>
                        </m:sup>
                      </m:sSubSup>
                    </m:oMath>
                  </m:oMathPara>
                </a14:m>
                <a:endParaRPr lang="en-US" dirty="0"/>
              </a:p>
            </p:txBody>
          </p:sp>
        </mc:Choice>
        <mc:Fallback xmlns="">
          <p:sp>
            <p:nvSpPr>
              <p:cNvPr id="14" name="CuadroTexto 13">
                <a:extLst>
                  <a:ext uri="{FF2B5EF4-FFF2-40B4-BE49-F238E27FC236}">
                    <a16:creationId xmlns:a16="http://schemas.microsoft.com/office/drawing/2014/main" id="{92625FA5-5B81-406A-9547-624AD160E955}"/>
                  </a:ext>
                </a:extLst>
              </p:cNvPr>
              <p:cNvSpPr txBox="1">
                <a:spLocks noRot="1" noChangeAspect="1" noMove="1" noResize="1" noEditPoints="1" noAdjustHandles="1" noChangeArrowheads="1" noChangeShapeType="1" noTextEdit="1"/>
              </p:cNvSpPr>
              <p:nvPr/>
            </p:nvSpPr>
            <p:spPr>
              <a:xfrm>
                <a:off x="9478583" y="5114960"/>
                <a:ext cx="944297" cy="276999"/>
              </a:xfrm>
              <a:prstGeom prst="rect">
                <a:avLst/>
              </a:prstGeom>
              <a:blipFill>
                <a:blip r:embed="rId10"/>
                <a:stretch>
                  <a:fillRect l="-3226" r="-1935" b="-17391"/>
                </a:stretch>
              </a:blipFill>
            </p:spPr>
            <p:txBody>
              <a:bodyPr/>
              <a:lstStyle/>
              <a:p>
                <a:r>
                  <a:rPr lang="en-US">
                    <a:noFill/>
                  </a:rPr>
                  <a:t> </a:t>
                </a:r>
              </a:p>
            </p:txBody>
          </p:sp>
        </mc:Fallback>
      </mc:AlternateContent>
    </p:spTree>
    <p:extLst>
      <p:ext uri="{BB962C8B-B14F-4D97-AF65-F5344CB8AC3E}">
        <p14:creationId xmlns:p14="http://schemas.microsoft.com/office/powerpoint/2010/main" val="2284166069"/>
      </p:ext>
    </p:extLst>
  </p:cSld>
  <p:clrMapOvr>
    <a:masterClrMapping/>
  </p:clrMapOvr>
</p:sld>
</file>

<file path=ppt/theme/theme1.xml><?xml version="1.0" encoding="utf-8"?>
<a:theme xmlns:a="http://schemas.openxmlformats.org/drawingml/2006/main" name="Capolino_Slides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olino_Slides_Theme" id="{294A3E00-7D47-4D42-B17A-95D89F0AAB1E}" vid="{36E3AEA3-E4BA-4329-B025-B0EB7F032B62}"/>
    </a:ext>
  </a:extLst>
</a:theme>
</file>

<file path=ppt/theme/theme2.xml><?xml version="1.0" encoding="utf-8"?>
<a:theme xmlns:a="http://schemas.openxmlformats.org/drawingml/2006/main" name="Capolino_Title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olino_Title_Theme" id="{B2EBE72B-470E-4CF7-9249-DF1F0954883A}" vid="{C25F7877-D91D-4CB7-A24B-4A4B04882CCA}"/>
    </a:ext>
  </a:extLst>
</a:theme>
</file>

<file path=docProps/app.xml><?xml version="1.0" encoding="utf-8"?>
<Properties xmlns="http://schemas.openxmlformats.org/officeDocument/2006/extended-properties" xmlns:vt="http://schemas.openxmlformats.org/officeDocument/2006/docPropsVTypes">
  <Template>Capolino_Slides_Theme</Template>
  <TotalTime>1254</TotalTime>
  <Words>1480</Words>
  <Application>Microsoft Office PowerPoint</Application>
  <PresentationFormat>Panorámica</PresentationFormat>
  <Paragraphs>150</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14</vt:i4>
      </vt:variant>
    </vt:vector>
  </HeadingPairs>
  <TitlesOfParts>
    <vt:vector size="20" baseType="lpstr">
      <vt:lpstr>Arial</vt:lpstr>
      <vt:lpstr>Calibri</vt:lpstr>
      <vt:lpstr>Cambria Math</vt:lpstr>
      <vt:lpstr>Courier New</vt:lpstr>
      <vt:lpstr>Capolino_Slides_Theme</vt:lpstr>
      <vt:lpstr>Capolino_Title_Theme</vt:lpstr>
      <vt:lpstr>Lasing Threshold and refractive index lineshape</vt:lpstr>
      <vt:lpstr>Atomic susceptibility</vt:lpstr>
      <vt:lpstr>Complex refractive index</vt:lpstr>
      <vt:lpstr>Linewidth and lineshape</vt:lpstr>
      <vt:lpstr>Wavenumber</vt:lpstr>
      <vt:lpstr>Effective lengths and single pass length</vt:lpstr>
      <vt:lpstr>Power gain check</vt:lpstr>
      <vt:lpstr>EPD lasing and threshold values</vt:lpstr>
      <vt:lpstr>Intensity increase for a single pass</vt:lpstr>
      <vt:lpstr>Population inversion</vt:lpstr>
      <vt:lpstr>How do we close the cavity?</vt:lpstr>
      <vt:lpstr>Intensity saturation</vt:lpstr>
      <vt:lpstr>Power efficiency</vt:lpstr>
      <vt:lpstr>Laser cavity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Lasing Threshold</dc:title>
  <dc:creator>Albert Herrero Parareda</dc:creator>
  <cp:lastModifiedBy>Albert Herrero Parareda</cp:lastModifiedBy>
  <cp:revision>12</cp:revision>
  <dcterms:created xsi:type="dcterms:W3CDTF">2022-01-07T00:10:48Z</dcterms:created>
  <dcterms:modified xsi:type="dcterms:W3CDTF">2022-01-25T00:28:50Z</dcterms:modified>
</cp:coreProperties>
</file>