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69" r:id="rId4"/>
    <p:sldId id="256" r:id="rId5"/>
    <p:sldId id="258" r:id="rId6"/>
    <p:sldId id="267" r:id="rId7"/>
    <p:sldId id="270" r:id="rId8"/>
    <p:sldId id="260" r:id="rId9"/>
    <p:sldId id="275" r:id="rId10"/>
    <p:sldId id="262" r:id="rId11"/>
    <p:sldId id="266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0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0.png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Lasing Threshold and refractive index </a:t>
            </a:r>
            <a:r>
              <a:rPr lang="en-US" dirty="0" err="1"/>
              <a:t>lineshape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091DB-3027-444E-987C-9B95FEB7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increase for a single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DA0493-A800-41B7-9F09-AACF4683AD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67659" cy="4695580"/>
              </a:xfrm>
            </p:spPr>
            <p:txBody>
              <a:bodyPr/>
              <a:lstStyle/>
              <a:p>
                <a:r>
                  <a:rPr lang="en-US" sz="2000" dirty="0"/>
                  <a:t>Here we define the output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num>
                              <m:den>
                                <m:sSubSup>
                                  <m:sSubSup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sz="2000" b="0" dirty="0"/>
              </a:p>
              <a:p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BDA0493-A800-41B7-9F09-AACF4683A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67659" cy="4695580"/>
              </a:xfrm>
              <a:blipFill>
                <a:blip r:embed="rId2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06E244-9D40-43C1-8F13-9C5D91AE1B7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We have gain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400" dirty="0"/>
                  <a:t>, but the oscillation would not be maintained for a closed cavity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606E244-9D40-43C1-8F13-9C5D91AE1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04CE5531-D2AC-436E-8C4C-C9DAFD015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05" y="39598"/>
            <a:ext cx="2615214" cy="19723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9F5416-6FD6-43A7-8BC8-39F4E5077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40" y="2195013"/>
            <a:ext cx="3781287" cy="2743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7C65F2-370D-4C5F-B78F-1B419C486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0448" y="2195013"/>
            <a:ext cx="3757087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CF9F88-35BC-4E5B-B804-9432CE10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838" y="2195013"/>
            <a:ext cx="3718851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322EED-265C-4150-9D20-395A34C9566A}"/>
                  </a:ext>
                </a:extLst>
              </p:cNvPr>
              <p:cNvSpPr txBox="1"/>
              <p:nvPr/>
            </p:nvSpPr>
            <p:spPr>
              <a:xfrm>
                <a:off x="1777717" y="5114960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88322EED-265C-4150-9D20-395A34C95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717" y="5114960"/>
                <a:ext cx="747705" cy="276999"/>
              </a:xfrm>
              <a:prstGeom prst="rect">
                <a:avLst/>
              </a:prstGeom>
              <a:blipFill>
                <a:blip r:embed="rId8"/>
                <a:stretch>
                  <a:fillRect l="-4098" r="-737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792F374-A800-4197-BFD8-F1F8FE1A3778}"/>
                  </a:ext>
                </a:extLst>
              </p:cNvPr>
              <p:cNvSpPr txBox="1"/>
              <p:nvPr/>
            </p:nvSpPr>
            <p:spPr>
              <a:xfrm>
                <a:off x="5593585" y="4980692"/>
                <a:ext cx="927177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th</m:t>
                              </m:r>
                            </m:sub>
                            <m:sup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b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792F374-A800-4197-BFD8-F1F8FE1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85" y="4980692"/>
                <a:ext cx="927177" cy="5455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625FA5-5B81-406A-9547-624AD160E955}"/>
                  </a:ext>
                </a:extLst>
              </p:cNvPr>
              <p:cNvSpPr txBox="1"/>
              <p:nvPr/>
            </p:nvSpPr>
            <p:spPr>
              <a:xfrm>
                <a:off x="9478583" y="5114960"/>
                <a:ext cx="944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625FA5-5B81-406A-9547-624AD160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583" y="5114960"/>
                <a:ext cx="944297" cy="276999"/>
              </a:xfrm>
              <a:prstGeom prst="rect">
                <a:avLst/>
              </a:prstGeom>
              <a:blipFill>
                <a:blip r:embed="rId10"/>
                <a:stretch>
                  <a:fillRect l="-3226" r="-193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21014-A115-43B0-9ABF-BB230E6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close the cavity?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827BF86-1127-40B2-B911-0313F57684F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cavity is closed with two mirrors on port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827BF86-1127-40B2-B911-0313F5768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10694F-4D04-4DA7-973E-02EF1AB0F756}"/>
                  </a:ext>
                </a:extLst>
              </p:cNvPr>
              <p:cNvSpPr txBox="1"/>
              <p:nvPr/>
            </p:nvSpPr>
            <p:spPr>
              <a:xfrm>
                <a:off x="5222752" y="741045"/>
                <a:ext cx="7062468" cy="5034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next step is to figure out how to close the finite-length structure with mirrors and simulate and calculate the losses.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One can model the closed cavity as the gain media in the SIP-ASOW with mirrors on both sides of port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 Then, we have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𝑐𝑖𝑟𝑐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𝑖𝑛𝑐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d>
                        <m:d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𝑐𝑖𝑟𝑐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has the following parameters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the round-trip effective path length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gain in the active medium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filling factor of the active medium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 comprises all the losses (ohmic losses, etc.)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s-ES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>
                          <a:rPr lang="es-E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a phase shift due to an atomic transition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the group delay in the cavity (time it takes photons to cross the cavity once).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D10694F-4D04-4DA7-973E-02EF1AB0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752" y="741045"/>
                <a:ext cx="7062468" cy="5034007"/>
              </a:xfrm>
              <a:prstGeom prst="rect">
                <a:avLst/>
              </a:prstGeom>
              <a:blipFill>
                <a:blip r:embed="rId3"/>
                <a:stretch>
                  <a:fillRect l="-77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1985ECE2-349D-42E2-927A-1F0A80B926E3}"/>
              </a:ext>
            </a:extLst>
          </p:cNvPr>
          <p:cNvGrpSpPr/>
          <p:nvPr/>
        </p:nvGrpSpPr>
        <p:grpSpPr>
          <a:xfrm>
            <a:off x="89239" y="3916852"/>
            <a:ext cx="5155959" cy="1199174"/>
            <a:chOff x="172511" y="3798796"/>
            <a:chExt cx="5155959" cy="119917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D317FD6-7605-4D15-90D0-83B19041A1A4}"/>
                </a:ext>
              </a:extLst>
            </p:cNvPr>
            <p:cNvGrpSpPr/>
            <p:nvPr/>
          </p:nvGrpSpPr>
          <p:grpSpPr>
            <a:xfrm>
              <a:off x="237592" y="3798796"/>
              <a:ext cx="4960899" cy="1199174"/>
              <a:chOff x="237592" y="3788163"/>
              <a:chExt cx="4960899" cy="1199174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34AB7160-D7DB-4371-912E-66D19421B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945" y="3788163"/>
                <a:ext cx="3228546" cy="1199174"/>
              </a:xfrm>
              <a:prstGeom prst="rect">
                <a:avLst/>
              </a:prstGeom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6AE874E-5F79-4B50-B1AA-319C8A31AEDD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92" y="3928458"/>
                    <a:ext cx="1609480" cy="9185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bSup>
                        </m:oMath>
                        <m:oMath xmlns:m="http://schemas.openxmlformats.org/officeDocument/2006/math"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𝑟𝑒𝑓𝑙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br>
                      <a:rPr lang="es-ES" b="0" dirty="0"/>
                    </a:b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𝑡𝑟𝑎𝑛𝑠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" name="CuadroTexto 2">
                    <a:extLst>
                      <a:ext uri="{FF2B5EF4-FFF2-40B4-BE49-F238E27FC236}">
                        <a16:creationId xmlns:a16="http://schemas.microsoft.com/office/drawing/2014/main" id="{16AE874E-5F79-4B50-B1AA-319C8A31A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92" y="3928458"/>
                    <a:ext cx="1609480" cy="9185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924" b="-5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6E056119-1B9C-41F1-BA17-0834F9C1B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1500" y="3928458"/>
                <a:ext cx="0" cy="9185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A9F03BE-694F-4405-81A9-2DA7C666B542}"/>
                </a:ext>
              </a:extLst>
            </p:cNvPr>
            <p:cNvSpPr/>
            <p:nvPr/>
          </p:nvSpPr>
          <p:spPr>
            <a:xfrm>
              <a:off x="172511" y="3798796"/>
              <a:ext cx="5155959" cy="11991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7257EC7-CF2B-45A0-AD5F-3B300DCBF54E}"/>
                  </a:ext>
                </a:extLst>
              </p:cNvPr>
              <p:cNvSpPr txBox="1"/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</a:t>
                </a:r>
                <a:r>
                  <a:rPr lang="en-US" i="1" dirty="0" err="1"/>
                  <a:t>Siegman</a:t>
                </a:r>
                <a:r>
                  <a:rPr lang="en-US" i="1" dirty="0"/>
                  <a:t>, Lasers, University Science Books, (1986),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/>
                  <a:t>time convention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7257EC7-CF2B-45A0-AD5F-3B300DCB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blipFill>
                <a:blip r:embed="rId6"/>
                <a:stretch>
                  <a:fillRect l="-46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8274C9A3-B057-4D15-969C-2F3D27A825DE}"/>
              </a:ext>
            </a:extLst>
          </p:cNvPr>
          <p:cNvGrpSpPr/>
          <p:nvPr/>
        </p:nvGrpSpPr>
        <p:grpSpPr>
          <a:xfrm>
            <a:off x="154320" y="826096"/>
            <a:ext cx="4816904" cy="2800739"/>
            <a:chOff x="389682" y="1426098"/>
            <a:chExt cx="5996702" cy="3528284"/>
          </a:xfrm>
        </p:grpSpPr>
        <p:pic>
          <p:nvPicPr>
            <p:cNvPr id="21" name="Marcador de contenido 5" descr="Diagrama&#10;&#10;Descripción generada automáticamente">
              <a:extLst>
                <a:ext uri="{FF2B5EF4-FFF2-40B4-BE49-F238E27FC236}">
                  <a16:creationId xmlns:a16="http://schemas.microsoft.com/office/drawing/2014/main" id="{C6B497B5-6A8B-446C-BA2B-9EDE676B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477" y="1426098"/>
              <a:ext cx="4678279" cy="3528284"/>
            </a:xfrm>
            <a:prstGeom prst="rect">
              <a:avLst/>
            </a:prstGeom>
          </p:spPr>
        </p:pic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7A2468E-B079-44CF-8304-A78EF50679A5}"/>
                </a:ext>
              </a:extLst>
            </p:cNvPr>
            <p:cNvSpPr/>
            <p:nvPr/>
          </p:nvSpPr>
          <p:spPr>
            <a:xfrm>
              <a:off x="898481" y="1594884"/>
              <a:ext cx="758952" cy="70174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7EBEA957-BE05-4F5D-973A-73EE9B700AB8}"/>
                </a:ext>
              </a:extLst>
            </p:cNvPr>
            <p:cNvSpPr/>
            <p:nvPr/>
          </p:nvSpPr>
          <p:spPr>
            <a:xfrm>
              <a:off x="4798828" y="1594884"/>
              <a:ext cx="761999" cy="7017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Marcador de contenido 5" descr="Diagrama&#10;&#10;Descripción generada automáticamente">
              <a:extLst>
                <a:ext uri="{FF2B5EF4-FFF2-40B4-BE49-F238E27FC236}">
                  <a16:creationId xmlns:a16="http://schemas.microsoft.com/office/drawing/2014/main" id="{19EA397E-598D-451A-9870-8532A00A6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2" r="89619" b="80425"/>
            <a:stretch/>
          </p:blipFill>
          <p:spPr>
            <a:xfrm>
              <a:off x="389682" y="1594884"/>
              <a:ext cx="485671" cy="625647"/>
            </a:xfrm>
            <a:prstGeom prst="rect">
              <a:avLst/>
            </a:prstGeom>
          </p:spPr>
        </p:pic>
        <p:pic>
          <p:nvPicPr>
            <p:cNvPr id="25" name="Marcador de contenido 5" descr="Diagrama&#10;&#10;Descripción generada automáticamente">
              <a:extLst>
                <a:ext uri="{FF2B5EF4-FFF2-40B4-BE49-F238E27FC236}">
                  <a16:creationId xmlns:a16="http://schemas.microsoft.com/office/drawing/2014/main" id="{D0982CD7-F692-459E-838B-608062FD9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962" t="8692" r="4902" b="81108"/>
            <a:stretch/>
          </p:blipFill>
          <p:spPr>
            <a:xfrm>
              <a:off x="5631473" y="1765818"/>
              <a:ext cx="754911" cy="359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24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0D4B7-84F4-464E-AF0B-6FA29201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32040F-1778-4D6C-9FC5-15D96505EA3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557656"/>
                <a:ext cx="11766816" cy="4972996"/>
              </a:xfrm>
            </p:spPr>
            <p:txBody>
              <a:bodyPr/>
              <a:lstStyle/>
              <a:p>
                <a:r>
                  <a:rPr lang="en-US" sz="2000" dirty="0"/>
                  <a:t>The media saturates when the intensity within the waveguide nears a saturation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available intensity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𝑎𝑣𝑎𝑖𝑙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𝑚𝑜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unsaturated amplitude gain coefficient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round-trip effective length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𝑚𝑜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unsaturated gain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US" sz="2000" dirty="0"/>
                  <a:t> is the intensity saturation value</a:t>
                </a:r>
              </a:p>
              <a:p>
                <a:r>
                  <a:rPr lang="en-US" sz="2000" dirty="0"/>
                  <a:t>The output intensity is given in terms of the mirror parameters, the unsaturated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𝑠𝑎𝑡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0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𝑎𝑣𝑎𝑖𝑙</m:t>
                              </m:r>
                            </m:sub>
                          </m:sSub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0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s-E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732040F-1778-4D6C-9FC5-15D96505E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557656"/>
                <a:ext cx="11766816" cy="4972996"/>
              </a:xfrm>
              <a:blipFill>
                <a:blip r:embed="rId2"/>
                <a:stretch>
                  <a:fillRect l="-518" t="-122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65B9E9-47D0-4F2F-B6EE-2F4ABA61FBB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power efficiency depends on the mirrors and the unsaturated gain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116B46-287D-4D48-81EF-4BDD62D3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700" y="1763230"/>
            <a:ext cx="3621143" cy="1344996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B7E4E3-0BDF-4B16-A13B-0684C906A83A}"/>
                  </a:ext>
                </a:extLst>
              </p:cNvPr>
              <p:cNvSpPr txBox="1"/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</a:t>
                </a:r>
                <a:r>
                  <a:rPr lang="en-US" i="1" dirty="0" err="1"/>
                  <a:t>Siegman</a:t>
                </a:r>
                <a:r>
                  <a:rPr lang="en-US" i="1" dirty="0"/>
                  <a:t>, Lasers, University Science Books, (1986),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/>
                  <a:t>time convention, page 513 pdf</a:t>
                </a:r>
                <a:endParaRPr lang="en-US" i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BB7E4E3-0BDF-4B16-A13B-0684C906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blipFill>
                <a:blip r:embed="rId4"/>
                <a:stretch>
                  <a:fillRect l="-46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20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n-US" sz="1800" dirty="0"/>
                  <a:t>Start writing the SIP laser paper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n-US" sz="1800" dirty="0"/>
                  <a:t>Develop SIP lasing theory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n-US" sz="1800" dirty="0"/>
                  <a:t>Developed some SIP lasing theory, especially atomic transition </a:t>
                </a:r>
                <a:r>
                  <a:rPr lang="en-US" sz="1800" dirty="0" err="1"/>
                  <a:t>lineshape</a:t>
                </a:r>
                <a:endParaRPr lang="en-US" sz="1800" dirty="0"/>
              </a:p>
              <a:p>
                <a:r>
                  <a:rPr lang="en-US" sz="1800" dirty="0"/>
                  <a:t>Plotted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for 6DBE-ASOW, with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∈[12,36]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  <a:p>
                <a:r>
                  <a:rPr lang="en-US" sz="1800" dirty="0"/>
                  <a:t>Intensity saturation and single-mode lasing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41044"/>
                <a:ext cx="11587163" cy="4787885"/>
              </a:xfrm>
              <a:blipFill>
                <a:blip r:embed="rId2"/>
                <a:stretch>
                  <a:fillRect l="-421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This is tentative work based on Yariv and </a:t>
            </a:r>
            <a:r>
              <a:rPr lang="en-US" sz="2000" dirty="0" err="1"/>
              <a:t>Siegman’s</a:t>
            </a:r>
            <a:r>
              <a:rPr lang="en-US" sz="2000" dirty="0"/>
              <a:t> books</a:t>
            </a:r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BC0-08D4-4E6E-949E-F71D9BFC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susceptibility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From Yariv’s Photonics book we get the atomic susceptibility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0" dirty="0"/>
                  <a:t>. The parameters are: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is the population inversion of the lasing transition in the active gain medium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dirty="0"/>
                  <a:t> is the wavelength in vacuu</a:t>
                </a:r>
                <a:r>
                  <a:rPr lang="en-US" sz="2000" dirty="0"/>
                  <a:t>m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/>
                  <a:t> is the host’s material refractive index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000" b="0" dirty="0"/>
                  <a:t> is the lifetime of electrons decaying from level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2→1</m:t>
                    </m:r>
                  </m:oMath>
                </a14:m>
                <a:r>
                  <a:rPr lang="en-US" sz="2000" b="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b="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000" b="0" dirty="0"/>
                  <a:t> the Einstein coefficient)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b="0" dirty="0"/>
                  <a:t> is the linewidth of the transition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b="0" dirty="0"/>
                  <a:t> is the central frequency of the atomic transition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r>
                  <a:rPr lang="es-ES" sz="2000" b="0" dirty="0" err="1"/>
                  <a:t>Yariv</a:t>
                </a:r>
                <a:r>
                  <a:rPr lang="es-ES" sz="2000" b="0" dirty="0"/>
                  <a:t> uses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b="0" dirty="0"/>
                  <a:t> time convention</a:t>
                </a:r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 r="-57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C20E11-0372-4438-BAC6-5B3B5AD638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sz="2000" dirty="0" err="1"/>
              <a:t>Adapted</a:t>
            </a:r>
            <a:r>
              <a:rPr lang="es-ES" sz="2000" dirty="0"/>
              <a:t> </a:t>
            </a:r>
            <a:r>
              <a:rPr lang="es-ES" sz="2000" dirty="0" err="1"/>
              <a:t>Yariv’s</a:t>
            </a:r>
            <a:r>
              <a:rPr lang="es-ES" sz="2000" dirty="0"/>
              <a:t> </a:t>
            </a:r>
            <a:r>
              <a:rPr lang="es-ES" sz="2000" dirty="0" err="1"/>
              <a:t>notation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conform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Siegman’s</a:t>
            </a:r>
            <a:r>
              <a:rPr lang="es-ES" sz="2000" dirty="0"/>
              <a:t> and mine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FA4DE7-936D-4F41-BBA3-CBBB4918D242}"/>
              </a:ext>
            </a:extLst>
          </p:cNvPr>
          <p:cNvSpPr txBox="1"/>
          <p:nvPr/>
        </p:nvSpPr>
        <p:spPr>
          <a:xfrm>
            <a:off x="269240" y="6328634"/>
            <a:ext cx="10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*Yariv, Photonics: Optical electronics in modern communication, Oxford university press, (2007)</a:t>
            </a:r>
          </a:p>
        </p:txBody>
      </p:sp>
    </p:spTree>
    <p:extLst>
      <p:ext uri="{BB962C8B-B14F-4D97-AF65-F5344CB8AC3E}">
        <p14:creationId xmlns:p14="http://schemas.microsoft.com/office/powerpoint/2010/main" val="8815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05A3-F80F-4474-8678-1026A095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refractive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F893F2-F211-40CC-9498-EBB9BFBD957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779463"/>
                <a:ext cx="11587163" cy="4821555"/>
              </a:xfrm>
            </p:spPr>
            <p:txBody>
              <a:bodyPr/>
              <a:lstStyle/>
              <a:p>
                <a:r>
                  <a:rPr lang="en-US" sz="2000" dirty="0"/>
                  <a:t>The complex refractive index for a non-magnetic medium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s-E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s-E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s-E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br>
                  <a:rPr lang="es-ES" sz="2000" dirty="0"/>
                </a:br>
                <a:endParaRPr lang="es-ES" sz="2000" dirty="0"/>
              </a:p>
              <a:p>
                <a:r>
                  <a:rPr lang="es-ES" sz="2000" dirty="0" err="1"/>
                  <a:t>Defining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complex</a:t>
                </a:r>
                <a:r>
                  <a:rPr lang="es-ES" sz="2000" dirty="0"/>
                  <a:t> refractive </a:t>
                </a:r>
                <a:r>
                  <a:rPr lang="es-ES" sz="2000" dirty="0" err="1"/>
                  <a:t>index</a:t>
                </a:r>
                <a:r>
                  <a:rPr lang="es-E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Δx</m:t>
                      </m:r>
                    </m:oMath>
                  </m:oMathPara>
                </a14:m>
                <a:endParaRPr lang="es-ES" sz="2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s-ES" sz="2000" b="0" i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With population inversion,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&gt;0 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&gt;0 →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real part of the complex refractive index also changes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F893F2-F211-40CC-9498-EBB9BFBD95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779463"/>
                <a:ext cx="11587163" cy="4821555"/>
              </a:xfrm>
              <a:blipFill>
                <a:blip r:embed="rId2"/>
                <a:stretch>
                  <a:fillRect l="-473" t="-1391" b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AA02495-E328-4AA6-9613-8C4E32F25368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With population inversion,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FAA02495-E328-4AA6-9613-8C4E32F25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449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62C458-3D8D-4679-9471-B37E228D2BC6}"/>
                  </a:ext>
                </a:extLst>
              </p:cNvPr>
              <p:cNvSpPr txBox="1"/>
              <p:nvPr/>
            </p:nvSpPr>
            <p:spPr>
              <a:xfrm>
                <a:off x="8413896" y="741045"/>
                <a:ext cx="1578702" cy="524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ra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≅1+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062C458-3D8D-4679-9471-B37E228D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96" y="741045"/>
                <a:ext cx="1578702" cy="524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A66815-FEF6-437C-ADE0-56153F4D5D4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32698" y="1003425"/>
            <a:ext cx="1981198" cy="102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4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370F0-2420-4C12-9F12-CD389C4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Linewidth and </a:t>
            </a:r>
            <a:r>
              <a:rPr lang="en-US" dirty="0" err="1"/>
              <a:t>lineshape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6ED331-81BE-4ABF-9F3D-58BD0D4757F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Δx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jn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 change in the real part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|=|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|&lt;0.001</m:t>
                    </m:r>
                  </m:oMath>
                </a14:m>
                <a:endParaRPr lang="es-ES" sz="2000" b="0" dirty="0"/>
              </a:p>
              <a:p>
                <a:r>
                  <a:rPr lang="en-US" sz="2000" dirty="0"/>
                  <a:t>This means that the change in the dispersion diagram when adding the change in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(and not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) is negligible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46ED331-81BE-4ABF-9F3D-58BD0D475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A51A70-F557-4CB0-8FEF-890F425EEAF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We already </a:t>
            </a:r>
            <a:r>
              <a:rPr lang="en-US" sz="2400"/>
              <a:t>discussed this</a:t>
            </a:r>
            <a:endParaRPr lang="en-US" sz="2400" dirty="0"/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FD6E7C5D-CAE3-4D91-BDBB-579D0CF8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2" y="2327488"/>
            <a:ext cx="5486400" cy="28426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FFD2F4-4BB3-4E8E-8B9E-096A767E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644" y="2326709"/>
            <a:ext cx="5486400" cy="2843474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4ACC0C2-EAC7-4433-A0C8-1253C898B092}"/>
              </a:ext>
            </a:extLst>
          </p:cNvPr>
          <p:cNvCxnSpPr>
            <a:cxnSpLocks/>
          </p:cNvCxnSpPr>
          <p:nvPr/>
        </p:nvCxnSpPr>
        <p:spPr>
          <a:xfrm>
            <a:off x="497292" y="536025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436B5F5-2A45-4E44-89E5-47BDA8EE7106}"/>
              </a:ext>
            </a:extLst>
          </p:cNvPr>
          <p:cNvCxnSpPr>
            <a:cxnSpLocks/>
          </p:cNvCxnSpPr>
          <p:nvPr/>
        </p:nvCxnSpPr>
        <p:spPr>
          <a:xfrm>
            <a:off x="6337896" y="5360250"/>
            <a:ext cx="68580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AF9E7D-A6A9-4C79-8C80-2AF645C71174}"/>
              </a:ext>
            </a:extLst>
          </p:cNvPr>
          <p:cNvSpPr txBox="1"/>
          <p:nvPr/>
        </p:nvSpPr>
        <p:spPr>
          <a:xfrm>
            <a:off x="1183092" y="5175584"/>
            <a:ext cx="35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Black: SIP with no gain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8E2616-3D7A-45F2-B49A-5B27B299CCB9}"/>
              </a:ext>
            </a:extLst>
          </p:cNvPr>
          <p:cNvSpPr txBox="1"/>
          <p:nvPr/>
        </p:nvSpPr>
        <p:spPr>
          <a:xfrm>
            <a:off x="7017494" y="5143620"/>
            <a:ext cx="33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Color: SIP with gain (perturbed)</a:t>
            </a:r>
          </a:p>
        </p:txBody>
      </p:sp>
    </p:spTree>
    <p:extLst>
      <p:ext uri="{BB962C8B-B14F-4D97-AF65-F5344CB8AC3E}">
        <p14:creationId xmlns:p14="http://schemas.microsoft.com/office/powerpoint/2010/main" val="196521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4EE6-75F0-450B-B365-768F0FBF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4063B-1B80-4448-B073-B1D054FFBA8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wavenumber is found in the electric field in the following way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path length photons travel in the waveguide. The wavenumber is rewritten as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𝑗𝑘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jΔ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Wavenumber</a:t>
                </a:r>
                <a:r>
                  <a:rPr lang="es-ES" sz="2000" b="0" dirty="0"/>
                  <a:t> in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host </a:t>
                </a:r>
                <a:r>
                  <a:rPr lang="es-ES" sz="2000" b="0" dirty="0" err="1"/>
                  <a:t>medium</a:t>
                </a:r>
                <a:endParaRPr lang="es-ES" sz="2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Added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phase</a:t>
                </a:r>
                <a:r>
                  <a:rPr lang="es-ES" sz="2000" b="0" dirty="0"/>
                  <a:t> shift </a:t>
                </a:r>
                <a:r>
                  <a:rPr lang="es-ES" sz="2000" b="0" dirty="0" err="1"/>
                  <a:t>due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to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an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atomic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transition</a:t>
                </a:r>
                <a:endParaRPr lang="es-E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Atomic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gain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loss</a:t>
                </a:r>
                <a:br>
                  <a:rPr lang="es-ES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F54063B-1B80-4448-B073-B1D054FFB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98C361F-5A2E-496C-A388-6A4FFF8720E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there is gain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98C361F-5A2E-496C-A388-6A4FFF872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3188" b="-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D1FDE0-A34A-41D3-94B7-C1E7B15DDC63}"/>
                  </a:ext>
                </a:extLst>
              </p:cNvPr>
              <p:cNvSpPr txBox="1"/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</a:t>
                </a:r>
                <a:r>
                  <a:rPr lang="en-US" i="1" dirty="0" err="1"/>
                  <a:t>Siegman</a:t>
                </a:r>
                <a:r>
                  <a:rPr lang="en-US" i="1" dirty="0"/>
                  <a:t>, Lasers, University Science Books, (1986),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i="1" dirty="0"/>
                  <a:t>time convention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AD1FDE0-A34A-41D3-94B7-C1E7B15D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6280983"/>
                <a:ext cx="10473069" cy="392993"/>
              </a:xfrm>
              <a:prstGeom prst="rect">
                <a:avLst/>
              </a:prstGeom>
              <a:blipFill>
                <a:blip r:embed="rId4"/>
                <a:stretch>
                  <a:fillRect l="-46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90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A265E-5EF2-45B2-A2AC-000044E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lengths and single 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</p:spPr>
            <p:txBody>
              <a:bodyPr/>
              <a:lstStyle/>
              <a:p>
                <a:r>
                  <a:rPr lang="en-US" sz="2000" dirty="0"/>
                  <a:t>The effective length the signal photons travel through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path length and the effective refractive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000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the speed of light in vacuum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 the group delay.</a:t>
                </a:r>
              </a:p>
              <a:p>
                <a:r>
                  <a:rPr lang="en-US" sz="2000" dirty="0"/>
                  <a:t>Then, for a single pass, we have an effective power gain coefficient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is the filling factor of the active gain medium</a:t>
                </a:r>
              </a:p>
              <a:p>
                <a:r>
                  <a:rPr lang="en-US" sz="2000" dirty="0"/>
                  <a:t>The total single-pass power gain coefficient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/>
                  <a:t> is the transfer function in the structure without gain and the group delay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∠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F67476E-9249-4ACA-8F41-9484CDD39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85800"/>
                <a:ext cx="11587163" cy="4917557"/>
              </a:xfrm>
              <a:blipFill>
                <a:blip r:embed="rId2"/>
                <a:stretch>
                  <a:fillRect l="-526" t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D6762-43A3-4A97-BDEC-5956D66C84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power gain has a strong dependence on the transfer function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0D693C-0D84-48C0-84A0-6C81AF26424D}"/>
              </a:ext>
            </a:extLst>
          </p:cNvPr>
          <p:cNvSpPr txBox="1"/>
          <p:nvPr/>
        </p:nvSpPr>
        <p:spPr>
          <a:xfrm>
            <a:off x="22364" y="6211669"/>
            <a:ext cx="1183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*Othman, </a:t>
            </a:r>
            <a:r>
              <a:rPr lang="en-US" i="1" dirty="0" err="1"/>
              <a:t>Figotin</a:t>
            </a:r>
            <a:r>
              <a:rPr lang="en-US" i="1" dirty="0"/>
              <a:t>, Capolino, Giant gain enhancement in photonic crystals with a degenerate band edge, Physical Review B, 93, 2, (2016)</a:t>
            </a:r>
          </a:p>
        </p:txBody>
      </p:sp>
    </p:spTree>
    <p:extLst>
      <p:ext uri="{BB962C8B-B14F-4D97-AF65-F5344CB8AC3E}">
        <p14:creationId xmlns:p14="http://schemas.microsoft.com/office/powerpoint/2010/main" val="186501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E1AD6-CA3C-4BDB-8CC8-E966C680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</p:spPr>
            <p:txBody>
              <a:bodyPr/>
              <a:lstStyle/>
              <a:p>
                <a:r>
                  <a:rPr lang="en-US" sz="2000" dirty="0"/>
                  <a:t>The transfer function without gain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while with gain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s-ES" sz="2000" b="0" dirty="0"/>
              </a:p>
              <a:p>
                <a:r>
                  <a:rPr lang="en-US" sz="2000" dirty="0"/>
                  <a:t>It follows that we should have: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0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</a:t>
                </a:r>
              </a:p>
              <a:p>
                <a:pPr marL="0" indent="0">
                  <a:buNone/>
                </a:pPr>
                <a:r>
                  <a:rPr lang="es-E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sSup>
                      <m:s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The difference comes from the distortion </a:t>
                </a:r>
                <a:br>
                  <a:rPr lang="en-US" sz="2000" dirty="0"/>
                </a:br>
                <a:r>
                  <a:rPr lang="en-US" sz="2000" dirty="0"/>
                  <a:t>of the SIP, which we have neglected</a:t>
                </a:r>
              </a:p>
              <a:p>
                <a:r>
                  <a:rPr lang="en-US" sz="2000" dirty="0"/>
                  <a:t>There is a difference in the peak, </a:t>
                </a:r>
                <a:br>
                  <a:rPr lang="en-US" sz="2000" dirty="0"/>
                </a:br>
                <a:r>
                  <a:rPr lang="en-US" sz="2000" dirty="0"/>
                  <a:t>presumably due to the SIP-distortion</a:t>
                </a:r>
              </a:p>
              <a:p>
                <a:r>
                  <a:rPr lang="en-US" sz="2000" dirty="0"/>
                  <a:t>There is a missing peak, probably for the</a:t>
                </a:r>
                <a:br>
                  <a:rPr lang="en-US" sz="2000" dirty="0"/>
                </a:br>
                <a:r>
                  <a:rPr lang="en-US" sz="2000" dirty="0"/>
                  <a:t>same reason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sz="2000" dirty="0"/>
                  <a:t> (the frequency of the </a:t>
                </a:r>
                <a:br>
                  <a:rPr lang="en-US" sz="2000" dirty="0"/>
                </a:br>
                <a:r>
                  <a:rPr lang="en-US" sz="2000" dirty="0"/>
                  <a:t>transition is the SIP frequency)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8338AAB-7D9A-4642-8189-2D5ED5AC7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603950"/>
                <a:ext cx="11587163" cy="4942884"/>
              </a:xfrm>
              <a:blipFill>
                <a:blip r:embed="rId2"/>
                <a:stretch>
                  <a:fillRect l="-526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BCC738-DD16-4CCE-8505-0829F2B8A5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approximation holds within a reasonable level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74E451-5D38-4214-819B-DCA1FFB4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420" y="1311166"/>
            <a:ext cx="7029811" cy="42356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BF8CC23-5B6C-4336-9332-4A1B5578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04" y="1720578"/>
            <a:ext cx="1714588" cy="1949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56DA4FE-1BF6-4083-8C86-07EFEAC1E17F}"/>
              </a:ext>
            </a:extLst>
          </p:cNvPr>
          <p:cNvSpPr/>
          <p:nvPr/>
        </p:nvSpPr>
        <p:spPr>
          <a:xfrm>
            <a:off x="8410355" y="1924493"/>
            <a:ext cx="350874" cy="43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B73FF45-2AF9-42F5-8417-FDCBE869780C}"/>
              </a:ext>
            </a:extLst>
          </p:cNvPr>
          <p:cNvCxnSpPr/>
          <p:nvPr/>
        </p:nvCxnSpPr>
        <p:spPr>
          <a:xfrm>
            <a:off x="7899592" y="1720578"/>
            <a:ext cx="861637" cy="203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02B543A-E16C-4B22-8A3E-7C38AC3002A0}"/>
              </a:ext>
            </a:extLst>
          </p:cNvPr>
          <p:cNvCxnSpPr/>
          <p:nvPr/>
        </p:nvCxnSpPr>
        <p:spPr>
          <a:xfrm flipV="1">
            <a:off x="7899592" y="2360428"/>
            <a:ext cx="861637" cy="1309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33D228A4-3F3E-4C7C-BA58-4F9AAB9F0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482" y="2604977"/>
            <a:ext cx="1457897" cy="1424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1171E01-5646-4078-ACEE-C2CDCC145F47}"/>
              </a:ext>
            </a:extLst>
          </p:cNvPr>
          <p:cNvSpPr/>
          <p:nvPr/>
        </p:nvSpPr>
        <p:spPr>
          <a:xfrm>
            <a:off x="9335383" y="3902149"/>
            <a:ext cx="490301" cy="98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BF14882-231A-44A1-A684-2FF55990B1AE}"/>
              </a:ext>
            </a:extLst>
          </p:cNvPr>
          <p:cNvCxnSpPr/>
          <p:nvPr/>
        </p:nvCxnSpPr>
        <p:spPr>
          <a:xfrm flipV="1">
            <a:off x="9335383" y="2604977"/>
            <a:ext cx="554099" cy="1297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96C349F-9395-413E-B4C8-EEFC2F432728}"/>
              </a:ext>
            </a:extLst>
          </p:cNvPr>
          <p:cNvCxnSpPr/>
          <p:nvPr/>
        </p:nvCxnSpPr>
        <p:spPr>
          <a:xfrm flipV="1">
            <a:off x="9825684" y="4029740"/>
            <a:ext cx="1521695" cy="86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8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1DDD2-B767-4A38-95FB-D7003E8E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EPD lasing and threshold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089E14-35BE-4B54-9CA0-DF3CE8E60B2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define the threshold values as the minimum values for which the oscillation is maintained</a:t>
                </a:r>
              </a:p>
              <a:p>
                <a:r>
                  <a:rPr lang="en-US" sz="2000" dirty="0"/>
                  <a:t>The threshold values are often associated to the imaginary part of the refractive index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, the gain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the pumping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At threshold,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d>
                        <m:d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𝑠𝑖𝑔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2089E14-35BE-4B54-9CA0-DF3CE8E60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E13D2-53BD-4FEB-8744-4626FC41AE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sz="2400" dirty="0"/>
              <a:t>At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oscillation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maintained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0046162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1535</TotalTime>
  <Words>1271</Words>
  <Application>Microsoft Office PowerPoint</Application>
  <PresentationFormat>Panorámica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Capolino_Slides_Theme</vt:lpstr>
      <vt:lpstr>Capolino_Title_Theme</vt:lpstr>
      <vt:lpstr>Lasing Threshold and refractive index lineshape</vt:lpstr>
      <vt:lpstr>Goal</vt:lpstr>
      <vt:lpstr>Atomic susceptibility</vt:lpstr>
      <vt:lpstr>Complex refractive index</vt:lpstr>
      <vt:lpstr>Linewidth and lineshape</vt:lpstr>
      <vt:lpstr>Wavenumber</vt:lpstr>
      <vt:lpstr>Effective lengths and single pass gain</vt:lpstr>
      <vt:lpstr>Single-pass gain</vt:lpstr>
      <vt:lpstr>EPD lasing and threshold values</vt:lpstr>
      <vt:lpstr>Intensity increase for a single pass</vt:lpstr>
      <vt:lpstr>How do we close the cavity?</vt:lpstr>
      <vt:lpstr>Power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21</cp:revision>
  <dcterms:created xsi:type="dcterms:W3CDTF">2022-01-07T00:10:48Z</dcterms:created>
  <dcterms:modified xsi:type="dcterms:W3CDTF">2022-02-02T17:59:10Z</dcterms:modified>
</cp:coreProperties>
</file>