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6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Lasing Threshold in SIP-ASOW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7BC0-08D4-4E6E-949E-F71D9BFC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Gain is modeled as a negative imaginary refractive index, so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br>
                  <a:rPr lang="es-ES" sz="2000" b="0" dirty="0"/>
                </a:br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the propagation power per unit length,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, is given by: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r>
                  <a:rPr lang="es-ES" sz="2000" dirty="0" err="1"/>
                  <a:t>We</a:t>
                </a:r>
                <a:r>
                  <a:rPr lang="es-ES" sz="2000" dirty="0"/>
                  <a:t> define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s-ES" sz="2000" b="0" dirty="0"/>
                  <a:t> as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minimum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required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to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maintain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lasing</a:t>
                </a:r>
                <a:r>
                  <a:rPr lang="es-ES" sz="2000" b="0" dirty="0"/>
                  <a:t>. </a:t>
                </a:r>
                <a:r>
                  <a:rPr lang="es-ES" sz="2000" b="0" dirty="0" err="1"/>
                  <a:t>For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that</a:t>
                </a:r>
                <a:r>
                  <a:rPr lang="es-ES" sz="2000" dirty="0"/>
                  <a:t>, </a:t>
                </a:r>
                <a:r>
                  <a:rPr lang="es-ES" sz="2000" dirty="0" err="1"/>
                  <a:t>we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need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study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stability</a:t>
                </a:r>
                <a:r>
                  <a:rPr lang="es-ES" sz="2000" dirty="0"/>
                  <a:t> </a:t>
                </a:r>
                <a:r>
                  <a:rPr lang="es-ES" sz="2000" dirty="0" err="1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transfer </a:t>
                </a:r>
                <a:r>
                  <a:rPr lang="es-ES" sz="2000" dirty="0" err="1"/>
                  <a:t>function</a:t>
                </a:r>
                <a:r>
                  <a:rPr lang="es-ES" sz="2000" dirty="0"/>
                  <a:t>.</a:t>
                </a:r>
              </a:p>
              <a:p>
                <a:pPr marL="0" indent="0">
                  <a:buNone/>
                </a:pPr>
                <a:r>
                  <a:rPr lang="es-ES" sz="2000" b="0" i="1" dirty="0"/>
                  <a:t>*</a:t>
                </a:r>
                <a:r>
                  <a:rPr lang="es-ES" sz="2000" b="0" i="1" dirty="0" err="1"/>
                  <a:t>Nada,Capolino</a:t>
                </a:r>
                <a:r>
                  <a:rPr lang="es-ES" sz="2000" b="0" i="1" dirty="0"/>
                  <a:t>, </a:t>
                </a:r>
                <a:r>
                  <a:rPr lang="en-US" sz="2000" b="0" i="1" dirty="0"/>
                  <a:t>Exceptional point of sixth-order degeneracy in a modified coupled-resonator optical waveguide, </a:t>
                </a:r>
                <a:r>
                  <a:rPr lang="en-US" sz="2000" b="0" i="1" dirty="0" err="1"/>
                  <a:t>Arxiv</a:t>
                </a:r>
                <a:r>
                  <a:rPr lang="en-US" sz="2000" b="0" i="1" dirty="0"/>
                  <a:t>, (2020)</a:t>
                </a:r>
                <a:endParaRPr lang="es-ES" sz="2000" b="0" i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FC20E11-0372-4438-BAC6-5B3B5AD6381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Any perturbation changes the quality of the SIP. As we want the smallest perturbation, we want to work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FC20E11-0372-4438-BAC6-5B3B5AD63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449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52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68349-64A9-475E-B579-813B3F0A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AF7E5BD8-501B-4850-AF95-1A738E7EDA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49" y="841227"/>
            <a:ext cx="5223748" cy="3939668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16144-A996-49F9-AAB7-C616B47368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active medium is assumed uniformly distributed and pumped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96CBF6-9B27-4659-A008-2194AA4EFCE4}"/>
                  </a:ext>
                </a:extLst>
              </p:cNvPr>
              <p:cNvSpPr txBox="1"/>
              <p:nvPr/>
            </p:nvSpPr>
            <p:spPr>
              <a:xfrm>
                <a:off x="372140" y="741045"/>
                <a:ext cx="5542513" cy="393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a finite-length ASOW, we define the 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br>
                  <a:rPr lang="es-ES" sz="2000" b="0" dirty="0"/>
                </a:br>
                <a:endParaRPr lang="es-ES" sz="2000" b="0" dirty="0"/>
              </a:p>
              <a:p>
                <a:r>
                  <a:rPr lang="en-US" sz="2000" dirty="0"/>
                  <a:t>As the electric field is a real-valued magnitude, the poles of the transfer function come in pairs with the same imaginary part and real part with opposite sign. The </a:t>
                </a:r>
                <a:r>
                  <a:rPr lang="en-US" sz="2000" b="1" dirty="0"/>
                  <a:t>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b="1" dirty="0"/>
                  <a:t> is proportional to the inverse of the distance between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000" b="1" dirty="0"/>
                  <a:t> and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the complex plane: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96CBF6-9B27-4659-A008-2194AA4EF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741045"/>
                <a:ext cx="5542513" cy="3939668"/>
              </a:xfrm>
              <a:prstGeom prst="rect">
                <a:avLst/>
              </a:prstGeom>
              <a:blipFill>
                <a:blip r:embed="rId3"/>
                <a:stretch>
                  <a:fillRect l="-1100" t="-929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C4AC462-7F76-4D67-8EB4-A17F4FD9C420}"/>
              </a:ext>
            </a:extLst>
          </p:cNvPr>
          <p:cNvSpPr txBox="1"/>
          <p:nvPr/>
        </p:nvSpPr>
        <p:spPr>
          <a:xfrm>
            <a:off x="467833" y="4780895"/>
            <a:ext cx="610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b="0" i="1" dirty="0"/>
              <a:t>*</a:t>
            </a:r>
            <a:r>
              <a:rPr lang="es-ES" sz="1800" b="0" i="1" dirty="0" err="1"/>
              <a:t>Nada,Capolino</a:t>
            </a:r>
            <a:r>
              <a:rPr lang="es-ES" sz="1800" b="0" i="1" dirty="0"/>
              <a:t>, </a:t>
            </a:r>
            <a:r>
              <a:rPr lang="en-US" sz="1800" b="0" i="1" dirty="0"/>
              <a:t>Exceptional point of sixth-order degeneracy in a modified coupled-resonator optical waveguide, </a:t>
            </a:r>
            <a:r>
              <a:rPr lang="en-US" sz="1800" b="0" i="1" dirty="0" err="1"/>
              <a:t>Arxiv</a:t>
            </a:r>
            <a:r>
              <a:rPr lang="en-US" sz="1800" b="0" i="1" dirty="0"/>
              <a:t>, (2020)</a:t>
            </a:r>
            <a:endParaRPr lang="es-ES" sz="1800" b="0" i="1" dirty="0"/>
          </a:p>
        </p:txBody>
      </p:sp>
    </p:spTree>
    <p:extLst>
      <p:ext uri="{BB962C8B-B14F-4D97-AF65-F5344CB8AC3E}">
        <p14:creationId xmlns:p14="http://schemas.microsoft.com/office/powerpoint/2010/main" val="392738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6C04-8589-481C-B50A-DA10577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of the transfer function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DC5929-55FB-4DEF-8D0F-B2A2F7478A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goal is to do this for the SIP-ASOW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106B31-FB01-4AF1-9AB9-8B505B1F75BB}"/>
                  </a:ext>
                </a:extLst>
              </p:cNvPr>
              <p:cNvSpPr txBox="1"/>
              <p:nvPr/>
            </p:nvSpPr>
            <p:spPr>
              <a:xfrm>
                <a:off x="372140" y="741045"/>
                <a:ext cx="11589488" cy="13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At a resonance frequency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000" dirty="0"/>
                  <a:t>, the frequency is purely real.</a:t>
                </a:r>
              </a:p>
              <a:p>
                <a:r>
                  <a:rPr lang="en-US" sz="2000" dirty="0"/>
                  <a:t>For a passive system,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 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</m:oMath>
                </a14:m>
                <a:br>
                  <a:rPr lang="es-ES" sz="2000" b="0" dirty="0"/>
                </a:b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system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is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critically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stable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when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for one pair of poles. Then,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at a minimum, which causes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have a maximum.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106B31-FB01-4AF1-9AB9-8B505B1F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741045"/>
                <a:ext cx="11589488" cy="1348061"/>
              </a:xfrm>
              <a:prstGeom prst="rect">
                <a:avLst/>
              </a:prstGeom>
              <a:blipFill>
                <a:blip r:embed="rId2"/>
                <a:stretch>
                  <a:fillRect l="-526" t="-271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A73BDEF-019F-44D4-BE9C-52F2416C4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6"/>
          <a:stretch/>
        </p:blipFill>
        <p:spPr>
          <a:xfrm>
            <a:off x="269239" y="2272365"/>
            <a:ext cx="3507133" cy="2895058"/>
          </a:xfrm>
          <a:prstGeom prst="rect">
            <a:avLst/>
          </a:prstGeom>
        </p:spPr>
      </p:pic>
      <p:pic>
        <p:nvPicPr>
          <p:cNvPr id="8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78D2EDBE-7558-4030-B44E-17947E410B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438" y="2695289"/>
            <a:ext cx="3465726" cy="26137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AF43D1-9AF9-4B68-9C59-F63DAA19B728}"/>
                  </a:ext>
                </a:extLst>
              </p:cNvPr>
              <p:cNvSpPr txBox="1"/>
              <p:nvPr/>
            </p:nvSpPr>
            <p:spPr>
              <a:xfrm>
                <a:off x="9042362" y="1792554"/>
                <a:ext cx="2474315" cy="70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AF43D1-9AF9-4B68-9C59-F63DAA19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62" y="1792554"/>
                <a:ext cx="2474315" cy="70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F4CD3FF7-D43B-4EB5-9901-E1C35CB6C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54"/>
          <a:stretch/>
        </p:blipFill>
        <p:spPr>
          <a:xfrm>
            <a:off x="4067720" y="2272364"/>
            <a:ext cx="3660552" cy="28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589A-A9A9-4D5B-B34C-DC5BD217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threshold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42CAC-C5BC-4BB4-ABAF-97404656F2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gain is 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DAC55AE-DEF5-42CD-BD6B-62AD663BEA04}"/>
                  </a:ext>
                </a:extLst>
              </p:cNvPr>
              <p:cNvSpPr txBox="1"/>
              <p:nvPr/>
            </p:nvSpPr>
            <p:spPr>
              <a:xfrm>
                <a:off x="269239" y="968188"/>
                <a:ext cx="6280417" cy="3765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first find the resonant frequency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. It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193.5376</m:t>
                    </m:r>
                  </m:oMath>
                </a14:m>
                <a:r>
                  <a:rPr lang="en-US" dirty="0"/>
                  <a:t>THz</a:t>
                </a:r>
              </a:p>
              <a:p>
                <a:r>
                  <a:rPr lang="en-US" dirty="0"/>
                  <a:t>This is close to the SIP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=193.54</m:t>
                    </m:r>
                  </m:oMath>
                </a14:m>
                <a:r>
                  <a:rPr lang="en-US" dirty="0"/>
                  <a:t> THz</a:t>
                </a:r>
              </a:p>
              <a:p>
                <a:endParaRPr lang="en-US" dirty="0"/>
              </a:p>
              <a:p>
                <a:r>
                  <a:rPr lang="en-US" dirty="0"/>
                  <a:t>For a passive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=−2.867</m:t>
                    </m:r>
                  </m:oMath>
                </a14:m>
                <a:r>
                  <a:rPr lang="en-US" dirty="0"/>
                  <a:t> dB.</a:t>
                </a:r>
              </a:p>
              <a:p>
                <a:endParaRPr lang="en-US" dirty="0"/>
              </a:p>
              <a:p>
                <a:r>
                  <a:rPr lang="en-US" dirty="0"/>
                  <a:t>We find a peak for the threshold lasing coefficient, which gives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=−4.27×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=24.24</m:t>
                    </m:r>
                  </m:oMath>
                </a14:m>
                <a:r>
                  <a:rPr lang="en-US" b="0" dirty="0"/>
                  <a:t> dB</a:t>
                </a:r>
              </a:p>
              <a:p>
                <a:br>
                  <a:rPr lang="es-E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DAC55AE-DEF5-42CD-BD6B-62AD663B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9" y="968188"/>
                <a:ext cx="6280417" cy="3765198"/>
              </a:xfrm>
              <a:prstGeom prst="rect">
                <a:avLst/>
              </a:prstGeom>
              <a:blipFill>
                <a:blip r:embed="rId2"/>
                <a:stretch>
                  <a:fillRect l="-777" t="-972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9B68FF09-C828-421E-8674-7468A9C63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92" y="968188"/>
            <a:ext cx="5448869" cy="4209868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753E549-9CC5-4EA7-BC17-EA4944571003}"/>
              </a:ext>
            </a:extLst>
          </p:cNvPr>
          <p:cNvCxnSpPr/>
          <p:nvPr/>
        </p:nvCxnSpPr>
        <p:spPr>
          <a:xfrm>
            <a:off x="9473609" y="1488558"/>
            <a:ext cx="0" cy="30090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5152FC-A864-4277-AD0E-FC8D0E76EE40}"/>
                  </a:ext>
                </a:extLst>
              </p:cNvPr>
              <p:cNvSpPr txBox="1"/>
              <p:nvPr/>
            </p:nvSpPr>
            <p:spPr>
              <a:xfrm>
                <a:off x="9124567" y="4497572"/>
                <a:ext cx="719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5152FC-A864-4277-AD0E-FC8D0E76E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7" y="4497572"/>
                <a:ext cx="7193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23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9B9F7-1A0E-48EC-917E-2A3B6C16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diagram with gain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7082AC-A4EC-4050-BB27-6DFDC94ACF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lasing threshold is low enough that the dispersion diagram still resembles an SIP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9B69C0-1F78-467D-94B8-CC3177D3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35" y="886210"/>
            <a:ext cx="5987397" cy="4608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3ED662D-F16C-445D-AC52-F6A471DFCBE4}"/>
                  </a:ext>
                </a:extLst>
              </p:cNvPr>
              <p:cNvSpPr txBox="1"/>
              <p:nvPr/>
            </p:nvSpPr>
            <p:spPr>
              <a:xfrm>
                <a:off x="269240" y="886210"/>
                <a:ext cx="537664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the lasing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, the dispersion diagram is deformed, but the SIP is still recognized.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Changing the sign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 to positive, indicating losses, the dispersion diagram is the same.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3ED662D-F16C-445D-AC52-F6A471DF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886210"/>
                <a:ext cx="5376648" cy="1631216"/>
              </a:xfrm>
              <a:prstGeom prst="rect">
                <a:avLst/>
              </a:prstGeom>
              <a:blipFill>
                <a:blip r:embed="rId3"/>
                <a:stretch>
                  <a:fillRect l="-102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4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6483D-047B-4835-9F0C-1C2BD36B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threshold with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060A98A-E230-4B4F-BC04-0FA28A35DDC1}"/>
                  </a:ext>
                </a:extLst>
              </p:cNvPr>
              <p:cNvSpPr txBox="1"/>
              <p:nvPr/>
            </p:nvSpPr>
            <p:spPr>
              <a:xfrm>
                <a:off x="404037" y="741045"/>
                <a:ext cx="1143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Our goal is to fit the trend for the imaginary component of the refractive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, and the lasing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. Plotting the results against the number of unit cells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we find the following fit: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060A98A-E230-4B4F-BC04-0FA28A35D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7" y="741045"/>
                <a:ext cx="11430000" cy="923330"/>
              </a:xfrm>
              <a:prstGeom prst="rect">
                <a:avLst/>
              </a:prstGeom>
              <a:blipFill>
                <a:blip r:embed="rId2"/>
                <a:stretch>
                  <a:fillRect l="-427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A32359-9FE2-42DA-AD29-83659AB0BD67}"/>
                  </a:ext>
                </a:extLst>
              </p:cNvPr>
              <p:cNvSpPr txBox="1"/>
              <p:nvPr/>
            </p:nvSpPr>
            <p:spPr>
              <a:xfrm>
                <a:off x="138223" y="5727231"/>
                <a:ext cx="5858975" cy="313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=−2.35×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+1.07×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−2.96×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A32359-9FE2-42DA-AD29-83659AB0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3" y="5727231"/>
                <a:ext cx="5858975" cy="313997"/>
              </a:xfrm>
              <a:prstGeom prst="rect">
                <a:avLst/>
              </a:prstGeom>
              <a:blipFill>
                <a:blip r:embed="rId3"/>
                <a:stretch>
                  <a:fillRect l="-41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3A4A8C28-E0FC-467E-BACB-88633C83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64" y="1452229"/>
            <a:ext cx="4855293" cy="3959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717CB3C-1814-409B-B2FD-1E02079BC4BC}"/>
                  </a:ext>
                </a:extLst>
              </p:cNvPr>
              <p:cNvSpPr txBox="1"/>
              <p:nvPr/>
            </p:nvSpPr>
            <p:spPr>
              <a:xfrm>
                <a:off x="8042617" y="5644390"/>
                <a:ext cx="216334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717CB3C-1814-409B-B2FD-1E02079BC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17" y="5644390"/>
                <a:ext cx="2163348" cy="472565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8BB7BB32-99EE-4741-82FC-F43FCA9E6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645" y="1484999"/>
            <a:ext cx="4855292" cy="3888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17CB629-C3AC-4100-90BE-A859CCE31B81}"/>
                  </a:ext>
                </a:extLst>
              </p:cNvPr>
              <p:cNvSpPr txBox="1"/>
              <p:nvPr/>
            </p:nvSpPr>
            <p:spPr>
              <a:xfrm>
                <a:off x="9124291" y="6388344"/>
                <a:ext cx="1964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en-US" dirty="0"/>
                  <a:t>SIP frequency</a:t>
                </a: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17CB629-C3AC-4100-90BE-A859CCE31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291" y="6388344"/>
                <a:ext cx="1964640" cy="276999"/>
              </a:xfrm>
              <a:prstGeom prst="rect">
                <a:avLst/>
              </a:prstGeom>
              <a:blipFill>
                <a:blip r:embed="rId7"/>
                <a:stretch>
                  <a:fillRect l="-2795" t="-28889" r="-683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8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B1B5A-63FF-4335-9039-6354E4C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F417FC-D739-42D6-8185-CABAAC5A99C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Happy new year!</a:t>
            </a:r>
          </a:p>
        </p:txBody>
      </p:sp>
    </p:spTree>
    <p:extLst>
      <p:ext uri="{BB962C8B-B14F-4D97-AF65-F5344CB8AC3E}">
        <p14:creationId xmlns:p14="http://schemas.microsoft.com/office/powerpoint/2010/main" val="3682184142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127</TotalTime>
  <Words>528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Capolino_Slides_Theme</vt:lpstr>
      <vt:lpstr>Capolino_Title_Theme</vt:lpstr>
      <vt:lpstr>Lasing Threshold in SIP-ASOW</vt:lpstr>
      <vt:lpstr>Lasing basics</vt:lpstr>
      <vt:lpstr>Transfer Function</vt:lpstr>
      <vt:lpstr>Poles of the transfer function</vt:lpstr>
      <vt:lpstr>Lasing threshold</vt:lpstr>
      <vt:lpstr>Dispersion diagram with gain</vt:lpstr>
      <vt:lpstr>Lasing threshold with 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5</cp:revision>
  <dcterms:created xsi:type="dcterms:W3CDTF">2022-01-07T00:10:48Z</dcterms:created>
  <dcterms:modified xsi:type="dcterms:W3CDTF">2022-01-07T23:25:08Z</dcterms:modified>
</cp:coreProperties>
</file>